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43" r:id="rId2"/>
    <p:sldId id="435" r:id="rId3"/>
    <p:sldId id="436" r:id="rId4"/>
    <p:sldId id="509" r:id="rId5"/>
    <p:sldId id="510" r:id="rId6"/>
    <p:sldId id="505" r:id="rId7"/>
    <p:sldId id="500" r:id="rId8"/>
    <p:sldId id="506" r:id="rId9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rsten Fiskum" initials="K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6F6F"/>
    <a:srgbClr val="E6E6E6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ys stil 3 - aks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ys stil 3 - aks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81106" autoAdjust="0"/>
  </p:normalViewPr>
  <p:slideViewPr>
    <p:cSldViewPr>
      <p:cViewPr>
        <p:scale>
          <a:sx n="60" d="100"/>
          <a:sy n="60" d="100"/>
        </p:scale>
        <p:origin x="-1908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0788E-D753-4CEA-ACF3-B13FBD627C69}" type="datetimeFigureOut">
              <a:rPr lang="nb-NO" smtClean="0"/>
              <a:pPr/>
              <a:t>18.10.2016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237B2-CB17-4BF7-939F-B133DA0D8B0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8747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CD3A35-EEEE-4988-B374-B31A5D375B75}" type="datetimeFigureOut">
              <a:rPr lang="nb-NO"/>
              <a:pPr/>
              <a:t>18.10.2016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7BBB4D-696A-453C-8D47-1C33D96B1166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6417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BBB4D-696A-453C-8D47-1C33D96B1166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2337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Begreper og faginnhold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Bærekraftig utvikling, næringsinnhold, naturfagets egenart, argumentasjon, handlingskompetanse, forbruksvalg, naturvitenskapelig metode, økologisk fotavtrykk, klimaforandring, drivhuseffekt, kortreist mat, økologisk- og konvensjonell produksjon, demokrati, beslutningsgrunnlag og objektive- og subjektive kriterier.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BBB4D-696A-453C-8D47-1C33D96B1166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9526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b-NO" dirty="0" smtClean="0"/>
              <a:t>Hva kan være lurt</a:t>
            </a:r>
            <a:r>
              <a:rPr lang="nb-NO" baseline="0" dirty="0" smtClean="0"/>
              <a:t> å undersøke –  felles tankekart på tavla. </a:t>
            </a:r>
          </a:p>
          <a:p>
            <a:pPr marL="228600" indent="-228600">
              <a:buAutoNum type="arabicPeriod"/>
            </a:pPr>
            <a:r>
              <a:rPr lang="nb-NO" dirty="0" smtClean="0"/>
              <a:t>Utlevert</a:t>
            </a:r>
            <a:r>
              <a:rPr lang="nb-NO" baseline="0" dirty="0" smtClean="0"/>
              <a:t> 4 epler, samt informasjonskart om eplene. </a:t>
            </a:r>
          </a:p>
          <a:p>
            <a:pPr marL="228600" indent="-228600">
              <a:buAutoNum type="arabicPeriod"/>
            </a:pPr>
            <a:r>
              <a:rPr lang="nb-NO" baseline="0" dirty="0" smtClean="0"/>
              <a:t>Velg 4 kriterier og v</a:t>
            </a:r>
            <a:r>
              <a:rPr lang="nb-NO" dirty="0" smtClean="0"/>
              <a:t>urder eplene</a:t>
            </a:r>
            <a:r>
              <a:rPr lang="nb-NO" baseline="0" dirty="0" smtClean="0"/>
              <a:t> og skriv resultat i tabell. Ranger kriterier. </a:t>
            </a:r>
          </a:p>
          <a:p>
            <a:pPr marL="228600" indent="-228600">
              <a:buAutoNum type="arabicPeriod"/>
            </a:pPr>
            <a:r>
              <a:rPr lang="nb-NO" baseline="0" dirty="0" smtClean="0"/>
              <a:t>Velg et eple og argumenter for valget.</a:t>
            </a:r>
          </a:p>
          <a:p>
            <a:pPr marL="228600" indent="-228600">
              <a:buAutoNum type="arabicPeriod"/>
            </a:pPr>
            <a:r>
              <a:rPr lang="nb-NO" baseline="0" dirty="0" err="1" smtClean="0"/>
              <a:t>Sustainable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development</a:t>
            </a:r>
            <a:r>
              <a:rPr lang="nb-NO" baseline="0" dirty="0" smtClean="0"/>
              <a:t> – del inn kriterier i økologi, økonomi, samfunn. </a:t>
            </a:r>
          </a:p>
          <a:p>
            <a:pPr marL="228600" indent="-228600">
              <a:buAutoNum type="arabicPeriod"/>
            </a:pPr>
            <a:r>
              <a:rPr lang="nb-NO" baseline="0" dirty="0" smtClean="0"/>
              <a:t>Diskuter kriterier på nytt. 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BBB4D-696A-453C-8D47-1C33D96B1166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3146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Sosial: Når en vurderer sosiale perspektiver tar en hensyn til menneskerettigheter, levevilkår, helse, kulturelt mangfold og likestilling mellom menn og kvinner.  Bærekraftig utvikling innen det sosiale perspektivet handler om å gi mennesker god utdanning, bra arbeidsvilkår og gode helsetilbud. </a:t>
            </a:r>
          </a:p>
          <a:p>
            <a:endParaRPr lang="nb-NO" dirty="0" smtClean="0"/>
          </a:p>
          <a:p>
            <a:pPr lvl="0"/>
            <a:r>
              <a:rPr lang="nb-NO" sz="1200" b="1" i="1" dirty="0" smtClean="0"/>
              <a:t>Økonomisk </a:t>
            </a:r>
            <a:endParaRPr lang="nb-NO" sz="1200" b="1" dirty="0" smtClean="0"/>
          </a:p>
          <a:p>
            <a:pPr lvl="0"/>
            <a:r>
              <a:rPr lang="nb-NO" sz="1200" dirty="0" smtClean="0"/>
              <a:t>Økonomiske aspekter av bærekraftig utvikling handler om å minke fattigdom, vurdere rettferdig fordeling av ressurser, vurdere nasjonal og global markedsøkonomi og ta hensyn til arbeidsvilkår og inntekter.  Bærekraftig utvikling innen det økonomiske perspektivet handler om å sikre folks økonomiske trygghet. </a:t>
            </a:r>
          </a:p>
          <a:p>
            <a:pPr lvl="0"/>
            <a:endParaRPr lang="nb-NO" sz="1200" dirty="0" smtClean="0"/>
          </a:p>
          <a:p>
            <a:pPr lvl="0"/>
            <a:r>
              <a:rPr lang="nb-NO" sz="1200" b="1" i="1" dirty="0" smtClean="0"/>
              <a:t>Miljø</a:t>
            </a:r>
            <a:endParaRPr lang="nb-NO" sz="1200" b="1" dirty="0" smtClean="0"/>
          </a:p>
          <a:p>
            <a:pPr lvl="0"/>
            <a:r>
              <a:rPr lang="nb-NO" sz="1200" dirty="0" smtClean="0"/>
              <a:t>Hensyn til miljøet innebærer å vurdere bruk av naturressurser og landarealer, redusere forurensning av natur, unngå tap av biologisk mangfold, minske klimaendringer og forebygge natur- og miljøkatastrofer. Bærekraftig utvikling innen miljø handler om å ta vare på naturen på en slik måte at den er en fornybar ressurs for oss mennesker. </a:t>
            </a:r>
          </a:p>
          <a:p>
            <a:pPr lvl="0"/>
            <a:endParaRPr lang="nb-NO" sz="1200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BBB4D-696A-453C-8D47-1C33D96B1166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0656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BBB4D-696A-453C-8D47-1C33D96B1166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5868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BBB4D-696A-453C-8D47-1C33D96B1166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3055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600">
                <a:solidFill>
                  <a:srgbClr val="6F6F6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b-NO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68313" y="62182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72B46-393B-40DA-9859-151AAE040C39}" type="slidenum">
              <a:rPr lang="nb-NO"/>
              <a:pPr/>
              <a:t>‹#›</a:t>
            </a:fld>
            <a:endParaRPr lang="nb-NO"/>
          </a:p>
        </p:txBody>
      </p:sp>
      <p:pic>
        <p:nvPicPr>
          <p:cNvPr id="6" name="Picture 4" descr="N:\Natursekken 200660\Logoer Natursekken\natursekken farg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021288"/>
            <a:ext cx="2448272" cy="64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1B964-20C0-4C50-ACD3-5EB079888412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F270B-CBD1-49B4-B898-9C49AE14D324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253FE-110D-4095-B1AA-0226499CC255}" type="slidenum">
              <a:rPr lang="nb-NO"/>
              <a:pPr/>
              <a:t>‹#›</a:t>
            </a:fld>
            <a:endParaRPr lang="nb-NO"/>
          </a:p>
        </p:txBody>
      </p:sp>
      <p:pic>
        <p:nvPicPr>
          <p:cNvPr id="7" name="Picture 4" descr="N:\Natursekken 200660\Logoer Natursekken\natursekken farg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021288"/>
            <a:ext cx="2448272" cy="64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7A6EC-844A-460E-B5FD-D17D4FDC9826}" type="slidenum">
              <a:rPr lang="nb-NO"/>
              <a:pPr/>
              <a:t>‹#›</a:t>
            </a:fld>
            <a:endParaRPr lang="nb-NO"/>
          </a:p>
        </p:txBody>
      </p:sp>
      <p:pic>
        <p:nvPicPr>
          <p:cNvPr id="7" name="Picture 4" descr="N:\Natursekken 200660\Logoer Natursekken\natursekken farg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021288"/>
            <a:ext cx="2448272" cy="64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B5C10-DAA7-4325-925A-47A500EB76F5}" type="slidenum">
              <a:rPr lang="nb-NO"/>
              <a:pPr/>
              <a:t>‹#›</a:t>
            </a:fld>
            <a:endParaRPr lang="nb-NO"/>
          </a:p>
        </p:txBody>
      </p:sp>
      <p:pic>
        <p:nvPicPr>
          <p:cNvPr id="8" name="Picture 4" descr="N:\Natursekken 200660\Logoer Natursekken\natursekken farg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021288"/>
            <a:ext cx="2448272" cy="64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EC29B-B17F-411F-AD5E-EBAA34DDB223}" type="slidenum">
              <a:rPr lang="nb-NO"/>
              <a:pPr/>
              <a:t>‹#›</a:t>
            </a:fld>
            <a:endParaRPr lang="nb-NO"/>
          </a:p>
        </p:txBody>
      </p:sp>
      <p:pic>
        <p:nvPicPr>
          <p:cNvPr id="10" name="Picture 4" descr="N:\Natursekken 200660\Logoer Natursekken\natursekken farg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021288"/>
            <a:ext cx="2448272" cy="64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EC6B6-D514-43A8-A1C2-9E2181E63431}" type="slidenum">
              <a:rPr lang="nb-NO"/>
              <a:pPr/>
              <a:t>‹#›</a:t>
            </a:fld>
            <a:endParaRPr lang="nb-NO"/>
          </a:p>
        </p:txBody>
      </p:sp>
      <p:pic>
        <p:nvPicPr>
          <p:cNvPr id="6" name="Picture 4" descr="N:\Natursekken 200660\Logoer Natursekken\natursekken farg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021288"/>
            <a:ext cx="2448272" cy="64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756EA-DDBD-4E9E-B107-EED3A04B05E5}" type="slidenum">
              <a:rPr lang="nb-NO"/>
              <a:pPr/>
              <a:t>‹#›</a:t>
            </a:fld>
            <a:endParaRPr lang="nb-NO"/>
          </a:p>
        </p:txBody>
      </p:sp>
      <p:pic>
        <p:nvPicPr>
          <p:cNvPr id="5" name="Picture 4" descr="N:\Natursekken 200660\Logoer Natursekken\natursekken farg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021288"/>
            <a:ext cx="2448272" cy="64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4B161-1C09-4379-98CC-DDE2D4482491}" type="slidenum">
              <a:rPr lang="nb-NO"/>
              <a:pPr/>
              <a:t>‹#›</a:t>
            </a:fld>
            <a:endParaRPr lang="nb-NO"/>
          </a:p>
        </p:txBody>
      </p:sp>
      <p:pic>
        <p:nvPicPr>
          <p:cNvPr id="8" name="Picture 4" descr="N:\Natursekken 200660\Logoer Natursekken\natursekken farg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021288"/>
            <a:ext cx="2448272" cy="64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0797B-E74B-400B-B7D2-012168F0227F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slide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 userDrawn="1"/>
        </p:nvSpPr>
        <p:spPr>
          <a:xfrm>
            <a:off x="0" y="104775"/>
            <a:ext cx="9137650" cy="5684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9048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b-NO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F64541B-6A07-4BAF-B0AC-4FC2F6019BDB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70C0"/>
          </a:solidFill>
          <a:latin typeface="Trebuchet MS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6F6F6F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6F6F6F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6F6F6F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6F6F6F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6F6F6F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fn.no/Skole/Undervisningsopplegg/Tverrfaglig/Baerekraf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openxmlformats.org/officeDocument/2006/relationships/image" Target="../media/image13.jpe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060848"/>
            <a:ext cx="7772400" cy="1362075"/>
          </a:xfrm>
        </p:spPr>
        <p:txBody>
          <a:bodyPr/>
          <a:lstStyle/>
          <a:p>
            <a:pPr algn="ctr"/>
            <a:r>
              <a:rPr lang="nb-NO" dirty="0"/>
              <a:t>Bærekraftige produktvalg</a:t>
            </a:r>
          </a:p>
        </p:txBody>
      </p:sp>
    </p:spTree>
    <p:extLst>
      <p:ext uri="{BB962C8B-B14F-4D97-AF65-F5344CB8AC3E}">
        <p14:creationId xmlns:p14="http://schemas.microsoft.com/office/powerpoint/2010/main" val="340105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Læringsmål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Bærekraftig</a:t>
            </a:r>
            <a:r>
              <a:rPr lang="en-US" dirty="0" smtClean="0"/>
              <a:t> </a:t>
            </a:r>
            <a:r>
              <a:rPr lang="en-US" dirty="0" err="1" smtClean="0"/>
              <a:t>utvikling</a:t>
            </a:r>
            <a:endParaRPr lang="en-US" dirty="0"/>
          </a:p>
          <a:p>
            <a:pPr lvl="1"/>
            <a:r>
              <a:rPr lang="en-US" dirty="0" err="1" smtClean="0"/>
              <a:t>refleksjon</a:t>
            </a:r>
            <a:endParaRPr lang="en-US" dirty="0" smtClean="0"/>
          </a:p>
          <a:p>
            <a:pPr lvl="1"/>
            <a:r>
              <a:rPr lang="en-US" dirty="0" err="1" smtClean="0"/>
              <a:t>kritisk</a:t>
            </a:r>
            <a:r>
              <a:rPr lang="en-US" dirty="0" smtClean="0"/>
              <a:t> </a:t>
            </a:r>
            <a:r>
              <a:rPr lang="en-US" dirty="0" err="1" smtClean="0"/>
              <a:t>tenking</a:t>
            </a:r>
            <a:endParaRPr lang="en-US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a </a:t>
            </a:r>
            <a:r>
              <a:rPr lang="en-US" dirty="0" err="1" smtClean="0"/>
              <a:t>beslutninger</a:t>
            </a:r>
            <a:endParaRPr lang="en-US" dirty="0" smtClean="0"/>
          </a:p>
          <a:p>
            <a:pPr lvl="1"/>
            <a:r>
              <a:rPr lang="en-US" dirty="0" err="1" smtClean="0"/>
              <a:t>handlingskompetanse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0848"/>
            <a:ext cx="3625602" cy="27363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60431" y="5334842"/>
            <a:ext cx="3651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000" dirty="0" smtClean="0"/>
              <a:t>Utarbeidet av </a:t>
            </a:r>
          </a:p>
          <a:p>
            <a:r>
              <a:rPr lang="nb-NO" sz="1000" dirty="0" smtClean="0"/>
              <a:t>Bård Knutsen v/NTNU &amp; Majken </a:t>
            </a:r>
            <a:r>
              <a:rPr lang="nb-NO" sz="1000" dirty="0" err="1" smtClean="0"/>
              <a:t>Korsager</a:t>
            </a:r>
            <a:r>
              <a:rPr lang="nb-NO" sz="1000" dirty="0" smtClean="0"/>
              <a:t> v/Naturfagsenteret</a:t>
            </a:r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12335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Velg et </a:t>
            </a:r>
            <a:r>
              <a:rPr lang="nb-NO" dirty="0" smtClean="0"/>
              <a:t>eple</a:t>
            </a:r>
            <a:endParaRPr lang="nb-N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1367877"/>
            <a:ext cx="3045601" cy="343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smtClean="0"/>
              <a:t>Oppdraget deres er å kjøpe epler til en skoletur</a:t>
            </a:r>
          </a:p>
          <a:p>
            <a:endParaRPr lang="nb-NO" dirty="0"/>
          </a:p>
          <a:p>
            <a:r>
              <a:rPr lang="nb-NO" dirty="0" smtClean="0"/>
              <a:t>Hvilken sort skal du kjøpe og hvorfor?</a:t>
            </a:r>
            <a:endParaRPr lang="nb-NO" dirty="0"/>
          </a:p>
        </p:txBody>
      </p:sp>
      <p:pic>
        <p:nvPicPr>
          <p:cNvPr id="1028" name="Picture 4" descr="C:\Users\majkenk\AppData\Local\Microsoft\Windows\Temporary Internet Files\Content.IE5\08K8NF5N\MC90044190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89974"/>
            <a:ext cx="1520825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60431" y="5339676"/>
            <a:ext cx="3651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000" dirty="0" smtClean="0"/>
              <a:t>Utarbeidet av </a:t>
            </a:r>
          </a:p>
          <a:p>
            <a:r>
              <a:rPr lang="nb-NO" sz="1000" dirty="0" smtClean="0"/>
              <a:t>Bård Knutsen v/NTNU &amp; Majken </a:t>
            </a:r>
            <a:r>
              <a:rPr lang="nb-NO" sz="1000" dirty="0" err="1" smtClean="0"/>
              <a:t>Korsager</a:t>
            </a:r>
            <a:r>
              <a:rPr lang="nb-NO" sz="1000" dirty="0" smtClean="0"/>
              <a:t> v/Naturfagsenteret</a:t>
            </a:r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143339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9" y="260648"/>
            <a:ext cx="8982075" cy="510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59632" y="5363924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http://www.fn.no/Skole/Undervisningsopplegg/Tverrfaglig/Baerekraft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88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>
              <a:buNone/>
            </a:pPr>
            <a:r>
              <a:rPr lang="nb-NO" sz="2500" dirty="0"/>
              <a:t>For at en utvikling skal være bærekraftig, må det alltid tas hensyn til </a:t>
            </a:r>
            <a:r>
              <a:rPr lang="nb-NO" sz="2500" dirty="0" smtClean="0"/>
              <a:t>tre hoveddimensjoner; </a:t>
            </a:r>
            <a:r>
              <a:rPr lang="nb-NO" sz="2500" i="1" dirty="0" smtClean="0"/>
              <a:t>sosial</a:t>
            </a:r>
            <a:r>
              <a:rPr lang="nb-NO" sz="2500" i="1" dirty="0"/>
              <a:t>, økonomi</a:t>
            </a:r>
            <a:r>
              <a:rPr lang="nb-NO" sz="2500" dirty="0"/>
              <a:t> og </a:t>
            </a:r>
            <a:r>
              <a:rPr lang="nb-NO" sz="2500" i="1" dirty="0"/>
              <a:t>miljø</a:t>
            </a:r>
            <a:r>
              <a:rPr lang="nb-NO" sz="2500" dirty="0"/>
              <a:t>. </a:t>
            </a:r>
            <a:endParaRPr lang="nb-NO" sz="2500" dirty="0" smtClean="0"/>
          </a:p>
          <a:p>
            <a:pPr marL="0" indent="0">
              <a:buNone/>
            </a:pPr>
            <a:r>
              <a:rPr lang="nb-NO" sz="2500" dirty="0" smtClean="0"/>
              <a:t>Disse </a:t>
            </a:r>
            <a:r>
              <a:rPr lang="nb-NO" sz="2500" dirty="0"/>
              <a:t>reflekterer behovet for å balansere økonomisk og sosial vekst med hensyn til miljøet.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6" y="3157205"/>
            <a:ext cx="304193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839" y="2564904"/>
            <a:ext cx="5760640" cy="370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2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3200" dirty="0"/>
              <a:t>H</a:t>
            </a:r>
            <a:r>
              <a:rPr lang="nb-NO" sz="3200" dirty="0" smtClean="0"/>
              <a:t>vilket </a:t>
            </a:r>
            <a:r>
              <a:rPr lang="nb-NO" sz="3200" dirty="0"/>
              <a:t>eple </a:t>
            </a:r>
            <a:r>
              <a:rPr lang="nb-NO" sz="3200" dirty="0" smtClean="0"/>
              <a:t>har dere valgt?</a:t>
            </a:r>
          </a:p>
          <a:p>
            <a:r>
              <a:rPr lang="nb-NO" sz="3200" dirty="0" smtClean="0"/>
              <a:t>Hva er hovedargumentet deres?</a:t>
            </a:r>
            <a:endParaRPr lang="nb-NO" sz="3200" dirty="0"/>
          </a:p>
          <a:p>
            <a:r>
              <a:rPr lang="nb-NO" sz="3200" dirty="0" smtClean="0"/>
              <a:t>Vurder </a:t>
            </a:r>
            <a:r>
              <a:rPr lang="nb-NO" sz="3200" dirty="0"/>
              <a:t>om </a:t>
            </a:r>
            <a:r>
              <a:rPr lang="nb-NO" sz="3200" dirty="0" smtClean="0"/>
              <a:t>argumentet deres bygger </a:t>
            </a:r>
            <a:r>
              <a:rPr lang="nb-NO" sz="3200" dirty="0"/>
              <a:t>mest </a:t>
            </a:r>
            <a:r>
              <a:rPr lang="nb-NO" sz="3200" dirty="0" smtClean="0"/>
              <a:t>på økonomiske, sosiale </a:t>
            </a:r>
            <a:r>
              <a:rPr lang="nb-NO" sz="3200" dirty="0"/>
              <a:t>eller økologiske </a:t>
            </a:r>
            <a:r>
              <a:rPr lang="nb-NO" sz="3200" dirty="0" smtClean="0"/>
              <a:t>forhold.</a:t>
            </a:r>
          </a:p>
        </p:txBody>
      </p:sp>
    </p:spTree>
    <p:extLst>
      <p:ext uri="{BB962C8B-B14F-4D97-AF65-F5344CB8AC3E}">
        <p14:creationId xmlns:p14="http://schemas.microsoft.com/office/powerpoint/2010/main" val="11521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8" descr="C:\Users\lisefa_adm\AppData\Local\Microsoft\Windows\Temporary Internet Files\Content.IE5\XKZPQGFC\MP900442501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130" y="3861048"/>
            <a:ext cx="1215796" cy="18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C:\Users\lisefa_adm\AppData\Local\Microsoft\Windows\Temporary Internet Files\Content.IE5\RC32JFMD\MP900442502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37769" b="-3111"/>
          <a:stretch/>
        </p:blipFill>
        <p:spPr bwMode="auto">
          <a:xfrm>
            <a:off x="273831" y="4135623"/>
            <a:ext cx="1204104" cy="161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lisefa_adm\AppData\Local\Microsoft\Windows\Temporary Internet Files\Content.IE5\FHESRKOS\MP900448523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96" r="8364" b="40434"/>
          <a:stretch/>
        </p:blipFill>
        <p:spPr bwMode="auto">
          <a:xfrm>
            <a:off x="775256" y="1052736"/>
            <a:ext cx="1395819" cy="167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Bild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7864" y="1678451"/>
            <a:ext cx="3220167" cy="3069810"/>
          </a:xfrm>
          <a:prstGeom prst="rect">
            <a:avLst/>
          </a:prstGeom>
        </p:spPr>
      </p:pic>
      <p:sp>
        <p:nvSpPr>
          <p:cNvPr id="30" name="Rounded Rectangular Callout 29"/>
          <p:cNvSpPr/>
          <p:nvPr/>
        </p:nvSpPr>
        <p:spPr>
          <a:xfrm>
            <a:off x="7062302" y="22588022"/>
            <a:ext cx="6932651" cy="2165255"/>
          </a:xfrm>
          <a:prstGeom prst="wedgeRoundRectCallout">
            <a:avLst>
              <a:gd name="adj1" fmla="val 97272"/>
              <a:gd name="adj2" fmla="val -4182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9351" tIns="64676" rIns="129351" bIns="64676" rtlCol="0" anchor="ctr"/>
          <a:lstStyle/>
          <a:p>
            <a:r>
              <a:rPr lang="en-GB" sz="2000" b="1" dirty="0">
                <a:solidFill>
                  <a:srgbClr val="0070C0"/>
                </a:solidFill>
              </a:rPr>
              <a:t>“</a:t>
            </a:r>
            <a:r>
              <a:rPr lang="en-GB" sz="2000" b="1" dirty="0" err="1">
                <a:solidFill>
                  <a:srgbClr val="0070C0"/>
                </a:solidFill>
              </a:rPr>
              <a:t>ZaHio</a:t>
            </a:r>
            <a:r>
              <a:rPr lang="en-GB" sz="2000" b="1" dirty="0">
                <a:solidFill>
                  <a:srgbClr val="0070C0"/>
                </a:solidFill>
              </a:rPr>
              <a:t>” (China): </a:t>
            </a:r>
            <a:r>
              <a:rPr lang="en-GB" sz="2000" i="1" dirty="0"/>
              <a:t>I agree with you, low carbon is a rather new concept in China, all of us ought to support it and we should develop new energy sources instead of oil.</a:t>
            </a:r>
            <a:endParaRPr lang="nb-NO" sz="2000" dirty="0"/>
          </a:p>
          <a:p>
            <a:r>
              <a:rPr lang="en-GB" sz="2000" i="1" dirty="0"/>
              <a:t> </a:t>
            </a:r>
            <a:endParaRPr lang="nb-NO" sz="2000" dirty="0"/>
          </a:p>
        </p:txBody>
      </p:sp>
      <p:sp>
        <p:nvSpPr>
          <p:cNvPr id="31" name="Rounded Rectangular Callout 30"/>
          <p:cNvSpPr/>
          <p:nvPr/>
        </p:nvSpPr>
        <p:spPr>
          <a:xfrm>
            <a:off x="4534784" y="20451858"/>
            <a:ext cx="7748257" cy="2056793"/>
          </a:xfrm>
          <a:prstGeom prst="wedgeRoundRectCallout">
            <a:avLst>
              <a:gd name="adj1" fmla="val -67107"/>
              <a:gd name="adj2" fmla="val 21222"/>
              <a:gd name="adj3" fmla="val 1666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9351" tIns="64676" rIns="129351" bIns="64676" rtlCol="0" anchor="ctr"/>
          <a:lstStyle/>
          <a:p>
            <a:r>
              <a:rPr lang="en-GB" sz="2000" b="1" dirty="0">
                <a:solidFill>
                  <a:srgbClr val="FFC000"/>
                </a:solidFill>
              </a:rPr>
              <a:t>“</a:t>
            </a:r>
            <a:r>
              <a:rPr lang="en-GB" sz="2000" b="1" dirty="0" err="1">
                <a:solidFill>
                  <a:srgbClr val="FFC000"/>
                </a:solidFill>
              </a:rPr>
              <a:t>XiYung</a:t>
            </a:r>
            <a:r>
              <a:rPr lang="en-GB" sz="2000" b="1" dirty="0">
                <a:solidFill>
                  <a:srgbClr val="FFC000"/>
                </a:solidFill>
              </a:rPr>
              <a:t>” (China): </a:t>
            </a:r>
            <a:r>
              <a:rPr lang="en-GB" sz="2000" i="1" dirty="0"/>
              <a:t>Yes, CO</a:t>
            </a:r>
            <a:r>
              <a:rPr lang="en-GB" sz="2000" i="1" baseline="-25000" dirty="0"/>
              <a:t>2</a:t>
            </a:r>
            <a:r>
              <a:rPr lang="en-GB" sz="2000" i="1" dirty="0"/>
              <a:t> is one of greenhouse gases. It stops the heat from escaping into the universe, and helps keep the earth warm. But with too much CO</a:t>
            </a:r>
            <a:r>
              <a:rPr lang="en-GB" sz="2000" i="1" baseline="-25000" dirty="0"/>
              <a:t>2</a:t>
            </a:r>
            <a:r>
              <a:rPr lang="en-GB" sz="2000" i="1" dirty="0"/>
              <a:t>, the weather will become warmer and warmer.</a:t>
            </a:r>
            <a:endParaRPr lang="nb-NO" sz="2000" dirty="0"/>
          </a:p>
        </p:txBody>
      </p:sp>
      <p:sp>
        <p:nvSpPr>
          <p:cNvPr id="32" name="Rounded Rectangular Callout 31"/>
          <p:cNvSpPr/>
          <p:nvPr/>
        </p:nvSpPr>
        <p:spPr>
          <a:xfrm>
            <a:off x="8446033" y="18301721"/>
            <a:ext cx="5709242" cy="1995837"/>
          </a:xfrm>
          <a:prstGeom prst="wedgeRoundRectCallout">
            <a:avLst>
              <a:gd name="adj1" fmla="val 111676"/>
              <a:gd name="adj2" fmla="val -5091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9351" tIns="64676" rIns="129351" bIns="64676" rtlCol="0" anchor="ctr"/>
          <a:lstStyle/>
          <a:p>
            <a:pPr algn="ctr"/>
            <a:r>
              <a:rPr lang="en-GB" sz="2000" b="1" dirty="0">
                <a:solidFill>
                  <a:schemeClr val="accent2"/>
                </a:solidFill>
              </a:rPr>
              <a:t>“Paulina” (Sweden): </a:t>
            </a:r>
            <a:r>
              <a:rPr lang="en-GB" sz="2000" i="1" dirty="0"/>
              <a:t>I agree! It's important to use less CO</a:t>
            </a:r>
            <a:r>
              <a:rPr lang="en-GB" sz="2000" i="1" baseline="-25000" dirty="0"/>
              <a:t>2</a:t>
            </a:r>
            <a:r>
              <a:rPr lang="en-GB" sz="2000" i="1" dirty="0"/>
              <a:t>. There is a lot you can do to decrease the emissions of CO</a:t>
            </a:r>
            <a:r>
              <a:rPr lang="en-GB" sz="2000" i="1" baseline="-25000" dirty="0"/>
              <a:t>2</a:t>
            </a:r>
            <a:r>
              <a:rPr lang="en-GB" sz="2000" i="1" dirty="0"/>
              <a:t> by yourself.</a:t>
            </a:r>
            <a:endParaRPr lang="nb-NO" sz="2000" dirty="0"/>
          </a:p>
        </p:txBody>
      </p:sp>
      <p:sp>
        <p:nvSpPr>
          <p:cNvPr id="34" name="Rounded Rectangular Callout 33"/>
          <p:cNvSpPr/>
          <p:nvPr/>
        </p:nvSpPr>
        <p:spPr>
          <a:xfrm>
            <a:off x="5000425" y="508207"/>
            <a:ext cx="1584176" cy="988755"/>
          </a:xfrm>
          <a:prstGeom prst="wedgeRoundRectCallout">
            <a:avLst>
              <a:gd name="adj1" fmla="val 86636"/>
              <a:gd name="adj2" fmla="val -22522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nb-NO" sz="1400" dirty="0" smtClean="0"/>
              <a:t>Jeg syns vi skal kjøpe </a:t>
            </a:r>
            <a:r>
              <a:rPr lang="nb-NO" sz="1400" b="1" dirty="0"/>
              <a:t>Pink </a:t>
            </a:r>
            <a:r>
              <a:rPr lang="nb-NO" sz="1400" b="1" dirty="0" smtClean="0"/>
              <a:t>Lady</a:t>
            </a:r>
            <a:r>
              <a:rPr lang="nb-NO" sz="1400" dirty="0"/>
              <a:t> </a:t>
            </a:r>
            <a:r>
              <a:rPr lang="nb-NO" sz="1400" dirty="0" smtClean="0"/>
              <a:t>for det tror jeg alle liker</a:t>
            </a:r>
            <a:endParaRPr lang="nb-NO" sz="1400" dirty="0"/>
          </a:p>
        </p:txBody>
      </p:sp>
      <p:sp>
        <p:nvSpPr>
          <p:cNvPr id="35" name="Rounded Rectangular Callout 34"/>
          <p:cNvSpPr/>
          <p:nvPr/>
        </p:nvSpPr>
        <p:spPr>
          <a:xfrm>
            <a:off x="2697368" y="508207"/>
            <a:ext cx="1837416" cy="1224136"/>
          </a:xfrm>
          <a:prstGeom prst="wedgeRoundRectCallout">
            <a:avLst>
              <a:gd name="adj1" fmla="val -83121"/>
              <a:gd name="adj2" fmla="val 31936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nb-NO" sz="1400" dirty="0" smtClean="0"/>
              <a:t>Jeg syns vi skal kjøpe </a:t>
            </a:r>
            <a:r>
              <a:rPr lang="nb-NO" sz="1400" b="1" dirty="0"/>
              <a:t>Red </a:t>
            </a:r>
            <a:r>
              <a:rPr lang="nb-NO" sz="1400" b="1" dirty="0" err="1"/>
              <a:t>delicious</a:t>
            </a:r>
            <a:r>
              <a:rPr lang="nb-NO" sz="1400" b="1" dirty="0"/>
              <a:t> </a:t>
            </a:r>
            <a:r>
              <a:rPr lang="nb-NO" sz="1400" b="1" dirty="0" smtClean="0"/>
              <a:t>f</a:t>
            </a:r>
            <a:r>
              <a:rPr lang="nb-NO" sz="1400" dirty="0" smtClean="0"/>
              <a:t>or å støtte fattige bønder i Argentina</a:t>
            </a:r>
            <a:endParaRPr lang="nb-NO" sz="1400" dirty="0"/>
          </a:p>
        </p:txBody>
      </p:sp>
      <p:sp>
        <p:nvSpPr>
          <p:cNvPr id="36" name="Rounded Rectangular Callout 35"/>
          <p:cNvSpPr/>
          <p:nvPr/>
        </p:nvSpPr>
        <p:spPr>
          <a:xfrm>
            <a:off x="1470962" y="3108230"/>
            <a:ext cx="1584176" cy="1184866"/>
          </a:xfrm>
          <a:prstGeom prst="wedgeRoundRectCallout">
            <a:avLst>
              <a:gd name="adj1" fmla="val -44729"/>
              <a:gd name="adj2" fmla="val 89060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nb-NO" sz="1400" dirty="0" smtClean="0"/>
              <a:t>Jeg syns vi skal kjøpe </a:t>
            </a:r>
            <a:r>
              <a:rPr lang="nb-NO" sz="1400" b="1" dirty="0" err="1"/>
              <a:t>Discovery</a:t>
            </a:r>
            <a:endParaRPr lang="nb-NO" sz="1400" dirty="0"/>
          </a:p>
          <a:p>
            <a:pPr algn="ctr"/>
            <a:r>
              <a:rPr lang="nb-NO" sz="1400" dirty="0" smtClean="0"/>
              <a:t>for de er kortreist og økologisk dyrket</a:t>
            </a:r>
            <a:endParaRPr lang="nb-NO" sz="1400" dirty="0"/>
          </a:p>
        </p:txBody>
      </p:sp>
      <p:sp>
        <p:nvSpPr>
          <p:cNvPr id="37" name="Rounded Rectangular Callout 36"/>
          <p:cNvSpPr/>
          <p:nvPr/>
        </p:nvSpPr>
        <p:spPr>
          <a:xfrm>
            <a:off x="6509254" y="2517138"/>
            <a:ext cx="1837416" cy="932838"/>
          </a:xfrm>
          <a:prstGeom prst="wedgeRoundRectCallout">
            <a:avLst>
              <a:gd name="adj1" fmla="val 20700"/>
              <a:gd name="adj2" fmla="val 8731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nb-NO" sz="1400" dirty="0" smtClean="0"/>
              <a:t>Jeg syns vi skal kjøpe </a:t>
            </a:r>
            <a:r>
              <a:rPr lang="nb-NO" sz="1400" b="1" dirty="0"/>
              <a:t>Red </a:t>
            </a:r>
            <a:r>
              <a:rPr lang="nb-NO" sz="1400" b="1" dirty="0" err="1"/>
              <a:t>delicious</a:t>
            </a:r>
            <a:r>
              <a:rPr lang="nb-NO" sz="1400" b="1" dirty="0"/>
              <a:t> </a:t>
            </a:r>
            <a:r>
              <a:rPr lang="nb-NO" sz="1400" b="1" dirty="0" smtClean="0"/>
              <a:t>f</a:t>
            </a:r>
            <a:r>
              <a:rPr lang="nb-NO" sz="1400" dirty="0" smtClean="0"/>
              <a:t>or det er billigst</a:t>
            </a:r>
            <a:endParaRPr lang="nb-NO" sz="1400" dirty="0"/>
          </a:p>
        </p:txBody>
      </p:sp>
      <p:pic>
        <p:nvPicPr>
          <p:cNvPr id="38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56552"/>
            <a:ext cx="1189344" cy="178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67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Refleksjon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Er valget </a:t>
            </a:r>
            <a:r>
              <a:rPr lang="nb-NO" dirty="0" smtClean="0"/>
              <a:t>deres et </a:t>
            </a:r>
            <a:r>
              <a:rPr lang="nb-NO" dirty="0"/>
              <a:t>godt valg med tanke på bærekraftig utvikling? </a:t>
            </a:r>
          </a:p>
          <a:p>
            <a:r>
              <a:rPr lang="nb-NO" dirty="0" smtClean="0"/>
              <a:t>Hva </a:t>
            </a:r>
            <a:r>
              <a:rPr lang="nb-NO" dirty="0"/>
              <a:t>gjør et valg mer </a:t>
            </a:r>
            <a:r>
              <a:rPr lang="nb-NO" dirty="0" smtClean="0"/>
              <a:t>bærekraftig enn </a:t>
            </a:r>
            <a:r>
              <a:rPr lang="nb-NO" dirty="0"/>
              <a:t>andre</a:t>
            </a:r>
            <a:r>
              <a:rPr lang="nb-NO" dirty="0" smtClean="0"/>
              <a:t>?</a:t>
            </a:r>
            <a:endParaRPr lang="nb-NO" dirty="0"/>
          </a:p>
          <a:p>
            <a:r>
              <a:rPr lang="nb-NO" dirty="0" smtClean="0"/>
              <a:t>Hvorfor </a:t>
            </a:r>
            <a:r>
              <a:rPr lang="nb-NO" dirty="0"/>
              <a:t>bør vi ta hensyn til </a:t>
            </a:r>
            <a:r>
              <a:rPr lang="nb-NO" dirty="0" smtClean="0"/>
              <a:t>flere perspektiver </a:t>
            </a:r>
            <a:r>
              <a:rPr lang="nb-NO" dirty="0"/>
              <a:t>når vi snakker </a:t>
            </a:r>
            <a:r>
              <a:rPr lang="nb-NO" dirty="0" smtClean="0"/>
              <a:t>om bærekraftig </a:t>
            </a:r>
            <a:r>
              <a:rPr lang="nb-NO" dirty="0"/>
              <a:t>forbruk</a:t>
            </a:r>
            <a:r>
              <a:rPr lang="nb-NO" dirty="0" smtClean="0"/>
              <a:t>?</a:t>
            </a:r>
            <a:endParaRPr lang="nb-NO" dirty="0"/>
          </a:p>
          <a:p>
            <a:r>
              <a:rPr lang="nb-NO" dirty="0" smtClean="0"/>
              <a:t>Hvordan </a:t>
            </a:r>
            <a:r>
              <a:rPr lang="nb-NO" dirty="0"/>
              <a:t>kan dere </a:t>
            </a:r>
            <a:r>
              <a:rPr lang="nb-NO" dirty="0" smtClean="0"/>
              <a:t>bidra til en bærekraftig utvikling når dere handler produkter? 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47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40A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5004</TotalTime>
  <Words>508</Words>
  <Application>Microsoft Office PowerPoint</Application>
  <PresentationFormat>Skjermfremvisning (4:3)</PresentationFormat>
  <Paragraphs>59</Paragraphs>
  <Slides>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9" baseType="lpstr">
      <vt:lpstr>Office Theme</vt:lpstr>
      <vt:lpstr>Bærekraftige produktvalg</vt:lpstr>
      <vt:lpstr>PowerPoint-presentasjon</vt:lpstr>
      <vt:lpstr>Velg et eple</vt:lpstr>
      <vt:lpstr>PowerPoint-presentasjon</vt:lpstr>
      <vt:lpstr>PowerPoint-presentasjon</vt:lpstr>
      <vt:lpstr>PowerPoint-presentasjon</vt:lpstr>
      <vt:lpstr>PowerPoint-presentasjon</vt:lpstr>
      <vt:lpstr>Refleksjon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wenche</dc:creator>
  <cp:lastModifiedBy>Majken Korsager</cp:lastModifiedBy>
  <cp:revision>403</cp:revision>
  <cp:lastPrinted>2012-11-30T07:44:55Z</cp:lastPrinted>
  <dcterms:created xsi:type="dcterms:W3CDTF">2012-11-30T07:38:22Z</dcterms:created>
  <dcterms:modified xsi:type="dcterms:W3CDTF">2016-10-18T14:20:53Z</dcterms:modified>
</cp:coreProperties>
</file>