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4" r:id="rId3"/>
    <p:sldId id="291" r:id="rId4"/>
    <p:sldId id="278" r:id="rId5"/>
    <p:sldId id="279" r:id="rId6"/>
    <p:sldId id="292" r:id="rId7"/>
    <p:sldId id="274" r:id="rId8"/>
    <p:sldId id="282" r:id="rId9"/>
    <p:sldId id="283" r:id="rId10"/>
    <p:sldId id="257" r:id="rId11"/>
    <p:sldId id="275" r:id="rId12"/>
    <p:sldId id="285" r:id="rId13"/>
    <p:sldId id="276" r:id="rId14"/>
    <p:sldId id="293" r:id="rId15"/>
    <p:sldId id="294" r:id="rId16"/>
    <p:sldId id="288" r:id="rId17"/>
    <p:sldId id="295" r:id="rId18"/>
    <p:sldId id="290" r:id="rId1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D55D2-6034-458D-AB75-F19B3EA177DC}" type="datetimeFigureOut">
              <a:rPr lang="nb-NO" smtClean="0"/>
              <a:t>18.06.2018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A049F-6A3A-4C43-8965-F4A398512B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938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750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884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7041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139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8344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8474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589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5F7E-79F7-45B4-8C72-BC82E48C8926}" type="datetime1">
              <a:rPr lang="nb-NO" smtClean="0"/>
              <a:t>18.06.2018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44644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5F7E-79F7-45B4-8C72-BC82E48C8926}" type="datetime1">
              <a:rPr lang="nb-NO" smtClean="0"/>
              <a:t>18.06.2018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61963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5F7E-79F7-45B4-8C72-BC82E48C8926}" type="datetime1">
              <a:rPr lang="nb-NO" smtClean="0"/>
              <a:t>18.06.2018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95447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5F7E-79F7-45B4-8C72-BC82E48C8926}" type="datetime1">
              <a:rPr lang="nb-NO" smtClean="0"/>
              <a:t>18.06.2018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08058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5F7E-79F7-45B4-8C72-BC82E48C8926}" type="datetime1">
              <a:rPr lang="nb-NO" smtClean="0"/>
              <a:t>18.06.2018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8784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5F7E-79F7-45B4-8C72-BC82E48C8926}" type="datetime1">
              <a:rPr lang="nb-NO" smtClean="0"/>
              <a:t>18.06.2018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300650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5F7E-79F7-45B4-8C72-BC82E48C8926}" type="datetime1">
              <a:rPr lang="nb-NO" smtClean="0"/>
              <a:t>18.06.2018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322585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5F7E-79F7-45B4-8C72-BC82E48C8926}" type="datetime1">
              <a:rPr lang="nb-NO" smtClean="0"/>
              <a:t>18.06.2018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47350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5F7E-79F7-45B4-8C72-BC82E48C8926}" type="datetime1">
              <a:rPr lang="nb-NO" smtClean="0"/>
              <a:t>18.06.2018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861213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5F7E-79F7-45B4-8C72-BC82E48C8926}" type="datetime1">
              <a:rPr lang="nb-NO" smtClean="0"/>
              <a:t>18.06.2018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298278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5F7E-79F7-45B4-8C72-BC82E48C8926}" type="datetime1">
              <a:rPr lang="nb-NO" smtClean="0"/>
              <a:t>18.06.2018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423265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F5F7E-79F7-45B4-8C72-BC82E48C8926}" type="datetime1">
              <a:rPr lang="nb-NO" smtClean="0"/>
              <a:t>18.06.2018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382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Økt 7 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Lukka krets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43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347" y="67493"/>
            <a:ext cx="6645122" cy="704826"/>
          </a:xfrm>
        </p:spPr>
        <p:txBody>
          <a:bodyPr>
            <a:normAutofit fontScale="90000"/>
          </a:bodyPr>
          <a:lstStyle/>
          <a:p>
            <a:r>
              <a:rPr lang="nb-NO" sz="3600" dirty="0" smtClean="0">
                <a:solidFill>
                  <a:srgbClr val="006600"/>
                </a:solidFill>
              </a:rPr>
              <a:t>Den </a:t>
            </a:r>
            <a:r>
              <a:rPr lang="nb-NO" sz="3600" b="1" dirty="0" smtClean="0">
                <a:solidFill>
                  <a:srgbClr val="006600"/>
                </a:solidFill>
              </a:rPr>
              <a:t>elektriske kretsen</a:t>
            </a:r>
            <a:r>
              <a:rPr lang="nb-NO" sz="3600" dirty="0" smtClean="0">
                <a:solidFill>
                  <a:srgbClr val="006600"/>
                </a:solidFill>
              </a:rPr>
              <a:t> er </a:t>
            </a:r>
            <a:r>
              <a:rPr lang="nb-NO" sz="3600" dirty="0" err="1" smtClean="0">
                <a:solidFill>
                  <a:srgbClr val="006600"/>
                </a:solidFill>
              </a:rPr>
              <a:t>eit</a:t>
            </a:r>
            <a:r>
              <a:rPr lang="nb-NO" sz="3600" b="1" dirty="0" smtClean="0">
                <a:solidFill>
                  <a:srgbClr val="006600"/>
                </a:solidFill>
              </a:rPr>
              <a:t> system</a:t>
            </a:r>
            <a:endParaRPr lang="nb-NO" sz="3600" b="1" dirty="0">
              <a:solidFill>
                <a:srgbClr val="0066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10</a:t>
            </a:fld>
            <a:endParaRPr lang="nb-NO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6" t="27578" r="8928" b="31158"/>
          <a:stretch/>
        </p:blipFill>
        <p:spPr>
          <a:xfrm rot="19329333">
            <a:off x="3844068" y="4134847"/>
            <a:ext cx="3011374" cy="998847"/>
          </a:xfrm>
          <a:prstGeom prst="rect">
            <a:avLst/>
          </a:prstGeom>
        </p:spPr>
      </p:pic>
      <p:pic>
        <p:nvPicPr>
          <p:cNvPr id="10" name="Bild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8" t="20929" r="17950" b="17055"/>
          <a:stretch/>
        </p:blipFill>
        <p:spPr>
          <a:xfrm>
            <a:off x="6954923" y="2716288"/>
            <a:ext cx="1193949" cy="1016128"/>
          </a:xfrm>
          <a:prstGeom prst="rect">
            <a:avLst/>
          </a:prstGeom>
        </p:spPr>
      </p:pic>
      <p:pic>
        <p:nvPicPr>
          <p:cNvPr id="15" name="Picture 2" descr="Light, Bulb, Filament, Lamp, Orange, Technolog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898" y="63588"/>
            <a:ext cx="1535350" cy="242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lectric, Sockets, Power, Plug, Electricity, Energ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t="61213" r="55994" b="3032"/>
          <a:stretch/>
        </p:blipFill>
        <p:spPr bwMode="auto">
          <a:xfrm>
            <a:off x="539552" y="5661248"/>
            <a:ext cx="1224136" cy="114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8" t="9353" r="16685" b="48230"/>
          <a:stretch/>
        </p:blipFill>
        <p:spPr>
          <a:xfrm rot="10800000">
            <a:off x="210825" y="3019098"/>
            <a:ext cx="1625476" cy="1170363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9" y="981327"/>
            <a:ext cx="1533296" cy="173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ockets, Plug, Electric Plug, Switch, Electricity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8" t="26664" r="47532" b="46462"/>
          <a:stretch/>
        </p:blipFill>
        <p:spPr bwMode="auto">
          <a:xfrm rot="19232268">
            <a:off x="2001490" y="5384531"/>
            <a:ext cx="1439261" cy="103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V="1">
            <a:off x="1023563" y="5976121"/>
            <a:ext cx="1028157" cy="2593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583638" y="5301208"/>
            <a:ext cx="469867" cy="4721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288774" y="3071623"/>
            <a:ext cx="792088" cy="4347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7452320" y="2270020"/>
            <a:ext cx="547632" cy="4462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7999952" y="2564903"/>
            <a:ext cx="281473" cy="5615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6684818" y="3630395"/>
            <a:ext cx="648073" cy="3403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3622938" y="5741503"/>
            <a:ext cx="720080" cy="14715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1367616" y="6235487"/>
            <a:ext cx="720080" cy="738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Callout 66"/>
          <p:cNvSpPr/>
          <p:nvPr/>
        </p:nvSpPr>
        <p:spPr>
          <a:xfrm>
            <a:off x="5930812" y="5071834"/>
            <a:ext cx="2728648" cy="930880"/>
          </a:xfrm>
          <a:prstGeom prst="wedgeEllipseCallout">
            <a:avLst>
              <a:gd name="adj1" fmla="val -57634"/>
              <a:gd name="adj2" fmla="val -70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err="1" smtClean="0"/>
              <a:t>Korleis</a:t>
            </a:r>
            <a:r>
              <a:rPr lang="nb-NO" sz="2200" dirty="0" smtClean="0"/>
              <a:t> jobbar </a:t>
            </a:r>
            <a:r>
              <a:rPr lang="nb-NO" sz="2200" dirty="0" err="1" smtClean="0"/>
              <a:t>delane</a:t>
            </a:r>
            <a:r>
              <a:rPr lang="nb-NO" sz="2200" dirty="0" smtClean="0"/>
              <a:t> </a:t>
            </a:r>
            <a:r>
              <a:rPr lang="nb-NO" sz="2200" dirty="0" err="1" smtClean="0"/>
              <a:t>saman</a:t>
            </a:r>
            <a:r>
              <a:rPr lang="nb-NO" sz="2200" dirty="0" smtClean="0"/>
              <a:t>?</a:t>
            </a:r>
            <a:endParaRPr lang="nb-NO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210825" y="2735889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2514185" y="1197692"/>
            <a:ext cx="3096344" cy="724063"/>
          </a:xfrm>
          <a:prstGeom prst="wedgeRoundRectCallout">
            <a:avLst>
              <a:gd name="adj1" fmla="val -66622"/>
              <a:gd name="adj2" fmla="val 28889"/>
              <a:gd name="adj3" fmla="val 16667"/>
            </a:avLst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Lyspæra og kontaktstykket </a:t>
            </a:r>
            <a:r>
              <a:rPr lang="nb-NO" sz="2000" dirty="0" err="1" smtClean="0"/>
              <a:t>sit</a:t>
            </a:r>
            <a:r>
              <a:rPr lang="nb-NO" sz="2000" dirty="0" smtClean="0"/>
              <a:t> </a:t>
            </a:r>
            <a:r>
              <a:rPr lang="nb-NO" sz="2000" dirty="0" smtClean="0"/>
              <a:t>i lampesokkelen.</a:t>
            </a:r>
            <a:endParaRPr lang="nb-NO" sz="2000" dirty="0"/>
          </a:p>
        </p:txBody>
      </p:sp>
      <p:sp>
        <p:nvSpPr>
          <p:cNvPr id="28" name="Rounded Rectangular Callout 27"/>
          <p:cNvSpPr/>
          <p:nvPr/>
        </p:nvSpPr>
        <p:spPr>
          <a:xfrm>
            <a:off x="2709505" y="2493154"/>
            <a:ext cx="2546945" cy="1013207"/>
          </a:xfrm>
          <a:prstGeom prst="wedgeRoundRectCallout">
            <a:avLst>
              <a:gd name="adj1" fmla="val -77811"/>
              <a:gd name="adj2" fmla="val 59695"/>
              <a:gd name="adj3" fmla="val 16667"/>
            </a:avLst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err="1" smtClean="0"/>
              <a:t>Strekkavlastaren</a:t>
            </a:r>
            <a:r>
              <a:rPr lang="nb-NO" sz="2000" dirty="0" smtClean="0"/>
              <a:t> </a:t>
            </a:r>
            <a:r>
              <a:rPr lang="nb-NO" sz="2000" dirty="0" err="1" smtClean="0"/>
              <a:t>festar</a:t>
            </a:r>
            <a:r>
              <a:rPr lang="nb-NO" sz="2000" dirty="0" smtClean="0"/>
              <a:t> </a:t>
            </a:r>
            <a:r>
              <a:rPr lang="nb-NO" sz="2000" dirty="0" smtClean="0"/>
              <a:t>lampesokkelen til </a:t>
            </a:r>
            <a:r>
              <a:rPr lang="nb-NO" sz="2000" dirty="0" smtClean="0"/>
              <a:t>leidningen</a:t>
            </a:r>
            <a:r>
              <a:rPr lang="nb-NO" sz="2000" dirty="0" smtClean="0"/>
              <a:t>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74024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tique, Industrial, Lamp, Industry, Vintage, Anci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r="14309"/>
          <a:stretch/>
        </p:blipFill>
        <p:spPr bwMode="auto">
          <a:xfrm>
            <a:off x="3825579" y="1628800"/>
            <a:ext cx="503135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11</a:t>
            </a:fld>
            <a:endParaRPr lang="nb-NO"/>
          </a:p>
        </p:txBody>
      </p:sp>
      <p:sp>
        <p:nvSpPr>
          <p:cNvPr id="6" name="Oval Callout 5"/>
          <p:cNvSpPr/>
          <p:nvPr/>
        </p:nvSpPr>
        <p:spPr>
          <a:xfrm>
            <a:off x="307991" y="943334"/>
            <a:ext cx="3312368" cy="1096686"/>
          </a:xfrm>
          <a:prstGeom prst="wedgeEllipseCallout">
            <a:avLst>
              <a:gd name="adj1" fmla="val 42892"/>
              <a:gd name="adj2" fmla="val 91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Alle </a:t>
            </a:r>
            <a:r>
              <a:rPr lang="nb-NO" sz="2200" dirty="0" err="1" smtClean="0">
                <a:solidFill>
                  <a:schemeClr val="bg1"/>
                </a:solidFill>
              </a:rPr>
              <a:t>delane</a:t>
            </a:r>
            <a:r>
              <a:rPr lang="nb-NO" sz="2200" dirty="0" smtClean="0">
                <a:solidFill>
                  <a:schemeClr val="bg1"/>
                </a:solidFill>
              </a:rPr>
              <a:t> </a:t>
            </a:r>
            <a:r>
              <a:rPr lang="nb-NO" sz="2200" dirty="0">
                <a:solidFill>
                  <a:schemeClr val="bg1"/>
                </a:solidFill>
              </a:rPr>
              <a:t>har </a:t>
            </a:r>
            <a:r>
              <a:rPr lang="nb-NO" sz="2200" dirty="0" err="1" smtClean="0">
                <a:solidFill>
                  <a:schemeClr val="bg1"/>
                </a:solidFill>
              </a:rPr>
              <a:t>ein</a:t>
            </a:r>
            <a:r>
              <a:rPr lang="nb-NO" sz="2200" dirty="0" smtClean="0">
                <a:solidFill>
                  <a:schemeClr val="bg1"/>
                </a:solidFill>
              </a:rPr>
              <a:t> </a:t>
            </a:r>
            <a:r>
              <a:rPr lang="nb-NO" sz="2200" b="1" dirty="0">
                <a:solidFill>
                  <a:schemeClr val="bg1"/>
                </a:solidFill>
              </a:rPr>
              <a:t>funksjon</a:t>
            </a:r>
            <a:r>
              <a:rPr lang="nb-NO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98984" y="4953159"/>
            <a:ext cx="3672408" cy="1304399"/>
          </a:xfrm>
          <a:prstGeom prst="wedgeEllipseCallout">
            <a:avLst>
              <a:gd name="adj1" fmla="val 47422"/>
              <a:gd name="adj2" fmla="val -83754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err="1" smtClean="0">
                <a:solidFill>
                  <a:schemeClr val="bg1"/>
                </a:solidFill>
              </a:rPr>
              <a:t>Delane</a:t>
            </a:r>
            <a:r>
              <a:rPr lang="nb-NO" sz="2000" dirty="0" smtClean="0">
                <a:solidFill>
                  <a:schemeClr val="bg1"/>
                </a:solidFill>
              </a:rPr>
              <a:t> jobbar </a:t>
            </a:r>
            <a:r>
              <a:rPr lang="nb-NO" sz="2000" dirty="0" err="1" smtClean="0">
                <a:solidFill>
                  <a:schemeClr val="bg1"/>
                </a:solidFill>
              </a:rPr>
              <a:t>saman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>
                <a:solidFill>
                  <a:schemeClr val="bg1"/>
                </a:solidFill>
              </a:rPr>
              <a:t>og </a:t>
            </a:r>
            <a:r>
              <a:rPr lang="nb-NO" sz="2000" dirty="0" err="1" smtClean="0">
                <a:solidFill>
                  <a:schemeClr val="bg1"/>
                </a:solidFill>
              </a:rPr>
              <a:t>gjer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>
                <a:solidFill>
                  <a:schemeClr val="bg1"/>
                </a:solidFill>
              </a:rPr>
              <a:t>at lampa fungerer som den skal.</a:t>
            </a:r>
          </a:p>
        </p:txBody>
      </p:sp>
    </p:spTree>
    <p:extLst>
      <p:ext uri="{BB962C8B-B14F-4D97-AF65-F5344CB8AC3E}">
        <p14:creationId xmlns:p14="http://schemas.microsoft.com/office/powerpoint/2010/main" val="100792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82451" y="476672"/>
            <a:ext cx="4364678" cy="72888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dirty="0" err="1" smtClean="0">
                <a:solidFill>
                  <a:srgbClr val="006600"/>
                </a:solidFill>
              </a:rPr>
              <a:t>Ein</a:t>
            </a:r>
            <a:r>
              <a:rPr lang="nb-NO" dirty="0" smtClean="0">
                <a:solidFill>
                  <a:srgbClr val="006600"/>
                </a:solidFill>
              </a:rPr>
              <a:t> </a:t>
            </a:r>
            <a:r>
              <a:rPr lang="nb-NO" b="1" dirty="0" smtClean="0">
                <a:solidFill>
                  <a:srgbClr val="006600"/>
                </a:solidFill>
              </a:rPr>
              <a:t>lukka</a:t>
            </a:r>
            <a:r>
              <a:rPr lang="nb-NO" dirty="0" smtClean="0">
                <a:solidFill>
                  <a:srgbClr val="006600"/>
                </a:solidFill>
              </a:rPr>
              <a:t> </a:t>
            </a:r>
            <a:r>
              <a:rPr lang="nb-NO" b="1" dirty="0" smtClean="0">
                <a:solidFill>
                  <a:srgbClr val="006600"/>
                </a:solidFill>
              </a:rPr>
              <a:t>elektrisk krets</a:t>
            </a:r>
            <a:r>
              <a:rPr lang="nb-NO" dirty="0" smtClean="0">
                <a:solidFill>
                  <a:srgbClr val="006600"/>
                </a:solidFill>
              </a:rPr>
              <a:t>. </a:t>
            </a:r>
            <a:endParaRPr lang="nb-NO" dirty="0">
              <a:solidFill>
                <a:srgbClr val="0066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819262" y="1120418"/>
            <a:ext cx="25202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5" name="Picture 3" descr="N:\Forskerføtter og leserøtter\ELEKTRISITET\Bilder\Bilder til lærerveiledningene\Kontakt og støpse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6" t="28007" r="15626" b="3201"/>
          <a:stretch/>
        </p:blipFill>
        <p:spPr bwMode="auto">
          <a:xfrm>
            <a:off x="4452858" y="3140968"/>
            <a:ext cx="4060257" cy="168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ntique, Industrial, Lamp, Industry, Vintage, Ancie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r="14309"/>
          <a:stretch/>
        </p:blipFill>
        <p:spPr bwMode="auto">
          <a:xfrm>
            <a:off x="193913" y="2132856"/>
            <a:ext cx="394616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12</a:t>
            </a:fld>
            <a:endParaRPr lang="nb-NO"/>
          </a:p>
        </p:txBody>
      </p:sp>
      <p:sp>
        <p:nvSpPr>
          <p:cNvPr id="5" name="Oval Callout 4"/>
          <p:cNvSpPr/>
          <p:nvPr/>
        </p:nvSpPr>
        <p:spPr>
          <a:xfrm>
            <a:off x="5176222" y="1556792"/>
            <a:ext cx="3801526" cy="1251411"/>
          </a:xfrm>
          <a:prstGeom prst="wedgeEllipseCallout">
            <a:avLst>
              <a:gd name="adj1" fmla="val -16615"/>
              <a:gd name="adj2" fmla="val 82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Kva skjer viss vi trekker støpselet ut av stikkontakten</a:t>
            </a:r>
            <a:r>
              <a:rPr lang="nb-NO" sz="2200" dirty="0" smtClean="0"/>
              <a:t>?</a:t>
            </a:r>
            <a:endParaRPr lang="nb-NO" sz="2200" dirty="0"/>
          </a:p>
        </p:txBody>
      </p:sp>
      <p:sp>
        <p:nvSpPr>
          <p:cNvPr id="9" name="Oval Callout 8"/>
          <p:cNvSpPr/>
          <p:nvPr/>
        </p:nvSpPr>
        <p:spPr>
          <a:xfrm>
            <a:off x="6156176" y="5163996"/>
            <a:ext cx="2708375" cy="858352"/>
          </a:xfrm>
          <a:prstGeom prst="wedgeEllipseCallout">
            <a:avLst>
              <a:gd name="adj1" fmla="val -34970"/>
              <a:gd name="adj2" fmla="val -945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bg1"/>
                </a:solidFill>
              </a:rPr>
              <a:t>Kretsen </a:t>
            </a:r>
            <a:r>
              <a:rPr lang="nb-NO" sz="2400" b="1" dirty="0" smtClean="0">
                <a:solidFill>
                  <a:schemeClr val="bg1"/>
                </a:solidFill>
              </a:rPr>
              <a:t>vert </a:t>
            </a:r>
            <a:r>
              <a:rPr lang="nb-NO" sz="2400" b="1" dirty="0" err="1" smtClean="0">
                <a:solidFill>
                  <a:schemeClr val="bg1"/>
                </a:solidFill>
              </a:rPr>
              <a:t>broten</a:t>
            </a:r>
            <a:r>
              <a:rPr lang="nb-NO" sz="2400" dirty="0" smtClean="0">
                <a:solidFill>
                  <a:schemeClr val="bg1"/>
                </a:solidFill>
              </a:rPr>
              <a:t>.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9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 b="2242"/>
          <a:stretch/>
        </p:blipFill>
        <p:spPr>
          <a:xfrm>
            <a:off x="6084168" y="293996"/>
            <a:ext cx="2808312" cy="32790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13272" y="548680"/>
            <a:ext cx="41909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Magiske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nb-NO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briller</a:t>
            </a:r>
            <a:endParaRPr lang="nb-NO" sz="4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098" name="Picture 2" descr="N:\Forskerføtter og leserøtter\ELEKTRISITET\Bilder\Bilder til lærerveiledningene\Økt 3 – Faktabok om elektrisit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17754"/>
            <a:ext cx="2371214" cy="337214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13</a:t>
            </a:fld>
            <a:endParaRPr lang="nb-NO"/>
          </a:p>
        </p:txBody>
      </p:sp>
      <p:sp>
        <p:nvSpPr>
          <p:cNvPr id="6" name="Oval Callout 5"/>
          <p:cNvSpPr/>
          <p:nvPr/>
        </p:nvSpPr>
        <p:spPr>
          <a:xfrm>
            <a:off x="553997" y="1556792"/>
            <a:ext cx="4915577" cy="1406691"/>
          </a:xfrm>
          <a:prstGeom prst="wedgeEllipseCallout">
            <a:avLst>
              <a:gd name="adj1" fmla="val 61658"/>
              <a:gd name="adj2" fmla="val -45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Kva skjer inni leidningen og lyspæra som </a:t>
            </a:r>
            <a:r>
              <a:rPr lang="nb-NO" sz="2000" dirty="0" err="1" smtClean="0"/>
              <a:t>gjer</a:t>
            </a:r>
            <a:r>
              <a:rPr lang="nb-NO" sz="2000" dirty="0" smtClean="0"/>
              <a:t> at lyspæra lyser i </a:t>
            </a:r>
            <a:r>
              <a:rPr lang="nb-NO" sz="2000" dirty="0" err="1" smtClean="0"/>
              <a:t>ein</a:t>
            </a:r>
            <a:r>
              <a:rPr lang="nb-NO" sz="2000" dirty="0" smtClean="0"/>
              <a:t> lukka </a:t>
            </a:r>
            <a:r>
              <a:rPr lang="nb-NO" sz="2000" b="1" dirty="0" smtClean="0"/>
              <a:t>elektrisk krets</a:t>
            </a:r>
            <a:r>
              <a:rPr lang="nb-NO" sz="2000" dirty="0" smtClean="0"/>
              <a:t>?</a:t>
            </a:r>
            <a:endParaRPr lang="nb-NO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236296" y="3439615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Ill.: Nina Myklebust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85944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224767"/>
            <a:ext cx="2405208" cy="998984"/>
          </a:xfrm>
        </p:spPr>
        <p:txBody>
          <a:bodyPr>
            <a:normAutofit fontScale="90000"/>
          </a:bodyPr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sz="4000" dirty="0" smtClean="0"/>
              <a:t>Side 7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14</a:t>
            </a:fld>
            <a:endParaRPr lang="nb-N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t="7415" r="451" b="153"/>
          <a:stretch/>
        </p:blipFill>
        <p:spPr bwMode="auto">
          <a:xfrm>
            <a:off x="4067944" y="332656"/>
            <a:ext cx="4464496" cy="5987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827584" y="1863081"/>
            <a:ext cx="2808312" cy="989855"/>
          </a:xfrm>
          <a:prstGeom prst="wedgeEllipseCallout">
            <a:avLst>
              <a:gd name="adj1" fmla="val 58108"/>
              <a:gd name="adj2" fmla="val 70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>
                <a:solidFill>
                  <a:schemeClr val="bg1"/>
                </a:solidFill>
              </a:rPr>
              <a:t>K</a:t>
            </a:r>
            <a:r>
              <a:rPr lang="nb-NO" sz="2200" dirty="0" smtClean="0">
                <a:solidFill>
                  <a:schemeClr val="bg1"/>
                </a:solidFill>
              </a:rPr>
              <a:t>var finn </a:t>
            </a:r>
            <a:r>
              <a:rPr lang="nb-NO" sz="2200" dirty="0">
                <a:solidFill>
                  <a:schemeClr val="bg1"/>
                </a:solidFill>
              </a:rPr>
              <a:t>vi </a:t>
            </a:r>
          </a:p>
          <a:p>
            <a:pPr algn="ctr"/>
            <a:r>
              <a:rPr lang="nb-NO" sz="2200" b="1" dirty="0" smtClean="0">
                <a:solidFill>
                  <a:schemeClr val="bg1"/>
                </a:solidFill>
              </a:rPr>
              <a:t>elektrona</a:t>
            </a:r>
            <a:r>
              <a:rPr lang="nb-NO" sz="2200" dirty="0" smtClean="0">
                <a:solidFill>
                  <a:schemeClr val="bg1"/>
                </a:solidFill>
              </a:rPr>
              <a:t>?</a:t>
            </a:r>
            <a:endParaRPr lang="nb-NO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200" y="116632"/>
            <a:ext cx="1800200" cy="50100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sz="3600" dirty="0" smtClean="0"/>
              <a:t>Side 11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3198" r="4182"/>
          <a:stretch/>
        </p:blipFill>
        <p:spPr bwMode="auto">
          <a:xfrm>
            <a:off x="5393157" y="725624"/>
            <a:ext cx="3749822" cy="517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15</a:t>
            </a:fld>
            <a:endParaRPr lang="nb-NO" dirty="0"/>
          </a:p>
        </p:txBody>
      </p:sp>
      <p:pic>
        <p:nvPicPr>
          <p:cNvPr id="5" name="Picture 2" descr="N:\Forskerføtter og leserøtter\ELEKTRISITET\Bilder\Bilder fra Petter Brodal\P21404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4"/>
          <a:stretch/>
        </p:blipFill>
        <p:spPr bwMode="auto">
          <a:xfrm>
            <a:off x="104644" y="766259"/>
            <a:ext cx="3057768" cy="195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433" y="294737"/>
            <a:ext cx="3172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 smtClean="0">
                <a:solidFill>
                  <a:srgbClr val="006600"/>
                </a:solidFill>
              </a:rPr>
              <a:t>Straum </a:t>
            </a:r>
            <a:r>
              <a:rPr lang="nb-NO" sz="2200" dirty="0" smtClean="0">
                <a:solidFill>
                  <a:srgbClr val="006600"/>
                </a:solidFill>
              </a:rPr>
              <a:t>i tynn metalltråd</a:t>
            </a:r>
            <a:endParaRPr lang="nb-NO" sz="2200" dirty="0">
              <a:solidFill>
                <a:srgbClr val="0066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19"/>
          <a:stretch/>
        </p:blipFill>
        <p:spPr bwMode="auto">
          <a:xfrm>
            <a:off x="104644" y="4149080"/>
            <a:ext cx="6860034" cy="110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4644" y="2852936"/>
            <a:ext cx="15483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763688" y="2994397"/>
            <a:ext cx="3384376" cy="864096"/>
          </a:xfrm>
          <a:prstGeom prst="wedgeRoundRectCallout">
            <a:avLst>
              <a:gd name="adj1" fmla="val -1657"/>
              <a:gd name="adj2" fmla="val 842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 smtClean="0">
                <a:solidFill>
                  <a:schemeClr val="bg1"/>
                </a:solidFill>
              </a:rPr>
              <a:t>Elektrona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>
                <a:solidFill>
                  <a:schemeClr val="bg1"/>
                </a:solidFill>
              </a:rPr>
              <a:t>møtte </a:t>
            </a:r>
            <a:r>
              <a:rPr lang="nb-NO" sz="2000" b="1" dirty="0">
                <a:solidFill>
                  <a:schemeClr val="bg1"/>
                </a:solidFill>
              </a:rPr>
              <a:t>motstand</a:t>
            </a:r>
            <a:r>
              <a:rPr lang="nb-NO" sz="2000" dirty="0">
                <a:solidFill>
                  <a:schemeClr val="bg1"/>
                </a:solidFill>
              </a:rPr>
              <a:t> i metalltråden</a:t>
            </a:r>
            <a:r>
              <a:rPr lang="nb-NO" sz="2000" dirty="0" smtClean="0">
                <a:solidFill>
                  <a:schemeClr val="bg1"/>
                </a:solidFill>
              </a:rPr>
              <a:t>.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652988" y="5661248"/>
            <a:ext cx="4378632" cy="864096"/>
          </a:xfrm>
          <a:prstGeom prst="wedgeRoundRectCallout">
            <a:avLst>
              <a:gd name="adj1" fmla="val -8772"/>
              <a:gd name="adj2" fmla="val -912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bg1"/>
                </a:solidFill>
              </a:rPr>
              <a:t>Mange </a:t>
            </a:r>
            <a:r>
              <a:rPr lang="nb-NO" sz="2000" b="1" dirty="0" smtClean="0">
                <a:solidFill>
                  <a:schemeClr val="bg1"/>
                </a:solidFill>
              </a:rPr>
              <a:t>elektron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</a:rPr>
              <a:t>klemde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>
                <a:solidFill>
                  <a:schemeClr val="bg1"/>
                </a:solidFill>
              </a:rPr>
              <a:t>seg gjennom </a:t>
            </a:r>
            <a:r>
              <a:rPr lang="nb-NO" sz="2000" dirty="0" smtClean="0">
                <a:solidFill>
                  <a:schemeClr val="bg1"/>
                </a:solidFill>
              </a:rPr>
              <a:t>samstundes </a:t>
            </a:r>
            <a:r>
              <a:rPr lang="nb-NO" sz="2000" dirty="0">
                <a:solidFill>
                  <a:schemeClr val="bg1"/>
                </a:solidFill>
              </a:rPr>
              <a:t>og gjorde tråden varm.</a:t>
            </a:r>
          </a:p>
        </p:txBody>
      </p:sp>
    </p:spTree>
    <p:extLst>
      <p:ext uri="{BB962C8B-B14F-4D97-AF65-F5344CB8AC3E}">
        <p14:creationId xmlns:p14="http://schemas.microsoft.com/office/powerpoint/2010/main" val="323800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17092"/>
            <a:ext cx="3528392" cy="979288"/>
          </a:xfrm>
        </p:spPr>
        <p:txBody>
          <a:bodyPr>
            <a:normAutofit/>
          </a:bodyPr>
          <a:lstStyle/>
          <a:p>
            <a:r>
              <a:rPr lang="nb-NO" sz="2900" dirty="0" smtClean="0"/>
              <a:t>Side 15 </a:t>
            </a:r>
            <a:endParaRPr lang="nb-NO" sz="29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908720"/>
            <a:ext cx="3990567" cy="5072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16</a:t>
            </a:fld>
            <a:endParaRPr lang="nb-N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84" y="1844824"/>
            <a:ext cx="1800200" cy="352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87525" y="764704"/>
            <a:ext cx="3356064" cy="1296144"/>
          </a:xfrm>
          <a:prstGeom prst="wedgeEllipseCallout">
            <a:avLst>
              <a:gd name="adj1" fmla="val 30989"/>
              <a:gd name="adj2" fmla="val 67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Kva skjer med </a:t>
            </a:r>
            <a:r>
              <a:rPr lang="nb-NO" sz="2000" b="1" dirty="0" smtClean="0"/>
              <a:t>elektrona</a:t>
            </a:r>
            <a:r>
              <a:rPr lang="nb-NO" sz="2000" dirty="0" smtClean="0"/>
              <a:t> i </a:t>
            </a:r>
            <a:r>
              <a:rPr lang="nb-NO" sz="2000" dirty="0" err="1" smtClean="0"/>
              <a:t>ein</a:t>
            </a:r>
            <a:r>
              <a:rPr lang="nb-NO" sz="2000" dirty="0" smtClean="0"/>
              <a:t> lukka </a:t>
            </a:r>
            <a:r>
              <a:rPr lang="nb-NO" sz="2000" b="1" dirty="0" smtClean="0"/>
              <a:t>elektrisk krets</a:t>
            </a:r>
            <a:r>
              <a:rPr lang="nb-NO" sz="2000" dirty="0" smtClean="0"/>
              <a:t>?</a:t>
            </a:r>
            <a:endParaRPr lang="nb-NO" sz="2000" dirty="0"/>
          </a:p>
        </p:txBody>
      </p:sp>
      <p:sp>
        <p:nvSpPr>
          <p:cNvPr id="7" name="Oval Callout 6"/>
          <p:cNvSpPr/>
          <p:nvPr/>
        </p:nvSpPr>
        <p:spPr>
          <a:xfrm>
            <a:off x="106704" y="5013176"/>
            <a:ext cx="2816180" cy="1296144"/>
          </a:xfrm>
          <a:prstGeom prst="wedgeEllipseCallout">
            <a:avLst>
              <a:gd name="adj1" fmla="val 43493"/>
              <a:gd name="adj2" fmla="val -71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Kva skjer med </a:t>
            </a:r>
            <a:r>
              <a:rPr lang="nb-NO" sz="2000" b="1" dirty="0" smtClean="0"/>
              <a:t>elektrona</a:t>
            </a:r>
            <a:r>
              <a:rPr lang="nb-NO" sz="2000" dirty="0" smtClean="0"/>
              <a:t> viss vi bryt kretsen</a:t>
            </a:r>
            <a:r>
              <a:rPr lang="nb-NO" sz="2000" dirty="0" smtClean="0"/>
              <a:t>?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17211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7844" y="1919600"/>
            <a:ext cx="4464496" cy="1143000"/>
          </a:xfrm>
        </p:spPr>
        <p:txBody>
          <a:bodyPr>
            <a:noAutofit/>
          </a:bodyPr>
          <a:lstStyle/>
          <a:p>
            <a:r>
              <a:rPr lang="nb-NO" sz="2400" dirty="0" smtClean="0"/>
              <a:t>Vi kan dramatisere lukket krets.</a:t>
            </a:r>
            <a:endParaRPr lang="nb-NO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17</a:t>
            </a:fld>
            <a:endParaRPr lang="nb-NO"/>
          </a:p>
        </p:txBody>
      </p:sp>
      <p:pic>
        <p:nvPicPr>
          <p:cNvPr id="2050" name="Picture 2" descr="Masks, Icon, Theater Icon, Teatro, Icon Masks, 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0" r="-1084" b="15810"/>
          <a:stretch/>
        </p:blipFill>
        <p:spPr bwMode="auto">
          <a:xfrm>
            <a:off x="5508104" y="116632"/>
            <a:ext cx="3508473" cy="237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1" y="476672"/>
            <a:ext cx="1944216" cy="380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2051720" y="4005064"/>
            <a:ext cx="6912768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400" dirty="0" smtClean="0">
                <a:latin typeface="Comic Sans MS" panose="030F0702030302020204" pitchFamily="66" charset="0"/>
              </a:rPr>
              <a:t>Det kan </a:t>
            </a:r>
            <a:r>
              <a:rPr lang="nb-NO" sz="2400" dirty="0" err="1" smtClean="0">
                <a:latin typeface="Comic Sans MS" panose="030F0702030302020204" pitchFamily="66" charset="0"/>
              </a:rPr>
              <a:t>berre</a:t>
            </a:r>
            <a:r>
              <a:rPr lang="nb-NO" sz="2400" dirty="0" smtClean="0">
                <a:latin typeface="Comic Sans MS" panose="030F0702030302020204" pitchFamily="66" charset="0"/>
              </a:rPr>
              <a:t> </a:t>
            </a:r>
            <a:r>
              <a:rPr lang="nb-NO" sz="2400" dirty="0" smtClean="0">
                <a:latin typeface="Comic Sans MS" panose="030F0702030302020204" pitchFamily="66" charset="0"/>
              </a:rPr>
              <a:t>gå </a:t>
            </a:r>
            <a:r>
              <a:rPr lang="nb-NO" sz="2400" dirty="0" smtClean="0">
                <a:latin typeface="Comic Sans MS" panose="030F0702030302020204" pitchFamily="66" charset="0"/>
              </a:rPr>
              <a:t>straum </a:t>
            </a:r>
            <a:r>
              <a:rPr lang="nb-NO" sz="2400" dirty="0" smtClean="0">
                <a:latin typeface="Comic Sans MS" panose="030F0702030302020204" pitchFamily="66" charset="0"/>
              </a:rPr>
              <a:t>når den elektriske kretsen er </a:t>
            </a:r>
            <a:r>
              <a:rPr lang="nb-NO" sz="2400" dirty="0" smtClean="0">
                <a:latin typeface="Comic Sans MS" panose="030F0702030302020204" pitchFamily="66" charset="0"/>
              </a:rPr>
              <a:t>lukka.</a:t>
            </a:r>
            <a:endParaRPr lang="nb-NO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7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Klassens bok om </a:t>
            </a:r>
            <a:r>
              <a:rPr lang="nb-NO" dirty="0" smtClean="0"/>
              <a:t>lamper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0965" y="1600200"/>
            <a:ext cx="342206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64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04664"/>
            <a:ext cx="3995936" cy="720080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Skriv-par-del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71296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600" i="1" dirty="0" smtClean="0">
                <a:solidFill>
                  <a:schemeClr val="tx2"/>
                </a:solidFill>
              </a:rPr>
              <a:t>Kva vil det </a:t>
            </a:r>
            <a:r>
              <a:rPr lang="nb-NO" sz="2600" i="1" dirty="0" err="1" smtClean="0">
                <a:solidFill>
                  <a:schemeClr val="tx2"/>
                </a:solidFill>
              </a:rPr>
              <a:t>seie</a:t>
            </a:r>
            <a:r>
              <a:rPr lang="nb-NO" sz="2600" i="1" dirty="0" smtClean="0">
                <a:solidFill>
                  <a:schemeClr val="tx2"/>
                </a:solidFill>
              </a:rPr>
              <a:t> at </a:t>
            </a:r>
            <a:r>
              <a:rPr lang="nb-NO" sz="2600" i="1" dirty="0" err="1" smtClean="0">
                <a:solidFill>
                  <a:schemeClr val="tx2"/>
                </a:solidFill>
              </a:rPr>
              <a:t>eit</a:t>
            </a:r>
            <a:r>
              <a:rPr lang="nb-NO" sz="2600" i="1" dirty="0" smtClean="0">
                <a:solidFill>
                  <a:schemeClr val="tx2"/>
                </a:solidFill>
              </a:rPr>
              <a:t> materiale </a:t>
            </a:r>
            <a:r>
              <a:rPr lang="nb-NO" sz="2600" b="1" i="1" dirty="0" smtClean="0">
                <a:solidFill>
                  <a:schemeClr val="tx2"/>
                </a:solidFill>
              </a:rPr>
              <a:t>leier</a:t>
            </a:r>
            <a:r>
              <a:rPr lang="nb-NO" sz="2600" i="1" dirty="0" smtClean="0">
                <a:solidFill>
                  <a:schemeClr val="tx2"/>
                </a:solidFill>
              </a:rPr>
              <a:t> </a:t>
            </a:r>
            <a:r>
              <a:rPr lang="nb-NO" sz="2600" b="1" i="1" dirty="0" smtClean="0">
                <a:solidFill>
                  <a:schemeClr val="tx2"/>
                </a:solidFill>
              </a:rPr>
              <a:t>straum</a:t>
            </a:r>
            <a:r>
              <a:rPr lang="nb-NO" sz="2600" i="1" dirty="0" smtClean="0">
                <a:solidFill>
                  <a:schemeClr val="tx2"/>
                </a:solidFill>
              </a:rPr>
              <a:t>? Kan du </a:t>
            </a:r>
            <a:r>
              <a:rPr lang="nb-NO" sz="2600" i="1" dirty="0" err="1" smtClean="0">
                <a:solidFill>
                  <a:schemeClr val="tx2"/>
                </a:solidFill>
              </a:rPr>
              <a:t>nemne</a:t>
            </a:r>
            <a:r>
              <a:rPr lang="nb-NO" sz="2600" i="1" dirty="0" smtClean="0">
                <a:solidFill>
                  <a:schemeClr val="tx2"/>
                </a:solidFill>
              </a:rPr>
              <a:t> </a:t>
            </a:r>
            <a:r>
              <a:rPr lang="nb-NO" sz="2600" i="1" dirty="0" err="1" smtClean="0">
                <a:solidFill>
                  <a:schemeClr val="tx2"/>
                </a:solidFill>
              </a:rPr>
              <a:t>nokre</a:t>
            </a:r>
            <a:r>
              <a:rPr lang="nb-NO" sz="2600" i="1" dirty="0" smtClean="0">
                <a:solidFill>
                  <a:schemeClr val="tx2"/>
                </a:solidFill>
              </a:rPr>
              <a:t> materiale som </a:t>
            </a:r>
            <a:r>
              <a:rPr lang="nb-NO" sz="2600" b="1" i="1" dirty="0" smtClean="0">
                <a:solidFill>
                  <a:schemeClr val="tx2"/>
                </a:solidFill>
              </a:rPr>
              <a:t>leier</a:t>
            </a:r>
            <a:r>
              <a:rPr lang="nb-NO" sz="2600" i="1" dirty="0" smtClean="0">
                <a:solidFill>
                  <a:schemeClr val="tx2"/>
                </a:solidFill>
              </a:rPr>
              <a:t> </a:t>
            </a:r>
            <a:r>
              <a:rPr lang="nb-NO" sz="2600" b="1" i="1" dirty="0" smtClean="0">
                <a:solidFill>
                  <a:schemeClr val="tx2"/>
                </a:solidFill>
              </a:rPr>
              <a:t>straum</a:t>
            </a:r>
            <a:r>
              <a:rPr lang="nb-NO" sz="2600" i="1" dirty="0" smtClean="0">
                <a:solidFill>
                  <a:schemeClr val="tx2"/>
                </a:solidFill>
              </a:rPr>
              <a:t> og </a:t>
            </a:r>
            <a:r>
              <a:rPr lang="nb-NO" sz="2600" i="1" dirty="0" err="1" smtClean="0">
                <a:solidFill>
                  <a:schemeClr val="tx2"/>
                </a:solidFill>
              </a:rPr>
              <a:t>nokre</a:t>
            </a:r>
            <a:r>
              <a:rPr lang="nb-NO" sz="2600" i="1" dirty="0" smtClean="0">
                <a:solidFill>
                  <a:schemeClr val="tx2"/>
                </a:solidFill>
              </a:rPr>
              <a:t> som </a:t>
            </a:r>
            <a:r>
              <a:rPr lang="nb-NO" sz="2600" b="1" i="1" dirty="0" smtClean="0">
                <a:solidFill>
                  <a:schemeClr val="tx2"/>
                </a:solidFill>
              </a:rPr>
              <a:t>isolerer</a:t>
            </a:r>
            <a:r>
              <a:rPr lang="nb-NO" sz="2600" i="1" dirty="0" smtClean="0">
                <a:solidFill>
                  <a:schemeClr val="tx2"/>
                </a:solidFill>
              </a:rPr>
              <a:t> </a:t>
            </a:r>
            <a:r>
              <a:rPr lang="nb-NO" sz="2600" b="1" i="1" dirty="0" smtClean="0">
                <a:solidFill>
                  <a:schemeClr val="tx2"/>
                </a:solidFill>
              </a:rPr>
              <a:t>straum</a:t>
            </a:r>
            <a:r>
              <a:rPr lang="nb-NO" sz="2600" i="1" dirty="0">
                <a:solidFill>
                  <a:schemeClr val="tx2"/>
                </a:solidFill>
              </a:rPr>
              <a:t>?</a:t>
            </a:r>
            <a:r>
              <a:rPr lang="nb-NO" sz="2600" dirty="0"/>
              <a:t/>
            </a:r>
            <a:br>
              <a:rPr lang="nb-NO" sz="2600" dirty="0"/>
            </a:br>
            <a:endParaRPr lang="nb-NO" sz="2600" dirty="0" smtClean="0"/>
          </a:p>
          <a:p>
            <a:pPr marL="0" indent="0">
              <a:buNone/>
            </a:pPr>
            <a:endParaRPr lang="nb-NO" sz="2600" i="1" dirty="0" smtClean="0"/>
          </a:p>
          <a:p>
            <a:pPr marL="0" indent="0">
              <a:buNone/>
            </a:pPr>
            <a:r>
              <a:rPr lang="nb-NO" sz="2600" dirty="0" smtClean="0"/>
              <a:t>1. Skriv</a:t>
            </a:r>
            <a:r>
              <a:rPr lang="nb-NO" sz="2600" dirty="0"/>
              <a:t>: </a:t>
            </a:r>
            <a:r>
              <a:rPr lang="nb-NO" sz="2600" dirty="0" smtClean="0">
                <a:solidFill>
                  <a:schemeClr val="tx2"/>
                </a:solidFill>
              </a:rPr>
              <a:t>Lærlingheftet </a:t>
            </a:r>
            <a:r>
              <a:rPr lang="nb-NO" sz="2600" dirty="0">
                <a:solidFill>
                  <a:schemeClr val="tx2"/>
                </a:solidFill>
              </a:rPr>
              <a:t>side </a:t>
            </a:r>
            <a:r>
              <a:rPr lang="nb-NO" sz="2600" dirty="0" smtClean="0">
                <a:solidFill>
                  <a:schemeClr val="tx2"/>
                </a:solidFill>
              </a:rPr>
              <a:t>24, spørsmål 6. </a:t>
            </a:r>
            <a:endParaRPr lang="nb-NO" sz="2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2600" dirty="0" smtClean="0"/>
          </a:p>
          <a:p>
            <a:pPr marL="0" indent="0">
              <a:buNone/>
            </a:pPr>
            <a:r>
              <a:rPr lang="nb-NO" sz="2600" dirty="0" smtClean="0"/>
              <a:t>2. Diskuter med naboen. </a:t>
            </a:r>
          </a:p>
          <a:p>
            <a:pPr marL="0" indent="0">
              <a:buNone/>
            </a:pPr>
            <a:endParaRPr lang="nb-NO" sz="2600" dirty="0" smtClean="0"/>
          </a:p>
          <a:p>
            <a:pPr marL="0" indent="0">
              <a:buNone/>
            </a:pPr>
            <a:r>
              <a:rPr lang="nb-NO" sz="2600" dirty="0" smtClean="0"/>
              <a:t>3. Del i plenum</a:t>
            </a:r>
            <a:r>
              <a:rPr lang="nb-NO" sz="2600" dirty="0" smtClean="0"/>
              <a:t>.</a:t>
            </a:r>
            <a:endParaRPr lang="nb-NO" sz="2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67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3</a:t>
            </a:fld>
            <a:endParaRPr lang="nb-NO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60967" b="37499"/>
          <a:stretch/>
        </p:blipFill>
        <p:spPr>
          <a:xfrm>
            <a:off x="5076056" y="601538"/>
            <a:ext cx="1512168" cy="159546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0" t="17365" r="13473" b="40218"/>
          <a:stretch/>
        </p:blipFill>
        <p:spPr>
          <a:xfrm>
            <a:off x="6842601" y="904441"/>
            <a:ext cx="1926773" cy="1283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2" t="25769" r="2947" b="28730"/>
          <a:stretch/>
        </p:blipFill>
        <p:spPr>
          <a:xfrm>
            <a:off x="3119214" y="116632"/>
            <a:ext cx="5827831" cy="6244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50970" y="2215074"/>
            <a:ext cx="1312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5861772" y="301898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Annica Thomsson</a:t>
            </a:r>
            <a:endParaRPr lang="nb-NO" sz="1050" dirty="0"/>
          </a:p>
        </p:txBody>
      </p:sp>
      <p:pic>
        <p:nvPicPr>
          <p:cNvPr id="15" name="Bild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0933" r="16102" b="11775"/>
          <a:stretch/>
        </p:blipFill>
        <p:spPr>
          <a:xfrm>
            <a:off x="5932641" y="2476684"/>
            <a:ext cx="1749413" cy="1457798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179512" y="1268760"/>
            <a:ext cx="4320480" cy="1077119"/>
          </a:xfrm>
          <a:prstGeom prst="wedgeRoundRectCallout">
            <a:avLst>
              <a:gd name="adj1" fmla="val 60130"/>
              <a:gd name="adj2" fmla="val -229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I denne økta skal vi prøve å svare på spørsmål vi </a:t>
            </a:r>
            <a:r>
              <a:rPr lang="nb-NO" sz="2000" dirty="0" err="1" smtClean="0"/>
              <a:t>fekk</a:t>
            </a:r>
            <a:r>
              <a:rPr lang="nb-NO" sz="2000" dirty="0" smtClean="0"/>
              <a:t> </a:t>
            </a:r>
            <a:r>
              <a:rPr lang="nb-NO" sz="2000" dirty="0" smtClean="0"/>
              <a:t>da vi </a:t>
            </a:r>
            <a:r>
              <a:rPr lang="nb-NO" sz="2000" b="1" dirty="0" smtClean="0"/>
              <a:t>analyserte</a:t>
            </a:r>
            <a:r>
              <a:rPr lang="nb-NO" sz="2000" dirty="0" smtClean="0"/>
              <a:t> lampesokkel og </a:t>
            </a:r>
            <a:r>
              <a:rPr lang="nb-NO" sz="2000" dirty="0" err="1" smtClean="0"/>
              <a:t>leidning</a:t>
            </a:r>
            <a:r>
              <a:rPr lang="nb-NO" sz="2000" dirty="0" smtClean="0"/>
              <a:t>…</a:t>
            </a:r>
            <a:endParaRPr lang="nb-NO" sz="20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395536" y="2897109"/>
            <a:ext cx="4843722" cy="891931"/>
          </a:xfrm>
          <a:prstGeom prst="wedgeRoundRectCallout">
            <a:avLst>
              <a:gd name="adj1" fmla="val 57913"/>
              <a:gd name="adj2" fmla="val -395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…og finne ut </a:t>
            </a:r>
            <a:r>
              <a:rPr lang="nb-NO" sz="2000" dirty="0" err="1" smtClean="0"/>
              <a:t>korleis</a:t>
            </a:r>
            <a:r>
              <a:rPr lang="nb-NO" sz="2000" dirty="0" smtClean="0"/>
              <a:t> </a:t>
            </a:r>
            <a:r>
              <a:rPr lang="nb-NO" sz="2000" dirty="0" err="1" smtClean="0"/>
              <a:t>desse</a:t>
            </a:r>
            <a:r>
              <a:rPr lang="nb-NO" sz="2000" dirty="0" smtClean="0"/>
              <a:t> </a:t>
            </a:r>
            <a:r>
              <a:rPr lang="nb-NO" sz="2000" dirty="0" err="1" smtClean="0"/>
              <a:t>delane</a:t>
            </a:r>
            <a:r>
              <a:rPr lang="nb-NO" sz="2000" dirty="0" smtClean="0"/>
              <a:t> jobbar </a:t>
            </a:r>
            <a:r>
              <a:rPr lang="nb-NO" sz="2000" dirty="0" err="1" smtClean="0"/>
              <a:t>saman</a:t>
            </a:r>
            <a:r>
              <a:rPr lang="nb-NO" sz="2000" dirty="0" smtClean="0"/>
              <a:t> </a:t>
            </a:r>
            <a:r>
              <a:rPr lang="nb-NO" sz="2000" dirty="0" smtClean="0"/>
              <a:t>i den </a:t>
            </a:r>
            <a:r>
              <a:rPr lang="nb-NO" sz="2000" b="1" dirty="0" smtClean="0"/>
              <a:t>elektriske kretsen</a:t>
            </a:r>
            <a:r>
              <a:rPr lang="nb-NO" sz="2000" dirty="0" smtClean="0"/>
              <a:t> til lampa.</a:t>
            </a:r>
            <a:endParaRPr lang="nb-NO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85162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4499992" y="5013176"/>
            <a:ext cx="4291217" cy="1192793"/>
          </a:xfrm>
          <a:prstGeom prst="wedgeRoundRectCallout">
            <a:avLst>
              <a:gd name="adj1" fmla="val -70601"/>
              <a:gd name="adj2" fmla="val 249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Vi skal også </a:t>
            </a:r>
            <a:r>
              <a:rPr lang="nb-NO" sz="2000" dirty="0" smtClean="0"/>
              <a:t>sjå </a:t>
            </a:r>
            <a:r>
              <a:rPr lang="nb-NO" sz="2000" dirty="0" err="1" smtClean="0"/>
              <a:t>nærmare</a:t>
            </a:r>
            <a:r>
              <a:rPr lang="nb-NO" sz="2000" dirty="0" smtClean="0"/>
              <a:t> </a:t>
            </a:r>
            <a:r>
              <a:rPr lang="nb-NO" sz="2000" dirty="0" smtClean="0"/>
              <a:t>på </a:t>
            </a:r>
            <a:r>
              <a:rPr lang="nb-NO" sz="2000" dirty="0" smtClean="0"/>
              <a:t>kva </a:t>
            </a:r>
            <a:r>
              <a:rPr lang="nb-NO" sz="2000" dirty="0" smtClean="0"/>
              <a:t>som skjer med </a:t>
            </a:r>
            <a:r>
              <a:rPr lang="nb-NO" sz="2000" b="1" dirty="0" smtClean="0"/>
              <a:t>elektrona</a:t>
            </a:r>
            <a:r>
              <a:rPr lang="nb-NO" sz="2000" dirty="0" smtClean="0"/>
              <a:t> </a:t>
            </a:r>
            <a:r>
              <a:rPr lang="nb-NO" sz="2000" dirty="0" smtClean="0"/>
              <a:t>i den</a:t>
            </a:r>
            <a:r>
              <a:rPr lang="nb-NO" sz="2000" b="1" dirty="0" smtClean="0"/>
              <a:t> elektrisk kretsen</a:t>
            </a:r>
            <a:r>
              <a:rPr lang="nb-NO" sz="2000" dirty="0" smtClean="0"/>
              <a:t> til ei lampe.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50082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4</a:t>
            </a:fld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222536" y="2419192"/>
            <a:ext cx="24482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006600"/>
                </a:solidFill>
              </a:rPr>
              <a:t>Les side 18–20. </a:t>
            </a:r>
          </a:p>
          <a:p>
            <a:endParaRPr lang="nb-NO" sz="2800" dirty="0"/>
          </a:p>
        </p:txBody>
      </p:sp>
      <p:pic>
        <p:nvPicPr>
          <p:cNvPr id="9" name="Picture 3" descr="N:\Forskerføtter og leserøtter\ELEKTRISITET\Bilder\Bilder til lærerveiledningene\Økt 3 – Faktabok om elektrisit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36" y="3065683"/>
            <a:ext cx="2289686" cy="32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1262" y="576153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tx2"/>
                </a:solidFill>
              </a:rPr>
              <a:t>Side 11 i lærlingheftet. </a:t>
            </a: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38030" y="476672"/>
            <a:ext cx="2880320" cy="1004928"/>
          </a:xfrm>
          <a:prstGeom prst="wedgeEllipseCallout">
            <a:avLst>
              <a:gd name="adj1" fmla="val 41737"/>
              <a:gd name="adj2" fmla="val 74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err="1" smtClean="0"/>
              <a:t>Korleis</a:t>
            </a:r>
            <a:r>
              <a:rPr lang="nb-NO" sz="2200" dirty="0" smtClean="0"/>
              <a:t> kan vi finne </a:t>
            </a:r>
            <a:r>
              <a:rPr lang="nb-NO" sz="2200" dirty="0" smtClean="0"/>
              <a:t>svar?</a:t>
            </a:r>
            <a:endParaRPr lang="nb-NO" sz="2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18" y="908720"/>
            <a:ext cx="5097324" cy="480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88224" y="4509120"/>
            <a:ext cx="266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Comic Sans MS" panose="030F0702030302020204" pitchFamily="66" charset="0"/>
              </a:rPr>
              <a:t>Metall leier straum. </a:t>
            </a:r>
            <a:endParaRPr lang="nb-NO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4606" y="4525015"/>
            <a:ext cx="20848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Comic Sans MS" panose="030F0702030302020204" pitchFamily="66" charset="0"/>
              </a:rPr>
              <a:t>Kvifor er det metall inst i leidningen? </a:t>
            </a:r>
            <a:endParaRPr lang="nb-NO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6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5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 bwMode="auto">
          <a:xfrm>
            <a:off x="2649106" y="404664"/>
            <a:ext cx="6222378" cy="54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21777" y="3310911"/>
            <a:ext cx="294970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I den eine leidningen går straumen </a:t>
            </a:r>
            <a:r>
              <a:rPr lang="nb-NO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frå</a:t>
            </a:r>
            <a:r>
              <a:rPr lang="nb-NO" u="sng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nb-NO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straumkjelden</a:t>
            </a:r>
            <a:r>
              <a:rPr lang="nb-NO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. </a:t>
            </a:r>
            <a:r>
              <a:rPr lang="nb-NO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I </a:t>
            </a:r>
            <a:r>
              <a:rPr lang="nb-NO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den andre går straumen</a:t>
            </a:r>
            <a:r>
              <a:rPr lang="nb-NO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nb-NO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tilbake </a:t>
            </a:r>
            <a:r>
              <a:rPr lang="nb-NO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til</a:t>
            </a:r>
            <a:r>
              <a:rPr lang="nb-NO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nb-NO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straumkjelden</a:t>
            </a:r>
            <a:r>
              <a:rPr lang="nb-NO" sz="19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. </a:t>
            </a:r>
            <a:endParaRPr lang="nb-NO" sz="19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39752" y="3146358"/>
            <a:ext cx="3168352" cy="1292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Callout 10"/>
          <p:cNvSpPr/>
          <p:nvPr/>
        </p:nvSpPr>
        <p:spPr>
          <a:xfrm>
            <a:off x="219765" y="764704"/>
            <a:ext cx="2768059" cy="1152128"/>
          </a:xfrm>
          <a:prstGeom prst="wedgeEllipseCallout">
            <a:avLst>
              <a:gd name="adj1" fmla="val 24028"/>
              <a:gd name="adj2" fmla="val 1074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Las </a:t>
            </a:r>
            <a:r>
              <a:rPr lang="nb-NO" sz="2000" dirty="0" smtClean="0"/>
              <a:t>du </a:t>
            </a:r>
            <a:r>
              <a:rPr lang="nb-NO" sz="2000" dirty="0" err="1" smtClean="0"/>
              <a:t>noko</a:t>
            </a:r>
            <a:r>
              <a:rPr lang="nb-NO" sz="2000" dirty="0" smtClean="0"/>
              <a:t> </a:t>
            </a:r>
            <a:r>
              <a:rPr lang="nb-NO" sz="2000" dirty="0" smtClean="0"/>
              <a:t>som kan svare på spørsmål 2? </a:t>
            </a:r>
            <a:endParaRPr lang="nb-NO" sz="2000" dirty="0"/>
          </a:p>
        </p:txBody>
      </p:sp>
      <p:pic>
        <p:nvPicPr>
          <p:cNvPr id="12" name="Picture 3" descr="N:\Forskerføtter og leserøtter\ELEKTRISITET\Bilder\bilder fra annica\ledninger\5R0A19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6" t="11236" r="20560" b="9367"/>
          <a:stretch/>
        </p:blipFill>
        <p:spPr bwMode="auto">
          <a:xfrm>
            <a:off x="395536" y="2924944"/>
            <a:ext cx="1622255" cy="237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6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 bwMode="auto">
          <a:xfrm>
            <a:off x="2649106" y="404664"/>
            <a:ext cx="6222378" cy="54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31827" y="3322566"/>
            <a:ext cx="294970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Comic Sans MS" panose="030F0702030302020204" pitchFamily="66" charset="0"/>
              </a:rPr>
              <a:t>I den eine leidningen går straumen </a:t>
            </a:r>
            <a:r>
              <a:rPr lang="nb-NO" u="sng" dirty="0" smtClean="0">
                <a:latin typeface="Comic Sans MS" panose="030F0702030302020204" pitchFamily="66" charset="0"/>
              </a:rPr>
              <a:t>frå</a:t>
            </a:r>
            <a:r>
              <a:rPr lang="nb-NO" u="sng" dirty="0">
                <a:latin typeface="Comic Sans MS" panose="030F0702030302020204" pitchFamily="66" charset="0"/>
              </a:rPr>
              <a:t> </a:t>
            </a:r>
            <a:r>
              <a:rPr lang="nb-NO" dirty="0" smtClean="0">
                <a:latin typeface="Comic Sans MS" panose="030F0702030302020204" pitchFamily="66" charset="0"/>
              </a:rPr>
              <a:t>straumkjelden</a:t>
            </a:r>
            <a:r>
              <a:rPr lang="nb-NO" dirty="0" smtClean="0">
                <a:latin typeface="Comic Sans MS" panose="030F0702030302020204" pitchFamily="66" charset="0"/>
              </a:rPr>
              <a:t>. </a:t>
            </a:r>
            <a:r>
              <a:rPr lang="nb-NO" dirty="0" smtClean="0">
                <a:latin typeface="Comic Sans MS" panose="030F0702030302020204" pitchFamily="66" charset="0"/>
              </a:rPr>
              <a:t>I </a:t>
            </a:r>
            <a:r>
              <a:rPr lang="nb-NO" dirty="0" smtClean="0">
                <a:latin typeface="Comic Sans MS" panose="030F0702030302020204" pitchFamily="66" charset="0"/>
              </a:rPr>
              <a:t>den andre går straumen</a:t>
            </a:r>
            <a:r>
              <a:rPr lang="nb-NO" dirty="0">
                <a:latin typeface="Comic Sans MS" panose="030F0702030302020204" pitchFamily="66" charset="0"/>
              </a:rPr>
              <a:t> </a:t>
            </a:r>
            <a:r>
              <a:rPr lang="nb-NO" u="sng" dirty="0" smtClean="0">
                <a:latin typeface="Comic Sans MS" panose="030F0702030302020204" pitchFamily="66" charset="0"/>
              </a:rPr>
              <a:t>tilbake </a:t>
            </a:r>
            <a:r>
              <a:rPr lang="nb-NO" u="sng" dirty="0" smtClean="0">
                <a:latin typeface="Comic Sans MS" panose="030F0702030302020204" pitchFamily="66" charset="0"/>
              </a:rPr>
              <a:t>til</a:t>
            </a:r>
            <a:r>
              <a:rPr lang="nb-NO" dirty="0" smtClean="0">
                <a:latin typeface="Comic Sans MS" panose="030F0702030302020204" pitchFamily="66" charset="0"/>
              </a:rPr>
              <a:t> </a:t>
            </a:r>
            <a:r>
              <a:rPr lang="nb-NO" dirty="0" smtClean="0">
                <a:latin typeface="Comic Sans MS" panose="030F0702030302020204" pitchFamily="66" charset="0"/>
              </a:rPr>
              <a:t>straumkjelden</a:t>
            </a:r>
            <a:r>
              <a:rPr lang="nb-NO" sz="1900" dirty="0" smtClean="0">
                <a:latin typeface="Comic Sans MS" panose="030F0702030302020204" pitchFamily="66" charset="0"/>
              </a:rPr>
              <a:t>. </a:t>
            </a:r>
            <a:endParaRPr lang="nb-NO" sz="1900" dirty="0">
              <a:latin typeface="Comic Sans MS" panose="030F0702030302020204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70457" y="1988840"/>
            <a:ext cx="3168352" cy="10081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Callout 10"/>
          <p:cNvSpPr/>
          <p:nvPr/>
        </p:nvSpPr>
        <p:spPr>
          <a:xfrm>
            <a:off x="164150" y="486462"/>
            <a:ext cx="2876381" cy="1080120"/>
          </a:xfrm>
          <a:prstGeom prst="wedgeEllipseCallout">
            <a:avLst>
              <a:gd name="adj1" fmla="val 32929"/>
              <a:gd name="adj2" fmla="val 96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Las </a:t>
            </a:r>
            <a:r>
              <a:rPr lang="nb-NO" sz="2000" dirty="0" smtClean="0"/>
              <a:t>du </a:t>
            </a:r>
            <a:r>
              <a:rPr lang="nb-NO" sz="2000" dirty="0" err="1" smtClean="0"/>
              <a:t>noko</a:t>
            </a:r>
            <a:r>
              <a:rPr lang="nb-NO" sz="2000" dirty="0" smtClean="0"/>
              <a:t> </a:t>
            </a:r>
            <a:r>
              <a:rPr lang="nb-NO" sz="2000" dirty="0" smtClean="0"/>
              <a:t>som kan svare på spørsmål </a:t>
            </a:r>
            <a:r>
              <a:rPr lang="nb-NO" sz="2000" dirty="0" smtClean="0"/>
              <a:t>1?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96950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dirty="0" smtClean="0">
                <a:solidFill>
                  <a:schemeClr val="tx2"/>
                </a:solidFill>
              </a:rPr>
              <a:t>Kva er </a:t>
            </a:r>
            <a:r>
              <a:rPr lang="nb-NO" sz="3200" b="1" dirty="0" smtClean="0">
                <a:solidFill>
                  <a:schemeClr val="tx2"/>
                </a:solidFill>
              </a:rPr>
              <a:t>funksjonen</a:t>
            </a:r>
            <a:r>
              <a:rPr lang="nb-NO" sz="3200" dirty="0" smtClean="0">
                <a:solidFill>
                  <a:schemeClr val="tx2"/>
                </a:solidFill>
              </a:rPr>
              <a:t> til kontaktstykket?</a:t>
            </a:r>
            <a:endParaRPr lang="nb-NO" sz="3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7</a:t>
            </a:fld>
            <a:endParaRPr lang="nb-N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0" t="23036" r="61443" b="7666"/>
          <a:stretch/>
        </p:blipFill>
        <p:spPr bwMode="auto">
          <a:xfrm>
            <a:off x="4211781" y="1700808"/>
            <a:ext cx="2199989" cy="206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09153" y="908720"/>
            <a:ext cx="3509731" cy="1008111"/>
          </a:xfrm>
          <a:prstGeom prst="wedgeEllipseCallout">
            <a:avLst>
              <a:gd name="adj1" fmla="val 49427"/>
              <a:gd name="adj2" fmla="val 63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/>
              <a:t>Kvar i lampesokkelen </a:t>
            </a:r>
            <a:r>
              <a:rPr lang="nb-NO" sz="2100" dirty="0" err="1" smtClean="0"/>
              <a:t>sit</a:t>
            </a:r>
            <a:r>
              <a:rPr lang="nb-NO" sz="2100" dirty="0" smtClean="0"/>
              <a:t> kontaktstykket</a:t>
            </a:r>
            <a:r>
              <a:rPr lang="nb-NO" sz="2100" dirty="0" smtClean="0"/>
              <a:t>?</a:t>
            </a:r>
            <a:endParaRPr lang="nb-NO" sz="2100" dirty="0"/>
          </a:p>
        </p:txBody>
      </p:sp>
      <p:sp>
        <p:nvSpPr>
          <p:cNvPr id="6" name="Oval Callout 5"/>
          <p:cNvSpPr/>
          <p:nvPr/>
        </p:nvSpPr>
        <p:spPr>
          <a:xfrm>
            <a:off x="145732" y="2275593"/>
            <a:ext cx="3773848" cy="1152128"/>
          </a:xfrm>
          <a:prstGeom prst="wedgeEllipseCallout">
            <a:avLst>
              <a:gd name="adj1" fmla="val -29076"/>
              <a:gd name="adj2" fmla="val 768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err="1" smtClean="0"/>
              <a:t>Korleis</a:t>
            </a:r>
            <a:r>
              <a:rPr lang="nb-NO" sz="2100" dirty="0" smtClean="0"/>
              <a:t> må vi kopla leidningar til lyspæra for at den skal lyse</a:t>
            </a:r>
            <a:r>
              <a:rPr lang="nb-NO" sz="2100" dirty="0" smtClean="0"/>
              <a:t>?</a:t>
            </a:r>
            <a:endParaRPr lang="nb-NO" sz="21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4" t="23300" r="11831" b="8631"/>
          <a:stretch/>
        </p:blipFill>
        <p:spPr bwMode="auto">
          <a:xfrm>
            <a:off x="6634157" y="1711351"/>
            <a:ext cx="2099836" cy="206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7" descr="N:\Forskerføtter og leserøtter\ELEKTRISITET\Elevbøker\Faktabok om elektrisitet\ferdig bok\NY med streker.pn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5" t="59209" r="13674" b="14135"/>
          <a:stretch/>
        </p:blipFill>
        <p:spPr bwMode="auto">
          <a:xfrm>
            <a:off x="152774" y="4098128"/>
            <a:ext cx="1544480" cy="20882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val Callout 13"/>
          <p:cNvSpPr/>
          <p:nvPr/>
        </p:nvSpPr>
        <p:spPr>
          <a:xfrm>
            <a:off x="1619672" y="4005065"/>
            <a:ext cx="4392488" cy="1329400"/>
          </a:xfrm>
          <a:prstGeom prst="wedgeEllipseCallout">
            <a:avLst>
              <a:gd name="adj1" fmla="val 35344"/>
              <a:gd name="adj2" fmla="val -114063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Kvifor har kontaktstykket to deler laga av metall, </a:t>
            </a:r>
            <a:r>
              <a:rPr lang="nb-NO" sz="2000" dirty="0" err="1" smtClean="0"/>
              <a:t>medan</a:t>
            </a:r>
            <a:r>
              <a:rPr lang="nb-NO" sz="2000" dirty="0" smtClean="0"/>
              <a:t> resten er laga av plast</a:t>
            </a:r>
            <a:r>
              <a:rPr lang="nb-NO" sz="2000" dirty="0" smtClean="0"/>
              <a:t>?</a:t>
            </a:r>
            <a:endParaRPr lang="nb-NO" sz="2000" dirty="0"/>
          </a:p>
        </p:txBody>
      </p:sp>
      <p:sp>
        <p:nvSpPr>
          <p:cNvPr id="15" name="Oval Callout 14"/>
          <p:cNvSpPr/>
          <p:nvPr/>
        </p:nvSpPr>
        <p:spPr>
          <a:xfrm>
            <a:off x="5508104" y="4581128"/>
            <a:ext cx="3312368" cy="1122234"/>
          </a:xfrm>
          <a:prstGeom prst="wedgeEllipseCallout">
            <a:avLst>
              <a:gd name="adj1" fmla="val -27954"/>
              <a:gd name="adj2" fmla="val -979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Kva er </a:t>
            </a:r>
            <a:r>
              <a:rPr lang="nb-NO" sz="2000" b="1" dirty="0" smtClean="0"/>
              <a:t>funksjonen</a:t>
            </a:r>
            <a:r>
              <a:rPr lang="nb-NO" sz="2000" dirty="0" smtClean="0"/>
              <a:t> til </a:t>
            </a:r>
            <a:r>
              <a:rPr lang="nb-NO" sz="2000" dirty="0" err="1" smtClean="0"/>
              <a:t>dei</a:t>
            </a:r>
            <a:r>
              <a:rPr lang="nb-NO" sz="2000" dirty="0" smtClean="0"/>
              <a:t> to </a:t>
            </a:r>
            <a:r>
              <a:rPr lang="nb-NO" sz="2000" dirty="0" err="1" smtClean="0"/>
              <a:t>metalldelane</a:t>
            </a:r>
            <a:r>
              <a:rPr lang="nb-NO" sz="2000" dirty="0" smtClean="0"/>
              <a:t> på kontaktstykket? </a:t>
            </a:r>
            <a:endParaRPr lang="nb-NO" sz="2000" dirty="0"/>
          </a:p>
        </p:txBody>
      </p:sp>
      <p:sp>
        <p:nvSpPr>
          <p:cNvPr id="16" name="TextBox 22"/>
          <p:cNvSpPr txBox="1"/>
          <p:nvPr/>
        </p:nvSpPr>
        <p:spPr>
          <a:xfrm>
            <a:off x="441832" y="6261090"/>
            <a:ext cx="10440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Ill.: Rim Tusvik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298327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4" t="12291" r="61127" b="9065"/>
          <a:stretch/>
        </p:blipFill>
        <p:spPr bwMode="auto">
          <a:xfrm>
            <a:off x="5436096" y="373004"/>
            <a:ext cx="3528392" cy="360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8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5766636" y="37365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err="1" smtClean="0">
                <a:solidFill>
                  <a:schemeClr val="bg1"/>
                </a:solidFill>
              </a:rPr>
              <a:t>Metallkontaktar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524328" y="1916832"/>
            <a:ext cx="1080120" cy="18576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Left Arrow 7"/>
          <p:cNvSpPr/>
          <p:nvPr/>
        </p:nvSpPr>
        <p:spPr>
          <a:xfrm>
            <a:off x="6861373" y="1249775"/>
            <a:ext cx="1080120" cy="20606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4" name="Picture 2" descr="Light, Bulb, Filament, Lamp, Orange, Technolo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041" y="62760"/>
            <a:ext cx="1556507" cy="246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30837" r="30450" b="36235"/>
          <a:stretch/>
        </p:blipFill>
        <p:spPr>
          <a:xfrm rot="5400000">
            <a:off x="2804563" y="4864099"/>
            <a:ext cx="2411784" cy="1054724"/>
          </a:xfrm>
          <a:prstGeom prst="rect">
            <a:avLst/>
          </a:prstGeom>
        </p:spPr>
      </p:pic>
      <p:pic>
        <p:nvPicPr>
          <p:cNvPr id="18" name="Bild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8" t="20929" r="17950" b="17055"/>
          <a:stretch/>
        </p:blipFill>
        <p:spPr>
          <a:xfrm>
            <a:off x="3412587" y="2878824"/>
            <a:ext cx="1274150" cy="1084384"/>
          </a:xfrm>
          <a:prstGeom prst="rect">
            <a:avLst/>
          </a:prstGeom>
        </p:spPr>
      </p:pic>
      <p:sp>
        <p:nvSpPr>
          <p:cNvPr id="19" name="Bent Arrow 18"/>
          <p:cNvSpPr/>
          <p:nvPr/>
        </p:nvSpPr>
        <p:spPr>
          <a:xfrm rot="20944768">
            <a:off x="3393978" y="2115665"/>
            <a:ext cx="507772" cy="873104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 rot="16200000">
            <a:off x="3979131" y="3976228"/>
            <a:ext cx="504055" cy="26808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Down Arrow 8"/>
          <p:cNvSpPr/>
          <p:nvPr/>
        </p:nvSpPr>
        <p:spPr>
          <a:xfrm rot="10800000">
            <a:off x="3412587" y="3823803"/>
            <a:ext cx="291900" cy="51417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Down Arrow 10"/>
          <p:cNvSpPr/>
          <p:nvPr/>
        </p:nvSpPr>
        <p:spPr>
          <a:xfrm>
            <a:off x="4097090" y="2644417"/>
            <a:ext cx="242054" cy="4688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xtBox 15"/>
          <p:cNvSpPr txBox="1"/>
          <p:nvPr/>
        </p:nvSpPr>
        <p:spPr>
          <a:xfrm>
            <a:off x="3266186" y="6586516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err="1" smtClean="0"/>
              <a:t>Annica</a:t>
            </a:r>
            <a:r>
              <a:rPr lang="nb-NO" sz="1050" dirty="0" smtClean="0"/>
              <a:t> Thomsson</a:t>
            </a:r>
            <a:endParaRPr lang="nb-NO" sz="1050" dirty="0"/>
          </a:p>
        </p:txBody>
      </p:sp>
      <p:sp>
        <p:nvSpPr>
          <p:cNvPr id="17" name="Oval Callout 16"/>
          <p:cNvSpPr/>
          <p:nvPr/>
        </p:nvSpPr>
        <p:spPr>
          <a:xfrm>
            <a:off x="92147" y="908720"/>
            <a:ext cx="3390946" cy="1131644"/>
          </a:xfrm>
          <a:prstGeom prst="wedgeEllipseCallout">
            <a:avLst>
              <a:gd name="adj1" fmla="val 40563"/>
              <a:gd name="adj2" fmla="val 91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>
                <a:solidFill>
                  <a:schemeClr val="bg1"/>
                </a:solidFill>
              </a:rPr>
              <a:t>Kontaktstykket </a:t>
            </a:r>
            <a:r>
              <a:rPr lang="nb-NO" sz="2100" b="1" dirty="0" smtClean="0">
                <a:solidFill>
                  <a:schemeClr val="bg1"/>
                </a:solidFill>
              </a:rPr>
              <a:t>leier </a:t>
            </a:r>
            <a:r>
              <a:rPr lang="nb-NO" sz="2100" b="1" dirty="0">
                <a:solidFill>
                  <a:schemeClr val="bg1"/>
                </a:solidFill>
              </a:rPr>
              <a:t>strøm</a:t>
            </a:r>
            <a:r>
              <a:rPr lang="nb-NO" sz="2100" dirty="0">
                <a:solidFill>
                  <a:schemeClr val="bg1"/>
                </a:solidFill>
              </a:rPr>
              <a:t> </a:t>
            </a:r>
            <a:r>
              <a:rPr lang="nb-NO" sz="2100" dirty="0" smtClean="0">
                <a:solidFill>
                  <a:schemeClr val="bg1"/>
                </a:solidFill>
              </a:rPr>
              <a:t>frå leidningen </a:t>
            </a:r>
            <a:r>
              <a:rPr lang="nb-NO" sz="2100" dirty="0">
                <a:solidFill>
                  <a:schemeClr val="bg1"/>
                </a:solidFill>
              </a:rPr>
              <a:t>til </a:t>
            </a:r>
            <a:r>
              <a:rPr lang="nb-NO" sz="2100" dirty="0" smtClean="0">
                <a:solidFill>
                  <a:schemeClr val="bg1"/>
                </a:solidFill>
              </a:rPr>
              <a:t>lyspæra …</a:t>
            </a:r>
            <a:endParaRPr lang="nb-NO" sz="2100" dirty="0">
              <a:solidFill>
                <a:schemeClr val="bg1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4788024" y="5157192"/>
            <a:ext cx="3548984" cy="864096"/>
          </a:xfrm>
          <a:prstGeom prst="wedgeEllipseCallout">
            <a:avLst>
              <a:gd name="adj1" fmla="val -54749"/>
              <a:gd name="adj2" fmla="val -84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>
                <a:solidFill>
                  <a:schemeClr val="bg1"/>
                </a:solidFill>
              </a:rPr>
              <a:t>… og </a:t>
            </a:r>
            <a:r>
              <a:rPr lang="nb-NO" sz="2100" dirty="0" smtClean="0">
                <a:solidFill>
                  <a:schemeClr val="bg1"/>
                </a:solidFill>
              </a:rPr>
              <a:t>frå </a:t>
            </a:r>
            <a:r>
              <a:rPr lang="nb-NO" sz="2100" dirty="0">
                <a:solidFill>
                  <a:schemeClr val="bg1"/>
                </a:solidFill>
              </a:rPr>
              <a:t>lyspæra tilbake til </a:t>
            </a:r>
            <a:r>
              <a:rPr lang="nb-NO" sz="2100" dirty="0" smtClean="0">
                <a:solidFill>
                  <a:schemeClr val="bg1"/>
                </a:solidFill>
              </a:rPr>
              <a:t>leidningen</a:t>
            </a:r>
            <a:r>
              <a:rPr lang="nb-NO" sz="2100" dirty="0" smtClean="0">
                <a:solidFill>
                  <a:schemeClr val="bg1"/>
                </a:solidFill>
              </a:rPr>
              <a:t>.</a:t>
            </a:r>
            <a:endParaRPr lang="nb-NO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71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9" grpId="0" animBg="1"/>
      <p:bldP spid="20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9</a:t>
            </a:fld>
            <a:endParaRPr lang="nb-N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2"/>
          <a:stretch/>
        </p:blipFill>
        <p:spPr bwMode="auto">
          <a:xfrm>
            <a:off x="1475656" y="607497"/>
            <a:ext cx="6408712" cy="457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4256" y="244040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Å leie straum frå leidningen til lyspæra. </a:t>
            </a:r>
            <a:endParaRPr lang="nb-NO" sz="20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932040" y="3148294"/>
            <a:ext cx="2592288" cy="136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43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</TotalTime>
  <Words>444</Words>
  <Application>Microsoft Office PowerPoint</Application>
  <PresentationFormat>On-screen Show (4:3)</PresentationFormat>
  <Paragraphs>87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Office-tema</vt:lpstr>
      <vt:lpstr>Økt 7 </vt:lpstr>
      <vt:lpstr>Skriv-par-del </vt:lpstr>
      <vt:lpstr>PowerPoint Presentation</vt:lpstr>
      <vt:lpstr>PowerPoint Presentation</vt:lpstr>
      <vt:lpstr>PowerPoint Presentation</vt:lpstr>
      <vt:lpstr>PowerPoint Presentation</vt:lpstr>
      <vt:lpstr>Kva er funksjonen til kontaktstykket?</vt:lpstr>
      <vt:lpstr>PowerPoint Presentation</vt:lpstr>
      <vt:lpstr>PowerPoint Presentation</vt:lpstr>
      <vt:lpstr>Den elektriske kretsen er eit system</vt:lpstr>
      <vt:lpstr>PowerPoint Presentation</vt:lpstr>
      <vt:lpstr>PowerPoint Presentation</vt:lpstr>
      <vt:lpstr>PowerPoint Presentation</vt:lpstr>
      <vt:lpstr> Side 7 </vt:lpstr>
      <vt:lpstr> Side 11  </vt:lpstr>
      <vt:lpstr>Side 15 </vt:lpstr>
      <vt:lpstr>Vi kan dramatisere lukket krets.</vt:lpstr>
      <vt:lpstr>Klassens bok om lamper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3</dc:title>
  <dc:creator>Liv Oddrun Voll</dc:creator>
  <cp:lastModifiedBy>Maria Gaare Dahl</cp:lastModifiedBy>
  <cp:revision>286</cp:revision>
  <dcterms:created xsi:type="dcterms:W3CDTF">2017-02-13T14:57:33Z</dcterms:created>
  <dcterms:modified xsi:type="dcterms:W3CDTF">2018-06-18T09:27:22Z</dcterms:modified>
</cp:coreProperties>
</file>