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476" r:id="rId2"/>
    <p:sldId id="623" r:id="rId3"/>
    <p:sldId id="622" r:id="rId4"/>
    <p:sldId id="625" r:id="rId5"/>
    <p:sldId id="360" r:id="rId6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832DA1C-5F1E-80FE-765D-9200F9DE4CF4}" name="Maria Gaare Dahl" initials="MGD" userId="S::mariagda@uio.no::c86e498c-2028-4ad0-bcc9-39b1a3053f3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770"/>
    <a:srgbClr val="EBEBDB"/>
    <a:srgbClr val="E1EAE7"/>
    <a:srgbClr val="D6EBEE"/>
    <a:srgbClr val="F8F8F8"/>
    <a:srgbClr val="6FB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84E427A-3D55-4303-BF80-6455036E1DE7}" styleName="Temastil 1 – utheving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Temastil 1 – utheving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Temastil 1 – utheving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Temastil 1 – utheving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emastil 1 – utheving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Temastil 2 – utheving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Temastil 2 – utheving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ys stil 1 – utheving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ys stil 1 – utheving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CAF9ED-07DC-4A11-8D7F-57B35C25682E}" styleName="Middels stil 1 – utheving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21E4AEA4-8DFA-4A89-87EB-49C32662AFE0}" styleName="Middels stil 2 – utheving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iddels stil 2 – utheving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C2FFA5D-87B4-456A-9821-1D502468CF0F}" styleName="Temastil 1 – utheving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Middels stil 1 – utheving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C22544A-7EE6-4342-B048-85BDC9FD1C3A}" styleName="Middels stil 2 – uthev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iddels stil 3 – utheving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333" autoAdjust="0"/>
    <p:restoredTop sz="72466" autoAdjust="0"/>
  </p:normalViewPr>
  <p:slideViewPr>
    <p:cSldViewPr snapToGrid="0">
      <p:cViewPr varScale="1">
        <p:scale>
          <a:sx n="115" d="100"/>
          <a:sy n="115" d="100"/>
        </p:scale>
        <p:origin x="4194" y="10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8/10/relationships/authors" Target="author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E5740EF2-BF26-D74B-B76B-2264CCA3BAAA}" type="datetimeFigureOut">
              <a:rPr lang="nb-NO" smtClean="0"/>
              <a:pPr/>
              <a:t>20.11.2025</a:t>
            </a:fld>
            <a:endParaRPr lang="nb-NO" dirty="0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 dirty="0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Calibri" panose="020F0502020204030204" pitchFamily="34" charset="0"/>
              </a:defRPr>
            </a:lvl1pPr>
          </a:lstStyle>
          <a:p>
            <a:fld id="{090EDEF5-C786-594C-A590-441095D3935A}" type="slidenum">
              <a:rPr lang="nb-NO" smtClean="0"/>
              <a:pPr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41998550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sz="1200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FCBCB9-DAEF-4493-8C21-772188A0CDF9}" type="slidenum">
              <a:rPr kumimoji="0" lang="nb-NO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nb-NO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28466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2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5080272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3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3077975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90EDEF5-C786-594C-A590-441095D3935A}" type="slidenum">
              <a:rPr lang="nb-NO" smtClean="0"/>
              <a:pPr/>
              <a:t>4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10728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noProof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FCBCB9-DAEF-4493-8C21-772188A0CDF9}" type="slidenum">
              <a:rPr lang="nb-NO" smtClean="0"/>
              <a:t>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129119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4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8.svg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8.jpe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jpe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 med logo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B32EE4A5-2561-8CBC-5DD7-1BE69BA7BA4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8" name="Grafikk 7">
            <a:extLst>
              <a:ext uri="{FF2B5EF4-FFF2-40B4-BE49-F238E27FC236}">
                <a16:creationId xmlns:a16="http://schemas.microsoft.com/office/drawing/2014/main" id="{EBF1FAB0-B014-B437-5FF0-37A93F75F19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8604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–Ette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person, innendørs, computer, vegg&#10;&#10;Automatisk generert beskrivelse">
            <a:extLst>
              <a:ext uri="{FF2B5EF4-FFF2-40B4-BE49-F238E27FC236}">
                <a16:creationId xmlns:a16="http://schemas.microsoft.com/office/drawing/2014/main" id="{ECC6E47F-5915-B0DC-0902-1E0453749E5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-1"/>
            <a:ext cx="12192001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82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678610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11" name="Plassholder for innhold 2">
            <a:extLst>
              <a:ext uri="{FF2B5EF4-FFF2-40B4-BE49-F238E27FC236}">
                <a16:creationId xmlns:a16="http://schemas.microsoft.com/office/drawing/2014/main" id="{D5F259A0-C79D-3144-4D91-177077E8C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0D72C139-93D1-A791-26CC-900DBDC011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36902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_grått vindu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786012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_grått vindu og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70B3F3F7-0A7A-B02E-003B-CE5AA2877F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994400" cy="1325563"/>
          </a:xfrm>
        </p:spPr>
        <p:txBody>
          <a:bodyPr>
            <a:normAutofit/>
          </a:bodyPr>
          <a:lstStyle>
            <a:lvl1pPr>
              <a:defRPr sz="4400" b="0">
                <a:solidFill>
                  <a:schemeClr val="tx1"/>
                </a:solidFill>
              </a:defRPr>
            </a:lvl1pPr>
          </a:lstStyle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A94F5867-A030-A5BA-4B01-6F3A0740F0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994400" cy="4351338"/>
          </a:xfrm>
        </p:spPr>
        <p:txBody>
          <a:bodyPr/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6DA649CC-87AE-AB0D-9120-B478DFEE5C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ABDCD83-4E1C-5C48-9E4D-4CCE995C0134}" type="datetimeFigureOut">
              <a:rPr lang="nb-NO" smtClean="0"/>
              <a:t>20.11.2025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C0C9999-C22F-87AC-82F2-CB66218A83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>
            <a:lvl1pPr>
              <a:defRPr b="1"/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0711D7-945B-C65C-6B82-3A340B3CD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40B5B0D5-6887-F98E-EE21-7BBD4C07A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759538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F0DA1291-4E8B-FB19-6351-63D65ED4E5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17888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954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 med minutter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BFE1E731-8639-C84F-99F1-E6D90F2445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5F5135D4-1B62-464F-DA72-5073D0885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7" name="Plassholder for tekst 4">
            <a:extLst>
              <a:ext uri="{FF2B5EF4-FFF2-40B4-BE49-F238E27FC236}">
                <a16:creationId xmlns:a16="http://schemas.microsoft.com/office/drawing/2014/main" id="{61868083-FE11-5197-6359-48C64B608A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237361" y="4703084"/>
            <a:ext cx="2633196" cy="581025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/>
            </a:lvl1pPr>
          </a:lstStyle>
          <a:p>
            <a:pPr algn="ctr"/>
            <a:r>
              <a:rPr lang="en-US" sz="2800" kern="1200" dirty="0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x </a:t>
            </a:r>
            <a:r>
              <a:rPr lang="en-US" sz="2800" kern="1200" dirty="0" err="1">
                <a:solidFill>
                  <a:schemeClr val="accent1"/>
                </a:solidFill>
                <a:latin typeface="+mn-lt"/>
                <a:ea typeface="+mn-ea"/>
                <a:cs typeface="+mn-cs"/>
              </a:rPr>
              <a:t>minutter</a:t>
            </a:r>
            <a:endParaRPr lang="en-US" sz="2800" kern="1200" dirty="0">
              <a:solidFill>
                <a:schemeClr val="accent1"/>
              </a:solidFill>
              <a:latin typeface="+mn-lt"/>
              <a:ea typeface="+mn-ea"/>
              <a:cs typeface="+mn-cs"/>
            </a:endParaRPr>
          </a:p>
        </p:txBody>
      </p:sp>
      <p:pic>
        <p:nvPicPr>
          <p:cNvPr id="8" name="Graphic 8" descr="Stoppeklokke">
            <a:extLst>
              <a:ext uri="{FF2B5EF4-FFF2-40B4-BE49-F238E27FC236}">
                <a16:creationId xmlns:a16="http://schemas.microsoft.com/office/drawing/2014/main" id="{5DB20F6D-F30F-6874-6027-F12D2168D4EE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39970" y="4439512"/>
            <a:ext cx="1108171" cy="1108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39423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loverskrift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3000" t="5000" r="3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AEA1229-5C75-08E9-E2AB-96056B3B15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263"/>
            <a:ext cx="10515600" cy="2852737"/>
          </a:xfrm>
        </p:spPr>
        <p:txBody>
          <a:bodyPr anchor="b"/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240710D-705C-3669-B34E-633D9B1F5A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624263"/>
            <a:ext cx="10515600" cy="1500187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dirty="0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26736294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30052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nholdsdeler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D3122436-6796-8E7F-AA72-6955E25CB2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2" name="Tittel 1">
            <a:extLst>
              <a:ext uri="{FF2B5EF4-FFF2-40B4-BE49-F238E27FC236}">
                <a16:creationId xmlns:a16="http://schemas.microsoft.com/office/drawing/2014/main" id="{3A865226-71C3-F617-49F3-54824241E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9DCD650C-C086-3BA7-6A51-A1645DC2AC8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B54F4B84-EB57-E99E-750A-8CAC220BE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DF68ECD-DFE6-5A58-F412-28F83A9E43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5" name="Plassholder for innhold 2">
            <a:extLst>
              <a:ext uri="{FF2B5EF4-FFF2-40B4-BE49-F238E27FC236}">
                <a16:creationId xmlns:a16="http://schemas.microsoft.com/office/drawing/2014/main" id="{C7352247-872F-53EF-2155-7DA1401557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4C37A712-E21A-F5DF-3977-1AF5B10B23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859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2830861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</p:spTree>
    <p:extLst>
      <p:ext uri="{BB962C8B-B14F-4D97-AF65-F5344CB8AC3E}">
        <p14:creationId xmlns:p14="http://schemas.microsoft.com/office/powerpoint/2010/main" val="216995659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 med minu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6F8224E1-B6CD-2F5E-A6EB-C3FE37F747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dirty="0"/>
              <a:t>Klikk for å redigere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BBF47D4E-6365-A603-5A05-0C753F0C62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5542B3B2-E788-40B3-D569-BEE7FD46D9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1498EAAF-752D-C020-B5D1-772111D664B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5BD062E3-ADE0-7DF6-0C1C-3C5006A2AFC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0" name="Plassholder for bunntekst 5">
            <a:extLst>
              <a:ext uri="{FF2B5EF4-FFF2-40B4-BE49-F238E27FC236}">
                <a16:creationId xmlns:a16="http://schemas.microsoft.com/office/drawing/2014/main" id="{7C3DC44B-A964-5057-2E4A-D80E37D5D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8686800" cy="365125"/>
          </a:xfrm>
        </p:spPr>
        <p:txBody>
          <a:bodyPr/>
          <a:lstStyle/>
          <a:p>
            <a:endParaRPr lang="nb-NO" dirty="0"/>
          </a:p>
        </p:txBody>
      </p:sp>
      <p:sp>
        <p:nvSpPr>
          <p:cNvPr id="7" name="Plassholder for innhold 2">
            <a:extLst>
              <a:ext uri="{FF2B5EF4-FFF2-40B4-BE49-F238E27FC236}">
                <a16:creationId xmlns:a16="http://schemas.microsoft.com/office/drawing/2014/main" id="{841FBF3A-6E2D-0375-5078-CB87AFCE87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9749642" y="856083"/>
            <a:ext cx="1128156" cy="343644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tx2"/>
                </a:solidFill>
              </a:defRPr>
            </a:lvl1pPr>
          </a:lstStyle>
          <a:p>
            <a:pPr lvl="0"/>
            <a:endParaRPr lang="nb-NO" dirty="0"/>
          </a:p>
        </p:txBody>
      </p:sp>
      <p:pic>
        <p:nvPicPr>
          <p:cNvPr id="8" name="Graphic 8">
            <a:extLst>
              <a:ext uri="{FF2B5EF4-FFF2-40B4-BE49-F238E27FC236}">
                <a16:creationId xmlns:a16="http://schemas.microsoft.com/office/drawing/2014/main" id="{925FE3F4-A048-FE58-B894-6E7185F5AD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07992" y="793900"/>
            <a:ext cx="468010" cy="4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053157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D7A0256-B464-E11C-ABCC-3FE20E3580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AF0C461D-8A84-8210-BD51-E24EDF119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6" name="Plassholder for bunntekst 4">
            <a:extLst>
              <a:ext uri="{FF2B5EF4-FFF2-40B4-BE49-F238E27FC236}">
                <a16:creationId xmlns:a16="http://schemas.microsoft.com/office/drawing/2014/main" id="{8240A463-623C-1D5A-EAA8-466CF7ACB4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23537019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E01C8706-5957-F8BD-A51E-0B73A587CF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45D962-C5E0-4A44-9AB9-993321B6FEF7}" type="slidenum">
              <a:rPr lang="nb-NO" smtClean="0"/>
              <a:t>‹#›</a:t>
            </a:fld>
            <a:endParaRPr lang="nb-NO" dirty="0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65CA953-7A3E-AE2B-899C-5D90CB71F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5041935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439A6D3-4C92-EAB0-060B-A0A563FD0F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8D072806-8FD0-EDA8-6A98-095A6DD859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9AB08B8F-00BD-2C3A-1D21-1DF4BD4C4EB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E659E5FA-4091-DC14-98EC-19F37FC87F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75573207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45A1AB34-0FD9-5234-0135-36A60131E2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23DD2C40-6712-BBD3-8E57-2EFAA15E2C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 dirty="0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3B6F8DFF-228B-6C53-E640-D97129F931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8" name="Plassholder for bunntekst 4">
            <a:extLst>
              <a:ext uri="{FF2B5EF4-FFF2-40B4-BE49-F238E27FC236}">
                <a16:creationId xmlns:a16="http://schemas.microsoft.com/office/drawing/2014/main" id="{0422F79A-8D19-DED0-798A-6150EFAE0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6356350"/>
            <a:ext cx="7048500" cy="365125"/>
          </a:xfrm>
        </p:spPr>
        <p:txBody>
          <a:bodyPr/>
          <a:lstStyle/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7537256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7" name="Bilde 6">
            <a:extLst>
              <a:ext uri="{FF2B5EF4-FFF2-40B4-BE49-F238E27FC236}">
                <a16:creationId xmlns:a16="http://schemas.microsoft.com/office/drawing/2014/main" id="{A015FE4D-3A7F-CC38-D0D7-753DD5BAC1C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b="2827"/>
          <a:stretch/>
        </p:blipFill>
        <p:spPr>
          <a:xfrm>
            <a:off x="253" y="-328962"/>
            <a:ext cx="12191747" cy="4865457"/>
          </a:xfrm>
          <a:prstGeom prst="rect">
            <a:avLst/>
          </a:prstGeom>
        </p:spPr>
      </p:pic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3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person, klær, tre, utendørs&#10;&#10;Automatisk generert beskrivelse">
            <a:extLst>
              <a:ext uri="{FF2B5EF4-FFF2-40B4-BE49-F238E27FC236}">
                <a16:creationId xmlns:a16="http://schemas.microsoft.com/office/drawing/2014/main" id="{A79F12A4-85B1-7154-BE20-D3C77347CF2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41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234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11" name="Bilde 10" descr="Et bilde som inneholder person, tre, klær, utendørs&#10;&#10;Automatisk generert beskrivelse">
            <a:extLst>
              <a:ext uri="{FF2B5EF4-FFF2-40B4-BE49-F238E27FC236}">
                <a16:creationId xmlns:a16="http://schemas.microsoft.com/office/drawing/2014/main" id="{060FB5FD-36E8-CD1E-3B2E-A7D534B2EC8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212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1" name="Bilde 10" descr="Et bilde som inneholder person, utendørs, klær, plante&#10;&#10;Automatisk generert beskrivelse">
            <a:extLst>
              <a:ext uri="{FF2B5EF4-FFF2-40B4-BE49-F238E27FC236}">
                <a16:creationId xmlns:a16="http://schemas.microsoft.com/office/drawing/2014/main" id="{6DB47F10-7B67-5465-250E-A52EC4955B4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" y="-1"/>
            <a:ext cx="12192001" cy="4530903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567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tellysbilde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9" name="Bilde 8" descr="Et bilde som inneholder sort, mørke&#10;&#10;Automatisk generert beskrivelse">
            <a:extLst>
              <a:ext uri="{FF2B5EF4-FFF2-40B4-BE49-F238E27FC236}">
                <a16:creationId xmlns:a16="http://schemas.microsoft.com/office/drawing/2014/main" id="{6A9D5224-F40F-BCB5-350E-0B3088863A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3632" y="6143347"/>
            <a:ext cx="1862055" cy="500894"/>
          </a:xfrm>
          <a:prstGeom prst="rect">
            <a:avLst/>
          </a:prstGeom>
        </p:spPr>
      </p:pic>
      <p:pic>
        <p:nvPicPr>
          <p:cNvPr id="10" name="Grafikk 9">
            <a:extLst>
              <a:ext uri="{FF2B5EF4-FFF2-40B4-BE49-F238E27FC236}">
                <a16:creationId xmlns:a16="http://schemas.microsoft.com/office/drawing/2014/main" id="{77D4B548-30BF-EBE2-5FF6-1EE27CC53EF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21000" y="5722142"/>
            <a:ext cx="2611980" cy="1343304"/>
          </a:xfrm>
          <a:prstGeom prst="rect">
            <a:avLst/>
          </a:prstGeom>
        </p:spPr>
      </p:pic>
      <p:pic>
        <p:nvPicPr>
          <p:cNvPr id="5" name="Bilde 4" descr="Et bilde som inneholder utendørs, himmel, gress, konstruksjon&#10;&#10;Automatisk generert beskrivelse">
            <a:extLst>
              <a:ext uri="{FF2B5EF4-FFF2-40B4-BE49-F238E27FC236}">
                <a16:creationId xmlns:a16="http://schemas.microsoft.com/office/drawing/2014/main" id="{FFBE33D4-9505-D84B-C760-B73F9BA0D4D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1999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2933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–Forarbeid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sp>
        <p:nvSpPr>
          <p:cNvPr id="8" name="Rektangel 7">
            <a:extLst>
              <a:ext uri="{FF2B5EF4-FFF2-40B4-BE49-F238E27FC236}">
                <a16:creationId xmlns:a16="http://schemas.microsoft.com/office/drawing/2014/main" id="{310E7FFF-36A3-955A-2BF1-E6EC5ABF7A84}"/>
              </a:ext>
            </a:extLst>
          </p:cNvPr>
          <p:cNvSpPr/>
          <p:nvPr userDrawn="1"/>
        </p:nvSpPr>
        <p:spPr>
          <a:xfrm>
            <a:off x="1219200" y="0"/>
            <a:ext cx="10972800" cy="4530903"/>
          </a:xfrm>
          <a:prstGeom prst="rect">
            <a:avLst/>
          </a:prstGeom>
          <a:solidFill>
            <a:schemeClr val="accent1">
              <a:alpha val="16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 dirty="0"/>
          </a:p>
        </p:txBody>
      </p:sp>
      <p:pic>
        <p:nvPicPr>
          <p:cNvPr id="6" name="Bilde 5" descr="Et bilde som inneholder person, klær, computer, innendørs&#10;&#10;Automatisk generert beskrivelse">
            <a:extLst>
              <a:ext uri="{FF2B5EF4-FFF2-40B4-BE49-F238E27FC236}">
                <a16:creationId xmlns:a16="http://schemas.microsoft.com/office/drawing/2014/main" id="{417F25E4-CDDF-D6BE-833F-76FF05D07A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656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–Utprøving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3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2B472E1-E855-4DF3-11FB-24C4DC2B49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409623"/>
            <a:ext cx="9144000" cy="2387600"/>
          </a:xfrm>
        </p:spPr>
        <p:txBody>
          <a:bodyPr anchor="b">
            <a:normAutofit/>
          </a:bodyPr>
          <a:lstStyle>
            <a:lvl1pPr algn="ctr">
              <a:defRPr sz="6000">
                <a:solidFill>
                  <a:schemeClr val="tx2"/>
                </a:solidFill>
                <a:latin typeface="+mn-lt"/>
              </a:defRPr>
            </a:lvl1pPr>
          </a:lstStyle>
          <a:p>
            <a:r>
              <a:rPr lang="nb-NO" dirty="0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D7F5C110-EECC-D702-4767-96F6DC9696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918356"/>
            <a:ext cx="9144000" cy="805828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dirty="0"/>
              <a:t>Klikk for å redigere undertittelstil i malen</a:t>
            </a:r>
          </a:p>
        </p:txBody>
      </p:sp>
      <p:pic>
        <p:nvPicPr>
          <p:cNvPr id="5" name="Bilde 4" descr="Et bilde som inneholder person, klær, utendørs, gress&#10;&#10;Automatisk generert beskrivelse">
            <a:extLst>
              <a:ext uri="{FF2B5EF4-FFF2-40B4-BE49-F238E27FC236}">
                <a16:creationId xmlns:a16="http://schemas.microsoft.com/office/drawing/2014/main" id="{554C4A56-CB58-5507-0322-18204F8A20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4530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05074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65F2C74-739A-8025-56A1-47208785BE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4933AC08-433E-35CE-329A-AA02873459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1D1533D5-E1E0-4775-3F17-9AD302994EB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38200" y="6356350"/>
            <a:ext cx="8686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D35AE09-36C3-B55D-9738-5EF2E9B7859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2"/>
                </a:solidFill>
                <a:latin typeface="Calibri" panose="020F0502020204030204" pitchFamily="34" charset="0"/>
              </a:defRPr>
            </a:lvl1pPr>
          </a:lstStyle>
          <a:p>
            <a:fld id="{A745D962-C5E0-4A44-9AB9-993321B6FEF7}" type="slidenum">
              <a:rPr lang="nb-NO" smtClean="0"/>
              <a:pPr/>
              <a:t>‹#›</a:t>
            </a:fld>
            <a:endParaRPr lang="nb-NO" dirty="0"/>
          </a:p>
        </p:txBody>
      </p:sp>
      <p:sp>
        <p:nvSpPr>
          <p:cNvPr id="7" name="Plassholder for dato 3">
            <a:extLst>
              <a:ext uri="{FF2B5EF4-FFF2-40B4-BE49-F238E27FC236}">
                <a16:creationId xmlns:a16="http://schemas.microsoft.com/office/drawing/2014/main" id="{ADF5A1C3-9884-71E2-BFC6-5CAF15BCE7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410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 sz="1400">
                <a:solidFill>
                  <a:schemeClr val="tx2"/>
                </a:solidFill>
                <a:latin typeface="+mn-lt"/>
              </a:defRPr>
            </a:lvl1pPr>
          </a:lstStyle>
          <a:p>
            <a:fld id="{EABDCD83-4E1C-5C48-9E4D-4CCE995C0134}" type="datetimeFigureOut">
              <a:rPr lang="nb-NO" smtClean="0"/>
              <a:pPr/>
              <a:t>20.11.2025</a:t>
            </a:fld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655320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5" r:id="rId3"/>
    <p:sldLayoutId id="2147483668" r:id="rId4"/>
    <p:sldLayoutId id="2147483669" r:id="rId5"/>
    <p:sldLayoutId id="2147483667" r:id="rId6"/>
    <p:sldLayoutId id="2147483666" r:id="rId7"/>
    <p:sldLayoutId id="2147483670" r:id="rId8"/>
    <p:sldLayoutId id="2147483671" r:id="rId9"/>
    <p:sldLayoutId id="2147483672" r:id="rId10"/>
    <p:sldLayoutId id="2147483660" r:id="rId11"/>
    <p:sldLayoutId id="2147483650" r:id="rId12"/>
    <p:sldLayoutId id="2147483658" r:id="rId13"/>
    <p:sldLayoutId id="2147483663" r:id="rId14"/>
    <p:sldLayoutId id="2147483651" r:id="rId15"/>
    <p:sldLayoutId id="2147483664" r:id="rId16"/>
    <p:sldLayoutId id="2147483652" r:id="rId17"/>
    <p:sldLayoutId id="2147483661" r:id="rId18"/>
    <p:sldLayoutId id="2147483653" r:id="rId19"/>
    <p:sldLayoutId id="2147483662" r:id="rId20"/>
    <p:sldLayoutId id="2147483654" r:id="rId21"/>
    <p:sldLayoutId id="2147483655" r:id="rId22"/>
    <p:sldLayoutId id="2147483656" r:id="rId23"/>
    <p:sldLayoutId id="2147483657" r:id="rId2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/>
              <a:t>Oppdrag: Vær en </a:t>
            </a:r>
            <a:r>
              <a:rPr lang="nn-NO" dirty="0" err="1"/>
              <a:t>småkrypforfatter</a:t>
            </a:r>
            <a:r>
              <a:rPr lang="nn-NO" dirty="0"/>
              <a:t>!</a:t>
            </a:r>
          </a:p>
        </p:txBody>
      </p:sp>
      <p:sp>
        <p:nvSpPr>
          <p:cNvPr id="7" name="Bildeforklaring formet som et avrundet rektangel 4">
            <a:extLst>
              <a:ext uri="{FF2B5EF4-FFF2-40B4-BE49-F238E27FC236}">
                <a16:creationId xmlns:a16="http://schemas.microsoft.com/office/drawing/2014/main" id="{3155AC95-A156-C121-90C4-BD60F9885961}"/>
              </a:ext>
            </a:extLst>
          </p:cNvPr>
          <p:cNvSpPr/>
          <p:nvPr/>
        </p:nvSpPr>
        <p:spPr>
          <a:xfrm>
            <a:off x="2438400" y="2350737"/>
            <a:ext cx="5324475" cy="1908213"/>
          </a:xfrm>
          <a:prstGeom prst="wedgeRoundRectCallout">
            <a:avLst>
              <a:gd name="adj1" fmla="val 61658"/>
              <a:gd name="adj2" fmla="val -10770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Nå skal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dere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være småkryp-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forfattere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!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Dere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skal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sammen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lage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fortellinger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som</a:t>
            </a:r>
          </a:p>
          <a:p>
            <a:pPr algn="ctr"/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kan hjelpe andre med å bli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bedre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kjent med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noen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småkryp. Da må vi først finne ut litt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mer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 om disse </a:t>
            </a:r>
            <a:r>
              <a:rPr lang="nn-NO" sz="2200" dirty="0" err="1">
                <a:solidFill>
                  <a:schemeClr val="tx1"/>
                </a:solidFill>
                <a:latin typeface="Calibri"/>
                <a:cs typeface="Calibri"/>
              </a:rPr>
              <a:t>småkrypene</a:t>
            </a:r>
            <a:r>
              <a:rPr lang="nn-NO" sz="2200" dirty="0">
                <a:solidFill>
                  <a:schemeClr val="tx1"/>
                </a:solidFill>
                <a:latin typeface="Calibri"/>
                <a:cs typeface="Calibri"/>
              </a:rPr>
              <a:t>. </a:t>
            </a:r>
          </a:p>
        </p:txBody>
      </p:sp>
      <p:pic>
        <p:nvPicPr>
          <p:cNvPr id="5" name="Bilde 5">
            <a:extLst>
              <a:ext uri="{FF2B5EF4-FFF2-40B4-BE49-F238E27FC236}">
                <a16:creationId xmlns:a16="http://schemas.microsoft.com/office/drawing/2014/main" id="{2EF0B883-6711-D6A3-452F-2F55680C08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41764" y="2380919"/>
            <a:ext cx="2160240" cy="4320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3897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4AAF0D0-B268-78AD-3418-4E5942318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anchor="ctr">
            <a:normAutofit/>
          </a:bodyPr>
          <a:lstStyle/>
          <a:p>
            <a:r>
              <a:rPr lang="en-US" dirty="0"/>
              <a:t>Tenk (1 min):</a:t>
            </a:r>
            <a:endParaRPr lang="nb-NO" dirty="0"/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328C8000-EA35-C8C2-3AC0-D57BBC294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n-NO" sz="2200" dirty="0" err="1"/>
              <a:t>Hva</a:t>
            </a:r>
            <a:r>
              <a:rPr lang="nn-NO" sz="2200" dirty="0"/>
              <a:t> tenker du på når du </a:t>
            </a:r>
            <a:r>
              <a:rPr lang="nn-NO" sz="2200" dirty="0" err="1"/>
              <a:t>hører</a:t>
            </a:r>
            <a:r>
              <a:rPr lang="nn-NO" sz="2200" dirty="0"/>
              <a:t> ordet småkryp? </a:t>
            </a:r>
          </a:p>
          <a:p>
            <a:endParaRPr lang="nb-NO" dirty="0"/>
          </a:p>
        </p:txBody>
      </p:sp>
      <p:pic>
        <p:nvPicPr>
          <p:cNvPr id="6" name="Bilde 5">
            <a:extLst>
              <a:ext uri="{FF2B5EF4-FFF2-40B4-BE49-F238E27FC236}">
                <a16:creationId xmlns:a16="http://schemas.microsoft.com/office/drawing/2014/main" id="{AE376B34-4EDD-6011-4B53-49D5521EEC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7" b="69075"/>
          <a:stretch/>
        </p:blipFill>
        <p:spPr>
          <a:xfrm>
            <a:off x="8999375" y="3429000"/>
            <a:ext cx="2062315" cy="1535263"/>
          </a:xfrm>
          <a:prstGeom prst="rect">
            <a:avLst/>
          </a:prstGeom>
          <a:noFill/>
        </p:spPr>
      </p:pic>
      <p:sp>
        <p:nvSpPr>
          <p:cNvPr id="5" name="Tankeboble: sky 4">
            <a:extLst>
              <a:ext uri="{FF2B5EF4-FFF2-40B4-BE49-F238E27FC236}">
                <a16:creationId xmlns:a16="http://schemas.microsoft.com/office/drawing/2014/main" id="{FBCE7D94-B87B-9DEB-B9C0-D6FFEEF65B21}"/>
              </a:ext>
            </a:extLst>
          </p:cNvPr>
          <p:cNvSpPr/>
          <p:nvPr/>
        </p:nvSpPr>
        <p:spPr>
          <a:xfrm>
            <a:off x="6236209" y="2514648"/>
            <a:ext cx="2584579" cy="1325563"/>
          </a:xfrm>
          <a:prstGeom prst="cloudCallout">
            <a:avLst>
              <a:gd name="adj1" fmla="val 66893"/>
              <a:gd name="adj2" fmla="val 5475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Småkryp …</a:t>
            </a:r>
          </a:p>
        </p:txBody>
      </p:sp>
    </p:spTree>
    <p:extLst>
      <p:ext uri="{BB962C8B-B14F-4D97-AF65-F5344CB8AC3E}">
        <p14:creationId xmlns:p14="http://schemas.microsoft.com/office/powerpoint/2010/main" val="36409759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9FD32CE-EF42-D74F-2441-01A6706AA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Gjett hva jeg tenker på!  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D46D32BF-886F-AB3D-2B42-194158E90D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8408436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/>
              <a:t>I grupper på tre (5 min): </a:t>
            </a:r>
          </a:p>
          <a:p>
            <a:r>
              <a:rPr lang="nb-NO" sz="2200" dirty="0"/>
              <a:t>En i gruppa velger et småkryp fra atlaset. De andre bruker det de observerer på bildene til å stille ja/nei-spørsmål for å finne ut hvilket det er (det er ikke lov å gjette på selve navnet til småkrypet). </a:t>
            </a:r>
          </a:p>
          <a:p>
            <a:r>
              <a:rPr lang="nb-NO" sz="2200" dirty="0"/>
              <a:t>Underveis kan dere legge vekk bildene som ikke er aktuelle, helt til det bare er ett bilde igjen – det riktige! </a:t>
            </a:r>
            <a:r>
              <a:rPr lang="nb-NO" sz="2200" dirty="0">
                <a:sym typeface="Wingdings" panose="05000000000000000000" pitchFamily="2" charset="2"/>
              </a:rPr>
              <a:t> </a:t>
            </a:r>
            <a:endParaRPr lang="nb-NO" sz="2200" dirty="0"/>
          </a:p>
        </p:txBody>
      </p:sp>
      <p:sp>
        <p:nvSpPr>
          <p:cNvPr id="4" name="Bildeforklaring formet som et avrundet rektangel 4">
            <a:extLst>
              <a:ext uri="{FF2B5EF4-FFF2-40B4-BE49-F238E27FC236}">
                <a16:creationId xmlns:a16="http://schemas.microsoft.com/office/drawing/2014/main" id="{C3BE69F6-77FA-9E1B-86E7-19B86490786B}"/>
              </a:ext>
            </a:extLst>
          </p:cNvPr>
          <p:cNvSpPr/>
          <p:nvPr/>
        </p:nvSpPr>
        <p:spPr>
          <a:xfrm>
            <a:off x="3692989" y="4563565"/>
            <a:ext cx="6120681" cy="1152128"/>
          </a:xfrm>
          <a:prstGeom prst="wedgeRoundRectCallout">
            <a:avLst>
              <a:gd name="adj1" fmla="val 59614"/>
              <a:gd name="adj2" fmla="val 13199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nb-NO" sz="2200" dirty="0">
                <a:solidFill>
                  <a:schemeClr val="tx1"/>
                </a:solidFill>
              </a:rPr>
              <a:t>Det som forteller oss noe om hvilket småkryp det er, kaller vi </a:t>
            </a:r>
            <a:r>
              <a:rPr lang="nb-NO" sz="2200" b="1" dirty="0">
                <a:solidFill>
                  <a:schemeClr val="tx1"/>
                </a:solidFill>
              </a:rPr>
              <a:t>kjennetegn</a:t>
            </a:r>
            <a:r>
              <a:rPr lang="nb-NO" sz="2200" dirty="0">
                <a:solidFill>
                  <a:schemeClr val="tx1"/>
                </a:solidFill>
              </a:rPr>
              <a:t>, for eksempel «har seks bein» eller «er gullfarga».</a:t>
            </a:r>
          </a:p>
        </p:txBody>
      </p:sp>
      <p:pic>
        <p:nvPicPr>
          <p:cNvPr id="5" name="Bilde 4">
            <a:extLst>
              <a:ext uri="{FF2B5EF4-FFF2-40B4-BE49-F238E27FC236}">
                <a16:creationId xmlns:a16="http://schemas.microsoft.com/office/drawing/2014/main" id="{856EC31C-1799-E80A-51F7-F1E042D0AC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917" b="69075"/>
          <a:stretch/>
        </p:blipFill>
        <p:spPr>
          <a:xfrm>
            <a:off x="9694673" y="5139629"/>
            <a:ext cx="2308282" cy="1718371"/>
          </a:xfrm>
          <a:prstGeom prst="rect">
            <a:avLst/>
          </a:prstGeom>
        </p:spPr>
      </p:pic>
      <p:sp>
        <p:nvSpPr>
          <p:cNvPr id="6" name="Snakkeboble: oval 5">
            <a:extLst>
              <a:ext uri="{FF2B5EF4-FFF2-40B4-BE49-F238E27FC236}">
                <a16:creationId xmlns:a16="http://schemas.microsoft.com/office/drawing/2014/main" id="{34060EC9-65DF-F672-6AE1-C29CEDDED25A}"/>
              </a:ext>
            </a:extLst>
          </p:cNvPr>
          <p:cNvSpPr/>
          <p:nvPr/>
        </p:nvSpPr>
        <p:spPr>
          <a:xfrm>
            <a:off x="9246637" y="1989036"/>
            <a:ext cx="2663011" cy="1325563"/>
          </a:xfrm>
          <a:prstGeom prst="wedgeEllipseCallout">
            <a:avLst>
              <a:gd name="adj1" fmla="val -51666"/>
              <a:gd name="adj2" fmla="val 52645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>
                <a:solidFill>
                  <a:schemeClr val="tx1"/>
                </a:solidFill>
              </a:rPr>
              <a:t>For eksempel: </a:t>
            </a:r>
            <a:r>
              <a:rPr lang="nb-NO" sz="2200" i="1" dirty="0">
                <a:solidFill>
                  <a:schemeClr val="tx1"/>
                </a:solidFill>
              </a:rPr>
              <a:t>«Har du seks bein»?</a:t>
            </a:r>
          </a:p>
        </p:txBody>
      </p:sp>
    </p:spTree>
    <p:extLst>
      <p:ext uri="{BB962C8B-B14F-4D97-AF65-F5344CB8AC3E}">
        <p14:creationId xmlns:p14="http://schemas.microsoft.com/office/powerpoint/2010/main" val="256247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C91D6DD-8468-77F9-6307-8138A010A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Samarbeidsskriving om småkryp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FBEB892C-897C-33C6-726F-9BA79C98B1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9536083" cy="4351338"/>
          </a:xfrm>
        </p:spPr>
        <p:txBody>
          <a:bodyPr/>
          <a:lstStyle/>
          <a:p>
            <a:r>
              <a:rPr lang="nb-NO" sz="2200" b="1" dirty="0"/>
              <a:t>Skriv del 1 (3 min): </a:t>
            </a:r>
            <a:r>
              <a:rPr lang="nb-NO" sz="2200" dirty="0"/>
              <a:t>Hver gruppe starter på ei fortelling om småkrypet sitt. Bli enige om to-tre kjennetegn som dere tar med i fortellinga. Den som sist hadde bursdag, skriver. De andre foreslår innhold. </a:t>
            </a:r>
          </a:p>
          <a:p>
            <a:pPr lvl="1"/>
            <a:r>
              <a:rPr lang="nb-NO" dirty="0"/>
              <a:t>Når tida er ute, skriver dere «Så møtte den …», og sender fortellinga videre til neste gruppe. </a:t>
            </a:r>
          </a:p>
          <a:p>
            <a:r>
              <a:rPr lang="nb-NO" sz="2200" b="1" dirty="0"/>
              <a:t>Skriv del 2 (3 min): </a:t>
            </a:r>
            <a:r>
              <a:rPr lang="nb-NO" sz="2200" dirty="0"/>
              <a:t>Neste gruppe leser det som er skrevet, og fortsetter og avslutter fortellinga med sitt småkryp (med to-tre kjennetegn). Den som hadde bursdag nest sist, skriver denne gangen. </a:t>
            </a:r>
          </a:p>
          <a:p>
            <a:r>
              <a:rPr lang="nb-NO" sz="2200" b="1" dirty="0"/>
              <a:t>Les fortelling (3 min): </a:t>
            </a:r>
            <a:r>
              <a:rPr lang="nb-NO" sz="2200" dirty="0"/>
              <a:t>To og to grupper går sammen og leser hele fortellinga for hverandre. Den som har bursdag neste gang, leser.</a:t>
            </a:r>
          </a:p>
          <a:p>
            <a:r>
              <a:rPr lang="nb-NO" sz="2200" b="1" dirty="0"/>
              <a:t>Har noen lyst til å lese opp fortellinga si i plenum?</a:t>
            </a:r>
          </a:p>
          <a:p>
            <a:endParaRPr lang="nb-NO" dirty="0"/>
          </a:p>
        </p:txBody>
      </p:sp>
      <p:pic>
        <p:nvPicPr>
          <p:cNvPr id="5" name="Picture 4" descr="A bee drawn in a line&#10;&#10;Description automatically generated">
            <a:extLst>
              <a:ext uri="{FF2B5EF4-FFF2-40B4-BE49-F238E27FC236}">
                <a16:creationId xmlns:a16="http://schemas.microsoft.com/office/drawing/2014/main" id="{9DE5219F-FC9E-B982-5E52-474BEBB121E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10306373" y="1299797"/>
            <a:ext cx="1885627" cy="24035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34653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220C1F16-0F7E-CE4E-9685-679211206C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nb-NO" sz="4000"/>
              <a:t>Lytt og gjenfortell (10 min)</a:t>
            </a:r>
            <a:endParaRPr lang="nb-NO" sz="3700" i="1"/>
          </a:p>
        </p:txBody>
      </p:sp>
      <p:sp>
        <p:nvSpPr>
          <p:cNvPr id="4" name="TekstSylinder 3">
            <a:extLst>
              <a:ext uri="{FF2B5EF4-FFF2-40B4-BE49-F238E27FC236}">
                <a16:creationId xmlns:a16="http://schemas.microsoft.com/office/drawing/2014/main" id="{3209CC4A-058C-A64F-90F2-60592C2E7108}"/>
              </a:ext>
            </a:extLst>
          </p:cNvPr>
          <p:cNvSpPr txBox="1"/>
          <p:nvPr/>
        </p:nvSpPr>
        <p:spPr>
          <a:xfrm>
            <a:off x="838200" y="1868997"/>
            <a:ext cx="8284487" cy="381642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nb-NO" sz="2200" dirty="0"/>
              <a:t>Tenk på noe du likte eller lærte av småkryp-opplegget.</a:t>
            </a:r>
          </a:p>
          <a:p>
            <a:endParaRPr lang="nb-NO" sz="2200" b="1" dirty="0"/>
          </a:p>
          <a:p>
            <a:pPr marL="457200" indent="-457200">
              <a:buAutoNum type="arabicPeriod"/>
            </a:pPr>
            <a:r>
              <a:rPr lang="nb-NO" sz="2200" b="1" dirty="0"/>
              <a:t>Tenk i ett minutt, noter gjerne. </a:t>
            </a:r>
          </a:p>
          <a:p>
            <a:pPr marL="457200" indent="-457200">
              <a:buAutoNum type="arabicPeriod"/>
            </a:pPr>
            <a:r>
              <a:rPr lang="nb-NO" sz="2200" b="1" dirty="0"/>
              <a:t>Samarbeid i par (3 min):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200" dirty="0"/>
              <a:t>Den som sist hadde bursdag forteller det han tenkte. Den andre skal </a:t>
            </a:r>
            <a:r>
              <a:rPr lang="nb-NO" sz="2200" u="sng" dirty="0"/>
              <a:t>bare lytte</a:t>
            </a:r>
            <a:r>
              <a:rPr lang="nb-NO" sz="2200" dirty="0"/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nb-NO" sz="2200" dirty="0"/>
              <a:t>Deretter gjenforteller lytteren det som blei sagt. Fortelleren kan korrigere ved behov.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b="1" dirty="0"/>
              <a:t>Bytt roller (3 min).</a:t>
            </a:r>
          </a:p>
          <a:p>
            <a:pPr marL="457200" indent="-457200">
              <a:buFont typeface="+mj-lt"/>
              <a:buAutoNum type="arabicPeriod"/>
            </a:pPr>
            <a:r>
              <a:rPr lang="nb-NO" sz="2200" b="1" dirty="0"/>
              <a:t>Vil noen lyttere gjenfortelle i plenum? </a:t>
            </a:r>
            <a:endParaRPr lang="nb-NO" sz="2200" dirty="0"/>
          </a:p>
          <a:p>
            <a:pPr marL="457200" indent="-457200">
              <a:buFont typeface="+mj-lt"/>
              <a:buAutoNum type="arabicPeriod"/>
            </a:pPr>
            <a:endParaRPr lang="nb-NO" sz="2200" dirty="0"/>
          </a:p>
        </p:txBody>
      </p:sp>
      <p:pic>
        <p:nvPicPr>
          <p:cNvPr id="7" name="Picture 6" descr="A bee drawn in a line&#10;&#10;Description automatically generated">
            <a:extLst>
              <a:ext uri="{FF2B5EF4-FFF2-40B4-BE49-F238E27FC236}">
                <a16:creationId xmlns:a16="http://schemas.microsoft.com/office/drawing/2014/main" id="{7966965B-72EA-D483-6176-0793C719E78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22" t="20003" r="21324" b="15810"/>
          <a:stretch/>
        </p:blipFill>
        <p:spPr>
          <a:xfrm>
            <a:off x="9549921" y="1424351"/>
            <a:ext cx="2177733" cy="2775859"/>
          </a:xfrm>
          <a:prstGeom prst="rect">
            <a:avLst/>
          </a:prstGeom>
          <a:noFill/>
        </p:spPr>
      </p:pic>
      <p:pic>
        <p:nvPicPr>
          <p:cNvPr id="6" name="Picture 2" descr="Free Ear Auricle illustration and picture">
            <a:extLst>
              <a:ext uri="{FF2B5EF4-FFF2-40B4-BE49-F238E27FC236}">
                <a16:creationId xmlns:a16="http://schemas.microsoft.com/office/drawing/2014/main" id="{7EF23CE5-ABC9-B128-65A7-2471AD750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4912" y="3623490"/>
            <a:ext cx="3117256" cy="2061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056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-tema">
  <a:themeElements>
    <a:clrScheme name="Egendefinert 2">
      <a:dk1>
        <a:srgbClr val="000000"/>
      </a:dk1>
      <a:lt1>
        <a:srgbClr val="FFFFFF"/>
      </a:lt1>
      <a:dk2>
        <a:srgbClr val="227186"/>
      </a:dk2>
      <a:lt2>
        <a:srgbClr val="E7E6E6"/>
      </a:lt2>
      <a:accent1>
        <a:srgbClr val="227186"/>
      </a:accent1>
      <a:accent2>
        <a:srgbClr val="A0D2D8"/>
      </a:accent2>
      <a:accent3>
        <a:srgbClr val="BACFCA"/>
      </a:accent3>
      <a:accent4>
        <a:srgbClr val="D4D4AA"/>
      </a:accent4>
      <a:accent5>
        <a:srgbClr val="ECB457"/>
      </a:accent5>
      <a:accent6>
        <a:srgbClr val="219EBC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l" id="{09AE5A46-CF8E-7D4B-9986-14E488FAFE2E}" vid="{B4B114DD-1525-2246-BCA9-AB0CC7F098B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7564</TotalTime>
  <Words>400</Words>
  <Application>Microsoft Office PowerPoint</Application>
  <PresentationFormat>Widescreen</PresentationFormat>
  <Paragraphs>32</Paragraphs>
  <Slides>5</Slides>
  <Notes>5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10" baseType="lpstr">
      <vt:lpstr>Arial</vt:lpstr>
      <vt:lpstr>Calibri</vt:lpstr>
      <vt:lpstr>Calibri Light</vt:lpstr>
      <vt:lpstr>Wingdings</vt:lpstr>
      <vt:lpstr>Office-tema</vt:lpstr>
      <vt:lpstr>Oppdrag: Vær en småkrypforfatter!</vt:lpstr>
      <vt:lpstr>Tenk (1 min):</vt:lpstr>
      <vt:lpstr>Gjett hva jeg tenker på!  </vt:lpstr>
      <vt:lpstr>Samarbeidsskriving om småkryp</vt:lpstr>
      <vt:lpstr>Lytt og gjenfortell (10 min)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Celine Aas</dc:creator>
  <cp:lastModifiedBy>Aud Ragnhild Skår</cp:lastModifiedBy>
  <cp:revision>93</cp:revision>
  <dcterms:created xsi:type="dcterms:W3CDTF">2023-12-13T09:26:37Z</dcterms:created>
  <dcterms:modified xsi:type="dcterms:W3CDTF">2025-11-20T08:40:26Z</dcterms:modified>
</cp:coreProperties>
</file>