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476" r:id="rId2"/>
    <p:sldId id="623" r:id="rId3"/>
    <p:sldId id="622" r:id="rId4"/>
    <p:sldId id="625" r:id="rId5"/>
    <p:sldId id="3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32DA1C-5F1E-80FE-765D-9200F9DE4CF4}" name="Maria Gaare Dahl" initials="MGD" userId="S::mariagda@uio.no::c86e498c-2028-4ad0-bcc9-39b1a3053f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70"/>
    <a:srgbClr val="EBEBDB"/>
    <a:srgbClr val="E1EAE7"/>
    <a:srgbClr val="D6EBEE"/>
    <a:srgbClr val="F8F8F8"/>
    <a:srgbClr val="6F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stil 2 – uthev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3" autoAdjust="0"/>
    <p:restoredTop sz="72466" autoAdjust="0"/>
  </p:normalViewPr>
  <p:slideViewPr>
    <p:cSldViewPr snapToGrid="0">
      <p:cViewPr varScale="1">
        <p:scale>
          <a:sx n="115" d="100"/>
          <a:sy n="115" d="100"/>
        </p:scale>
        <p:origin x="41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E5740EF2-BF26-D74B-B76B-2264CCA3BAAA}" type="datetimeFigureOut">
              <a:rPr lang="nb-NO" smtClean="0"/>
              <a:pPr/>
              <a:t>20.11.2025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090EDEF5-C786-594C-A590-441095D3935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985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84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02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7797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107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911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med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B32EE4A5-2561-8CBC-5DD7-1BE69BA7B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EBF1FAB0-B014-B437-5FF0-37A93F75F1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0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–Etterarbei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person, innendørs, computer, vegg&#10;&#10;Automatisk generert beskrivelse">
            <a:extLst>
              <a:ext uri="{FF2B5EF4-FFF2-40B4-BE49-F238E27FC236}">
                <a16:creationId xmlns:a16="http://schemas.microsoft.com/office/drawing/2014/main" id="{ECC6E47F-5915-B0DC-0902-1E0453749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20.11.2025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861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20.11.2025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5F259A0-C79D-3144-4D91-177077E8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72C139-93D1-A791-26CC-900DBDC01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grått vind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20.11.2025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6012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grått vindu og minut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20.11.2025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>
            <a:lvl1pPr>
              <a:defRPr b="1"/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0B5B0D5-6887-F98E-EE21-7BBD4C07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59538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F0DA1291-4E8B-FB19-6351-63D65ED4E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888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minut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E1E731-8639-C84F-99F1-E6D90F24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5135D4-1B62-464F-DA72-5073D0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61868083-FE11-5197-6359-48C64B608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r>
              <a: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28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minutter</a:t>
            </a:r>
            <a:endParaRPr lang="en-US" sz="28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8" descr="Stoppeklokke">
            <a:extLst>
              <a:ext uri="{FF2B5EF4-FFF2-40B4-BE49-F238E27FC236}">
                <a16:creationId xmlns:a16="http://schemas.microsoft.com/office/drawing/2014/main" id="{5DB20F6D-F30F-6874-6027-F12D2168D4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362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300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7352247-872F-53EF-2155-7DA14015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4C37A712-E21A-F5DF-3977-1AF5B10B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08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16995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7C3DC44B-A964-5057-2E4A-D80E37D5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841FBF3A-6E2D-0375-5078-CB87AFCE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925FE3F4-A048-FE58-B894-6E7185F5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1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7A0256-B464-E11C-ABCC-3FE20E35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F0C461D-8A84-8210-BD51-E24EDF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240A463-623C-1D5A-EAA8-466CF7AC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370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1C8706-5957-F8BD-A51E-0B73A587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5CA953-7A3E-AE2B-899C-5D90CB71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4193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9A6D3-4C92-EAB0-060B-A0A563FD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72806-8FD0-EDA8-6A98-095A6DD8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B08B8F-00BD-2C3A-1D21-1DF4BD4C4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E659E5FA-4091-DC14-98EC-19F37FC8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5732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1AB34-0FD9-5234-0135-36A60131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3DD2C40-6712-BBD3-8E57-2EFAA15E2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6F8DFF-228B-6C53-E640-D97129F9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0422F79A-8D19-DED0-798A-6150EFAE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37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015FE4D-3A7F-CC38-D0D7-753DD5BAC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827"/>
          <a:stretch/>
        </p:blipFill>
        <p:spPr>
          <a:xfrm>
            <a:off x="253" y="-328962"/>
            <a:ext cx="12191747" cy="4865457"/>
          </a:xfrm>
          <a:prstGeom prst="rect">
            <a:avLst/>
          </a:prstGeom>
        </p:spPr>
      </p:pic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person, klær, tre, utendørs&#10;&#10;Automatisk generert beskrivelse">
            <a:extLst>
              <a:ext uri="{FF2B5EF4-FFF2-40B4-BE49-F238E27FC236}">
                <a16:creationId xmlns:a16="http://schemas.microsoft.com/office/drawing/2014/main" id="{A79F12A4-85B1-7154-BE20-D3C77347C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3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11" name="Bilde 10" descr="Et bilde som inneholder person, tre, klær, utendørs&#10;&#10;Automatisk generert beskrivelse">
            <a:extLst>
              <a:ext uri="{FF2B5EF4-FFF2-40B4-BE49-F238E27FC236}">
                <a16:creationId xmlns:a16="http://schemas.microsoft.com/office/drawing/2014/main" id="{060FB5FD-36E8-CD1E-3B2E-A7D534B2E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2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1" name="Bilde 10" descr="Et bilde som inneholder person, utendørs, klær, plante&#10;&#10;Automatisk generert beskrivelse">
            <a:extLst>
              <a:ext uri="{FF2B5EF4-FFF2-40B4-BE49-F238E27FC236}">
                <a16:creationId xmlns:a16="http://schemas.microsoft.com/office/drawing/2014/main" id="{6DB47F10-7B67-5465-250E-A52EC4955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2001" cy="453090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utendørs, himmel, gress, konstruksjon&#10;&#10;Automatisk generert beskrivelse">
            <a:extLst>
              <a:ext uri="{FF2B5EF4-FFF2-40B4-BE49-F238E27FC236}">
                <a16:creationId xmlns:a16="http://schemas.microsoft.com/office/drawing/2014/main" id="{FFBE33D4-9505-D84B-C760-B73F9BA0D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9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–Forarbei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219200" y="0"/>
            <a:ext cx="109728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6" name="Bilde 5" descr="Et bilde som inneholder person, klær, computer, innendørs&#10;&#10;Automatisk generert beskrivelse">
            <a:extLst>
              <a:ext uri="{FF2B5EF4-FFF2-40B4-BE49-F238E27FC236}">
                <a16:creationId xmlns:a16="http://schemas.microsoft.com/office/drawing/2014/main" id="{417F25E4-CDDF-D6BE-833F-76FF05D07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–Utprøv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 descr="Et bilde som inneholder person, klær, utendørs, gress&#10;&#10;Automatisk generert beskrivelse">
            <a:extLst>
              <a:ext uri="{FF2B5EF4-FFF2-40B4-BE49-F238E27FC236}">
                <a16:creationId xmlns:a16="http://schemas.microsoft.com/office/drawing/2014/main" id="{554C4A56-CB58-5507-0322-18204F8A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0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65F2C74-739A-8025-56A1-47208785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3AC08-433E-35CE-329A-AA0287345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1533D5-E1E0-4775-3F17-9AD302994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35AE09-36C3-B55D-9738-5EF2E9B78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A745D962-C5E0-4A44-9AB9-993321B6FEF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ADF5A1C3-9884-71E2-BFC6-5CAF15BCE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EABDCD83-4E1C-5C48-9E4D-4CCE995C0134}" type="datetimeFigureOut">
              <a:rPr lang="nb-NO" smtClean="0"/>
              <a:pPr/>
              <a:t>20.11.2025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32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5" r:id="rId3"/>
    <p:sldLayoutId id="2147483668" r:id="rId4"/>
    <p:sldLayoutId id="2147483669" r:id="rId5"/>
    <p:sldLayoutId id="2147483667" r:id="rId6"/>
    <p:sldLayoutId id="2147483666" r:id="rId7"/>
    <p:sldLayoutId id="2147483670" r:id="rId8"/>
    <p:sldLayoutId id="2147483671" r:id="rId9"/>
    <p:sldLayoutId id="2147483672" r:id="rId10"/>
    <p:sldLayoutId id="2147483660" r:id="rId11"/>
    <p:sldLayoutId id="2147483650" r:id="rId12"/>
    <p:sldLayoutId id="2147483658" r:id="rId13"/>
    <p:sldLayoutId id="2147483663" r:id="rId14"/>
    <p:sldLayoutId id="2147483651" r:id="rId15"/>
    <p:sldLayoutId id="2147483664" r:id="rId16"/>
    <p:sldLayoutId id="2147483652" r:id="rId17"/>
    <p:sldLayoutId id="2147483661" r:id="rId18"/>
    <p:sldLayoutId id="2147483653" r:id="rId19"/>
    <p:sldLayoutId id="2147483662" r:id="rId20"/>
    <p:sldLayoutId id="2147483654" r:id="rId21"/>
    <p:sldLayoutId id="2147483655" r:id="rId22"/>
    <p:sldLayoutId id="2147483656" r:id="rId23"/>
    <p:sldLayoutId id="214748365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Oppdrag: Vær en </a:t>
            </a:r>
            <a:r>
              <a:rPr lang="nn-NO" dirty="0" err="1"/>
              <a:t>småkrypforfatter</a:t>
            </a:r>
            <a:r>
              <a:rPr lang="nn-NO" dirty="0"/>
              <a:t>!</a:t>
            </a:r>
          </a:p>
        </p:txBody>
      </p:sp>
      <p:sp>
        <p:nvSpPr>
          <p:cNvPr id="7" name="Bildeforklaring formet som et avrundet rektangel 4">
            <a:extLst>
              <a:ext uri="{FF2B5EF4-FFF2-40B4-BE49-F238E27FC236}">
                <a16:creationId xmlns:a16="http://schemas.microsoft.com/office/drawing/2014/main" id="{3155AC95-A156-C121-90C4-BD60F9885961}"/>
              </a:ext>
            </a:extLst>
          </p:cNvPr>
          <p:cNvSpPr/>
          <p:nvPr/>
        </p:nvSpPr>
        <p:spPr>
          <a:xfrm>
            <a:off x="2438400" y="2350737"/>
            <a:ext cx="5324475" cy="1908213"/>
          </a:xfrm>
          <a:prstGeom prst="wedgeRoundRectCallout">
            <a:avLst>
              <a:gd name="adj1" fmla="val 61658"/>
              <a:gd name="adj2" fmla="val -1077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Nå skal </a:t>
            </a:r>
            <a:r>
              <a:rPr lang="nn-NO" sz="2200" dirty="0" err="1">
                <a:solidFill>
                  <a:schemeClr val="tx1"/>
                </a:solidFill>
                <a:latin typeface="Calibri"/>
                <a:cs typeface="Calibri"/>
              </a:rPr>
              <a:t>dere</a:t>
            </a:r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 være småkryp-</a:t>
            </a:r>
            <a:r>
              <a:rPr lang="nn-NO" sz="2200" dirty="0" err="1">
                <a:solidFill>
                  <a:schemeClr val="tx1"/>
                </a:solidFill>
                <a:latin typeface="Calibri"/>
                <a:cs typeface="Calibri"/>
              </a:rPr>
              <a:t>forfattere</a:t>
            </a:r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! </a:t>
            </a:r>
            <a:r>
              <a:rPr lang="nn-NO" sz="2200" dirty="0" err="1">
                <a:solidFill>
                  <a:schemeClr val="tx1"/>
                </a:solidFill>
                <a:latin typeface="Calibri"/>
                <a:cs typeface="Calibri"/>
              </a:rPr>
              <a:t>Dere</a:t>
            </a:r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 skal </a:t>
            </a:r>
            <a:r>
              <a:rPr lang="nn-NO" sz="2200" dirty="0" err="1">
                <a:solidFill>
                  <a:schemeClr val="tx1"/>
                </a:solidFill>
                <a:latin typeface="Calibri"/>
                <a:cs typeface="Calibri"/>
              </a:rPr>
              <a:t>sammen</a:t>
            </a:r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 lage </a:t>
            </a:r>
            <a:r>
              <a:rPr lang="nn-NO" sz="2200" dirty="0" err="1">
                <a:solidFill>
                  <a:schemeClr val="tx1"/>
                </a:solidFill>
                <a:latin typeface="Calibri"/>
                <a:cs typeface="Calibri"/>
              </a:rPr>
              <a:t>fortellinger</a:t>
            </a:r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 som</a:t>
            </a:r>
          </a:p>
          <a:p>
            <a:pPr algn="ctr"/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 kan hjelpe andre med å bli </a:t>
            </a:r>
            <a:r>
              <a:rPr lang="nn-NO" sz="2200" dirty="0" err="1">
                <a:solidFill>
                  <a:schemeClr val="tx1"/>
                </a:solidFill>
                <a:latin typeface="Calibri"/>
                <a:cs typeface="Calibri"/>
              </a:rPr>
              <a:t>bedre</a:t>
            </a:r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 kjent med </a:t>
            </a:r>
            <a:r>
              <a:rPr lang="nn-NO" sz="2200" dirty="0" err="1">
                <a:solidFill>
                  <a:schemeClr val="tx1"/>
                </a:solidFill>
                <a:latin typeface="Calibri"/>
                <a:cs typeface="Calibri"/>
              </a:rPr>
              <a:t>noen</a:t>
            </a:r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 småkryp. Da må vi først finne ut litt </a:t>
            </a:r>
            <a:r>
              <a:rPr lang="nn-NO" sz="2200" dirty="0" err="1">
                <a:solidFill>
                  <a:schemeClr val="tx1"/>
                </a:solidFill>
                <a:latin typeface="Calibri"/>
                <a:cs typeface="Calibri"/>
              </a:rPr>
              <a:t>mer</a:t>
            </a:r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 om disse </a:t>
            </a:r>
            <a:r>
              <a:rPr lang="nn-NO" sz="2200" dirty="0" err="1">
                <a:solidFill>
                  <a:schemeClr val="tx1"/>
                </a:solidFill>
                <a:latin typeface="Calibri"/>
                <a:cs typeface="Calibri"/>
              </a:rPr>
              <a:t>småkrypene</a:t>
            </a:r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. </a:t>
            </a: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2EF0B883-6711-D6A3-452F-2F55680C0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64" y="2380919"/>
            <a:ext cx="21602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8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AAF0D0-B268-78AD-3418-4E594231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Tenk (1 min):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8C8000-EA35-C8C2-3AC0-D57BBC294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 err="1"/>
              <a:t>Hva</a:t>
            </a:r>
            <a:r>
              <a:rPr lang="nn-NO" sz="2200" dirty="0"/>
              <a:t> tenker du på når du </a:t>
            </a:r>
            <a:r>
              <a:rPr lang="nn-NO" sz="2200" dirty="0" err="1"/>
              <a:t>hører</a:t>
            </a:r>
            <a:r>
              <a:rPr lang="nn-NO" sz="2200" dirty="0"/>
              <a:t> ordet småkryp? </a:t>
            </a: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E376B34-4EDD-6011-4B53-49D5521EE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 b="69075"/>
          <a:stretch/>
        </p:blipFill>
        <p:spPr>
          <a:xfrm>
            <a:off x="8999375" y="3429000"/>
            <a:ext cx="2062315" cy="1535263"/>
          </a:xfrm>
          <a:prstGeom prst="rect">
            <a:avLst/>
          </a:prstGeom>
          <a:noFill/>
        </p:spPr>
      </p:pic>
      <p:sp>
        <p:nvSpPr>
          <p:cNvPr id="5" name="Tankeboble: sky 4">
            <a:extLst>
              <a:ext uri="{FF2B5EF4-FFF2-40B4-BE49-F238E27FC236}">
                <a16:creationId xmlns:a16="http://schemas.microsoft.com/office/drawing/2014/main" id="{FBCE7D94-B87B-9DEB-B9C0-D6FFEEF65B21}"/>
              </a:ext>
            </a:extLst>
          </p:cNvPr>
          <p:cNvSpPr/>
          <p:nvPr/>
        </p:nvSpPr>
        <p:spPr>
          <a:xfrm>
            <a:off x="6236209" y="2514648"/>
            <a:ext cx="2584579" cy="1325563"/>
          </a:xfrm>
          <a:prstGeom prst="cloudCallout">
            <a:avLst>
              <a:gd name="adj1" fmla="val 66893"/>
              <a:gd name="adj2" fmla="val 5475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Småkryp …</a:t>
            </a:r>
          </a:p>
        </p:txBody>
      </p:sp>
    </p:spTree>
    <p:extLst>
      <p:ext uri="{BB962C8B-B14F-4D97-AF65-F5344CB8AC3E}">
        <p14:creationId xmlns:p14="http://schemas.microsoft.com/office/powerpoint/2010/main" val="364097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FD32CE-EF42-D74F-2441-01A6706AA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Gjett hva jeg tenker på!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6D32BF-886F-AB3D-2B42-194158E9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4084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I grupper på tre (5 min): </a:t>
            </a:r>
          </a:p>
          <a:p>
            <a:r>
              <a:rPr lang="nb-NO" sz="2200" dirty="0"/>
              <a:t>En i gruppa velger et småkryp fra atlaset. De andre bruker det de observerer på bildene til å stille ja/nei-spørsmål for å finne ut hvilket det er (det er ikke lov å gjette på selve navnet til småkrypet). </a:t>
            </a:r>
          </a:p>
          <a:p>
            <a:r>
              <a:rPr lang="nb-NO" sz="2200" dirty="0"/>
              <a:t>Underveis kan dere legge vekk bildene som ikke er aktuelle, helt til det bare er ett bilde igjen – det riktige! </a:t>
            </a:r>
            <a:r>
              <a:rPr lang="nb-NO" sz="2200" dirty="0">
                <a:sym typeface="Wingdings" panose="05000000000000000000" pitchFamily="2" charset="2"/>
              </a:rPr>
              <a:t> </a:t>
            </a:r>
            <a:endParaRPr lang="nb-NO" sz="2200" dirty="0"/>
          </a:p>
        </p:txBody>
      </p:sp>
      <p:sp>
        <p:nvSpPr>
          <p:cNvPr id="4" name="Bildeforklaring formet som et avrundet rektangel 4">
            <a:extLst>
              <a:ext uri="{FF2B5EF4-FFF2-40B4-BE49-F238E27FC236}">
                <a16:creationId xmlns:a16="http://schemas.microsoft.com/office/drawing/2014/main" id="{C3BE69F6-77FA-9E1B-86E7-19B86490786B}"/>
              </a:ext>
            </a:extLst>
          </p:cNvPr>
          <p:cNvSpPr/>
          <p:nvPr/>
        </p:nvSpPr>
        <p:spPr>
          <a:xfrm>
            <a:off x="3692989" y="4563565"/>
            <a:ext cx="6120681" cy="1152128"/>
          </a:xfrm>
          <a:prstGeom prst="wedgeRoundRectCallout">
            <a:avLst>
              <a:gd name="adj1" fmla="val 59614"/>
              <a:gd name="adj2" fmla="val 1319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b-NO" sz="2200" dirty="0">
                <a:solidFill>
                  <a:schemeClr val="tx1"/>
                </a:solidFill>
              </a:rPr>
              <a:t>Det som forteller oss noe om hvilket småkryp det er, kaller vi </a:t>
            </a:r>
            <a:r>
              <a:rPr lang="nb-NO" sz="2200" b="1" dirty="0">
                <a:solidFill>
                  <a:schemeClr val="tx1"/>
                </a:solidFill>
              </a:rPr>
              <a:t>kjennetegn</a:t>
            </a:r>
            <a:r>
              <a:rPr lang="nb-NO" sz="2200" dirty="0">
                <a:solidFill>
                  <a:schemeClr val="tx1"/>
                </a:solidFill>
              </a:rPr>
              <a:t>, for eksempel «har seks bein» eller «er gullfarga».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56EC31C-1799-E80A-51F7-F1E042D0A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 b="69075"/>
          <a:stretch/>
        </p:blipFill>
        <p:spPr>
          <a:xfrm>
            <a:off x="9694673" y="5139629"/>
            <a:ext cx="2308282" cy="1718371"/>
          </a:xfrm>
          <a:prstGeom prst="rect">
            <a:avLst/>
          </a:prstGeom>
        </p:spPr>
      </p:pic>
      <p:sp>
        <p:nvSpPr>
          <p:cNvPr id="6" name="Snakkeboble: oval 5">
            <a:extLst>
              <a:ext uri="{FF2B5EF4-FFF2-40B4-BE49-F238E27FC236}">
                <a16:creationId xmlns:a16="http://schemas.microsoft.com/office/drawing/2014/main" id="{34060EC9-65DF-F672-6AE1-C29CEDDED25A}"/>
              </a:ext>
            </a:extLst>
          </p:cNvPr>
          <p:cNvSpPr/>
          <p:nvPr/>
        </p:nvSpPr>
        <p:spPr>
          <a:xfrm>
            <a:off x="9246637" y="1989036"/>
            <a:ext cx="2663011" cy="1325563"/>
          </a:xfrm>
          <a:prstGeom prst="wedgeEllipseCallout">
            <a:avLst>
              <a:gd name="adj1" fmla="val -51666"/>
              <a:gd name="adj2" fmla="val 5264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For eksempel: </a:t>
            </a:r>
            <a:r>
              <a:rPr lang="nb-NO" sz="2200" i="1" dirty="0">
                <a:solidFill>
                  <a:schemeClr val="tx1"/>
                </a:solidFill>
              </a:rPr>
              <a:t>«Har du seks bein»?</a:t>
            </a:r>
          </a:p>
        </p:txBody>
      </p:sp>
    </p:spTree>
    <p:extLst>
      <p:ext uri="{BB962C8B-B14F-4D97-AF65-F5344CB8AC3E}">
        <p14:creationId xmlns:p14="http://schemas.microsoft.com/office/powerpoint/2010/main" val="25624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91D6DD-8468-77F9-6307-8138A010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Samarbeidsskriving om småkryp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EB892C-897C-33C6-726F-9BA79C98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536083" cy="4351338"/>
          </a:xfrm>
        </p:spPr>
        <p:txBody>
          <a:bodyPr/>
          <a:lstStyle/>
          <a:p>
            <a:r>
              <a:rPr lang="nb-NO" sz="2200" b="1" dirty="0"/>
              <a:t>Skriv del 1 (3 min): </a:t>
            </a:r>
            <a:r>
              <a:rPr lang="nb-NO" sz="2200" dirty="0"/>
              <a:t>Hver gruppe starter på ei fortelling om småkrypet sitt. Bli enige om to-tre kjennetegn som dere tar med i fortellinga. Den som sist hadde bursdag, skriver. De andre foreslår innhold. </a:t>
            </a:r>
          </a:p>
          <a:p>
            <a:pPr lvl="1"/>
            <a:r>
              <a:rPr lang="nb-NO" dirty="0"/>
              <a:t>Når tida er ute, skriver dere «Så møtte den …», og sender fortellinga videre til neste gruppe. </a:t>
            </a:r>
          </a:p>
          <a:p>
            <a:r>
              <a:rPr lang="nb-NO" sz="2200" b="1" dirty="0"/>
              <a:t>Skriv del 2 (3 min): </a:t>
            </a:r>
            <a:r>
              <a:rPr lang="nb-NO" sz="2200" dirty="0"/>
              <a:t>Neste gruppe leser det som er skrevet, og fortsetter og avslutter fortellinga med sitt småkryp (med to-tre kjennetegn). Den som hadde bursdag nest sist, skriver denne gangen. </a:t>
            </a:r>
          </a:p>
          <a:p>
            <a:r>
              <a:rPr lang="nb-NO" sz="2200" b="1" dirty="0"/>
              <a:t>Les fortelling (3 min): </a:t>
            </a:r>
            <a:r>
              <a:rPr lang="nb-NO" sz="2200" dirty="0"/>
              <a:t>To og to grupper går sammen og leser hele fortellinga for hverandre. Den som har bursdag neste gang, leser.</a:t>
            </a:r>
          </a:p>
          <a:p>
            <a:r>
              <a:rPr lang="nb-NO" sz="2200" b="1" dirty="0"/>
              <a:t>Har noen lyst til å lese opp fortellinga si i plenum?</a:t>
            </a:r>
          </a:p>
          <a:p>
            <a:endParaRPr lang="nb-NO" dirty="0"/>
          </a:p>
        </p:txBody>
      </p:sp>
      <p:pic>
        <p:nvPicPr>
          <p:cNvPr id="5" name="Picture 4" descr="A bee drawn in a line&#10;&#10;Description automatically generated">
            <a:extLst>
              <a:ext uri="{FF2B5EF4-FFF2-40B4-BE49-F238E27FC236}">
                <a16:creationId xmlns:a16="http://schemas.microsoft.com/office/drawing/2014/main" id="{9DE5219F-FC9E-B982-5E52-474BEBB121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t="20003" r="21324" b="15810"/>
          <a:stretch/>
        </p:blipFill>
        <p:spPr>
          <a:xfrm>
            <a:off x="10306373" y="1299797"/>
            <a:ext cx="1885627" cy="2403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65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0C1F16-0F7E-CE4E-9685-67921120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/>
              <a:t>Lytt og gjenfortell (10 min)</a:t>
            </a:r>
            <a:endParaRPr lang="nb-NO" sz="3700" i="1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209CC4A-058C-A64F-90F2-60592C2E7108}"/>
              </a:ext>
            </a:extLst>
          </p:cNvPr>
          <p:cNvSpPr txBox="1"/>
          <p:nvPr/>
        </p:nvSpPr>
        <p:spPr>
          <a:xfrm>
            <a:off x="838200" y="1868997"/>
            <a:ext cx="8284487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2200" dirty="0"/>
              <a:t>Tenk på noe du likte eller lærte av småkryp-opplegget.</a:t>
            </a:r>
          </a:p>
          <a:p>
            <a:endParaRPr lang="nb-NO" sz="2200" b="1" dirty="0"/>
          </a:p>
          <a:p>
            <a:pPr marL="457200" indent="-457200">
              <a:buAutoNum type="arabicPeriod"/>
            </a:pPr>
            <a:r>
              <a:rPr lang="nb-NO" sz="2200" b="1" dirty="0"/>
              <a:t>Tenk i ett minutt, noter gjerne. </a:t>
            </a:r>
          </a:p>
          <a:p>
            <a:pPr marL="457200" indent="-457200">
              <a:buAutoNum type="arabicPeriod"/>
            </a:pPr>
            <a:r>
              <a:rPr lang="nb-NO" sz="2200" b="1" dirty="0"/>
              <a:t>Samarbeid i par (3 min):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/>
              <a:t>Den som sist hadde bursdag forteller det han tenkte. Den andre skal </a:t>
            </a:r>
            <a:r>
              <a:rPr lang="nb-NO" sz="2200" u="sng" dirty="0"/>
              <a:t>bare lytte</a:t>
            </a:r>
            <a:r>
              <a:rPr lang="nb-NO" sz="22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/>
              <a:t>Deretter gjenforteller lytteren det som blei sagt. Fortelleren kan korrigere ved behov.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b="1" dirty="0"/>
              <a:t>Bytt roller (3 min).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b="1" dirty="0"/>
              <a:t>Vil noen lyttere gjenfortelle i plenum? </a:t>
            </a:r>
            <a:endParaRPr lang="nb-NO" sz="2200" dirty="0"/>
          </a:p>
          <a:p>
            <a:pPr marL="457200" indent="-457200">
              <a:buFont typeface="+mj-lt"/>
              <a:buAutoNum type="arabicPeriod"/>
            </a:pPr>
            <a:endParaRPr lang="nb-NO" sz="2200" dirty="0"/>
          </a:p>
        </p:txBody>
      </p:sp>
      <p:pic>
        <p:nvPicPr>
          <p:cNvPr id="7" name="Picture 6" descr="A bee drawn in a line&#10;&#10;Description automatically generated">
            <a:extLst>
              <a:ext uri="{FF2B5EF4-FFF2-40B4-BE49-F238E27FC236}">
                <a16:creationId xmlns:a16="http://schemas.microsoft.com/office/drawing/2014/main" id="{7966965B-72EA-D483-6176-0793C719E7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t="20003" r="21324" b="15810"/>
          <a:stretch/>
        </p:blipFill>
        <p:spPr>
          <a:xfrm>
            <a:off x="9549921" y="1424351"/>
            <a:ext cx="2177733" cy="2775859"/>
          </a:xfrm>
          <a:prstGeom prst="rect">
            <a:avLst/>
          </a:prstGeom>
          <a:noFill/>
        </p:spPr>
      </p:pic>
      <p:pic>
        <p:nvPicPr>
          <p:cNvPr id="6" name="Picture 2" descr="Free Ear Auricle illustration and picture">
            <a:extLst>
              <a:ext uri="{FF2B5EF4-FFF2-40B4-BE49-F238E27FC236}">
                <a16:creationId xmlns:a16="http://schemas.microsoft.com/office/drawing/2014/main" id="{7EF23CE5-ABC9-B128-65A7-2471AD75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912" y="3623490"/>
            <a:ext cx="3117256" cy="20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Egendefinert 2">
      <a:dk1>
        <a:srgbClr val="000000"/>
      </a:dk1>
      <a:lt1>
        <a:srgbClr val="FFFFFF"/>
      </a:lt1>
      <a:dk2>
        <a:srgbClr val="227186"/>
      </a:dk2>
      <a:lt2>
        <a:srgbClr val="E7E6E6"/>
      </a:lt2>
      <a:accent1>
        <a:srgbClr val="227186"/>
      </a:accent1>
      <a:accent2>
        <a:srgbClr val="A0D2D8"/>
      </a:accent2>
      <a:accent3>
        <a:srgbClr val="BACFCA"/>
      </a:accent3>
      <a:accent4>
        <a:srgbClr val="D4D4AA"/>
      </a:accent4>
      <a:accent5>
        <a:srgbClr val="ECB457"/>
      </a:accent5>
      <a:accent6>
        <a:srgbClr val="219EB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" id="{09AE5A46-CF8E-7D4B-9986-14E488FAFE2E}" vid="{B4B114DD-1525-2246-BCA9-AB0CC7F098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7564</TotalTime>
  <Words>400</Words>
  <Application>Microsoft Office PowerPoint</Application>
  <PresentationFormat>Widescreen</PresentationFormat>
  <Paragraphs>32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Office-tema</vt:lpstr>
      <vt:lpstr>Oppdrag: Vær en småkrypforfatter!</vt:lpstr>
      <vt:lpstr>Tenk (1 min):</vt:lpstr>
      <vt:lpstr>Gjett hva jeg tenker på!  </vt:lpstr>
      <vt:lpstr>Samarbeidsskriving om småkryp</vt:lpstr>
      <vt:lpstr>Lytt og gjenfortell (10 min)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Celine Aas</dc:creator>
  <cp:lastModifiedBy>Aud Ragnhild Skår</cp:lastModifiedBy>
  <cp:revision>93</cp:revision>
  <dcterms:created xsi:type="dcterms:W3CDTF">2023-12-13T09:26:37Z</dcterms:created>
  <dcterms:modified xsi:type="dcterms:W3CDTF">2025-11-20T08:40:26Z</dcterms:modified>
</cp:coreProperties>
</file>