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74" r:id="rId4"/>
    <p:sldId id="266" r:id="rId5"/>
    <p:sldId id="276" r:id="rId6"/>
    <p:sldId id="260" r:id="rId7"/>
    <p:sldId id="270" r:id="rId8"/>
    <p:sldId id="268" r:id="rId9"/>
    <p:sldId id="261" r:id="rId10"/>
    <p:sldId id="263" r:id="rId11"/>
    <p:sldId id="264" r:id="rId12"/>
    <p:sldId id="277" r:id="rId13"/>
    <p:sldId id="272" r:id="rId14"/>
    <p:sldId id="262" r:id="rId15"/>
    <p:sldId id="265" r:id="rId16"/>
    <p:sldId id="267" r:id="rId17"/>
    <p:sldId id="269" r:id="rId18"/>
    <p:sldId id="259" r:id="rId19"/>
    <p:sldId id="275" r:id="rId2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24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92600-3382-485A-B607-C6B347B72027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4BD52-AA5A-4C79-9E48-6A27287DBD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061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4743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057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384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9110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400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8961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60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611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319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8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2273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010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13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ytrendyphone.no/images/apple_ipad.jpg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hyperlink" Target="http://www.google.no/imgres?imgurl=http://amobil.no/artikkelbilder/basestasjon.jpg&amp;imgrefurl=http://www.amobil.no/artikler/slik_tar_du_i_bruk_3g_og_edge/12101&amp;usg=__JxPFLdGEsL4bHmvn1o0fgi_5yZ4=&amp;h=302&amp;w=201&amp;sz=15&amp;hl=no&amp;start=9&amp;zoom=1&amp;tbnid=acJXT2arx66eiM:&amp;tbnh=116&amp;tbnw=77&amp;ei=gTaMTsvjOIn0sga6n8GNAg&amp;prev=/images?q%3Dbasestasjon%26um%3D1%26hl%3Dno%26rlz%3D1T4SKPT_enNO416NO417%26tbm%3Disch&amp;um=1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no/imgres?imgurl=http://www.hedmark.org/dm_pictures/acer-ferrari-3200-notebook-computer-pc_11930_1A40j9.jpg&amp;imgrefurl=http://www.hedmark.org/article.aspx?m%3D9%26amid%3D58432&amp;usg=__6s-1QKm8nvoFYmu0s3AN_7PvuKw=&amp;h=660&amp;w=660&amp;sz=83&amp;hl=no&amp;start=1&amp;zoom=1&amp;tbnid=fAsh2FNWs828SM:&amp;tbnh=138&amp;tbnw=138&amp;ei=CzaMTs6lKoPusgakm8iuAg&amp;prev=/images?q%3DPC%26um%3D1%26hl%3Dno%26rlz%3D1T4SKPT_enNO416NO417%26tbm%3Disch&amp;um=1&amp;itbs=1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png"/><Relationship Id="rId10" Type="http://schemas.openxmlformats.org/officeDocument/2006/relationships/hyperlink" Target="http://www.google.no/url?sa=i&amp;rct=j&amp;q=&amp;esrc=s&amp;source=images&amp;cd=&amp;cad=rja&amp;uact=8&amp;ved=0ahUKEwjnvfLU1bDSAhWGjiwKHb4SAg4QjRwIBw&amp;url=http://www.clasohlson.com/no/b/Multimedia/Nettverk/Routere&amp;psig=AFQjCNEKotoR9Alro-_CCuCvESknQGjljw&amp;ust=1488298380345599" TargetMode="External"/><Relationship Id="rId4" Type="http://schemas.openxmlformats.org/officeDocument/2006/relationships/hyperlink" Target="http://www.google.no/url?sa=i&amp;rct=j&amp;q=&amp;esrc=s&amp;source=images&amp;cd=&amp;cad=rja&amp;uact=8&amp;ved=0ahUKEwi4p96Z1rDSAhULiiwKHT2YCaoQjRwIBw&amp;url=http://learnlearn.net/verdensrommet,jorda/Satelitter.htm&amp;bvm=bv.148073327,d.bGg&amp;psig=AFQjCNFc5DYAsUuCZx15JKNlM_b-V-D3_g&amp;ust=1488298516267397" TargetMode="External"/><Relationship Id="rId9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google.no/url?sa=i&amp;rct=j&amp;q=&amp;esrc=s&amp;source=images&amp;cd=&amp;cad=rja&amp;uact=8&amp;ved=0ahUKEwivu9yh0LLSAhXDhiwKHYu4Ac4QjRwIBw&amp;url=http://www.chromacommunications.ca/product/iridium-extreme-satellite-phone-3/&amp;psig=AFQjCNHE-k8bvHNzzLR28cIRPcP7QZxs1A&amp;ust=1488365597766531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tv.nrk.no/serie/schrodingers-katt/dmpv73000515/05-02-2015#t=18m29s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tv.nrk.no/serie/schrodingers-katt/dmpv73000515/05-02-2015#t=18m29s" TargetMode="Externa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no/imgres?imgurl=http://amobil.no/artikkelbilder/basestasjon.jpg&amp;imgrefurl=http://www.amobil.no/artikler/slik_tar_du_i_bruk_3g_og_edge/12101&amp;usg=__JxPFLdGEsL4bHmvn1o0fgi_5yZ4=&amp;h=302&amp;w=201&amp;sz=15&amp;hl=no&amp;start=9&amp;zoom=1&amp;tbnid=acJXT2arx66eiM:&amp;tbnh=116&amp;tbnw=77&amp;ei=gTaMTsvjOIn0sga6n8GNAg&amp;prev=/images?q%3Dbasestasjon%26um%3D1%26hl%3Dno%26rlz%3D1T4SKPT_enNO416NO417%26tbm%3Disch&amp;um=1&amp;itbs=1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://www.google.no/url?sa=i&amp;rct=j&amp;q=&amp;esrc=s&amp;source=images&amp;cd=&amp;cad=rja&amp;uact=8&amp;ved=0ahUKEwiG_5rT7sPSAhVGhywKHbOPB4QQjRwIBw&amp;url=http://www.dressursaklart.no/?p%3D9793&amp;bvm=bv.148747831,d.bGg&amp;psig=AFQjCNFYwyFABhDs3IkG7HrhpeD8yVk9cw&amp;ust=148895791952438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no/url?sa=i&amp;rct=j&amp;q=&amp;esrc=s&amp;source=images&amp;cd=&amp;cad=rja&amp;uact=8&amp;ved=0ahUKEwirhM_C78PSAhUHXiwKHfrCBA8QjRwIBw&amp;url=https://husnes.org/2012/03/31/hvordan-tegne-oyne/&amp;bvm=bv.148747831,d.bGg&amp;psig=AFQjCNFvAK6e6CqgW4KnReVD2TYvwznyYA&amp;ust=1488958156606466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ytrendyphone.no/images/apple_ipad.jpg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hyperlink" Target="http://www.google.no/imgres?imgurl=http://amobil.no/artikkelbilder/basestasjon.jpg&amp;imgrefurl=http://www.amobil.no/artikler/slik_tar_du_i_bruk_3g_og_edge/12101&amp;usg=__JxPFLdGEsL4bHmvn1o0fgi_5yZ4=&amp;h=302&amp;w=201&amp;sz=15&amp;hl=no&amp;start=9&amp;zoom=1&amp;tbnid=acJXT2arx66eiM:&amp;tbnh=116&amp;tbnw=77&amp;ei=gTaMTsvjOIn0sga6n8GNAg&amp;prev=/images?q%3Dbasestasjon%26um%3D1%26hl%3Dno%26rlz%3D1T4SKPT_enNO416NO417%26tbm%3Disch&amp;um=1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no/imgres?imgurl=http://www.hedmark.org/dm_pictures/acer-ferrari-3200-notebook-computer-pc_11930_1A40j9.jpg&amp;imgrefurl=http://www.hedmark.org/article.aspx?m%3D9%26amid%3D58432&amp;usg=__6s-1QKm8nvoFYmu0s3AN_7PvuKw=&amp;h=660&amp;w=660&amp;sz=83&amp;hl=no&amp;start=1&amp;zoom=1&amp;tbnid=fAsh2FNWs828SM:&amp;tbnh=138&amp;tbnw=138&amp;ei=CzaMTs6lKoPusgakm8iuAg&amp;prev=/images?q%3DPC%26um%3D1%26hl%3Dno%26rlz%3D1T4SKPT_enNO416NO417%26tbm%3Disch&amp;um=1&amp;itbs=1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png"/><Relationship Id="rId10" Type="http://schemas.openxmlformats.org/officeDocument/2006/relationships/hyperlink" Target="http://www.google.no/url?sa=i&amp;rct=j&amp;q=&amp;esrc=s&amp;source=images&amp;cd=&amp;cad=rja&amp;uact=8&amp;ved=0ahUKEwjnvfLU1bDSAhWGjiwKHb4SAg4QjRwIBw&amp;url=http://www.clasohlson.com/no/b/Multimedia/Nettverk/Routere&amp;psig=AFQjCNEKotoR9Alro-_CCuCvESknQGjljw&amp;ust=1488298380345599" TargetMode="External"/><Relationship Id="rId4" Type="http://schemas.openxmlformats.org/officeDocument/2006/relationships/hyperlink" Target="http://www.google.no/url?sa=i&amp;rct=j&amp;q=&amp;esrc=s&amp;source=images&amp;cd=&amp;cad=rja&amp;uact=8&amp;ved=0ahUKEwi4p96Z1rDSAhULiiwKHT2YCaoQjRwIBw&amp;url=http://learnlearn.net/verdensrommet,jorda/Satelitter.htm&amp;bvm=bv.148073327,d.bGg&amp;psig=AFQjCNFc5DYAsUuCZx15JKNlM_b-V-D3_g&amp;ust=1488298516267397" TargetMode="External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LivOddrun\My Documents\NokiaLifeblogData\DataStore\Files\images\071020101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" t="-96" r="27083" b="25385"/>
          <a:stretch>
            <a:fillRect/>
          </a:stretch>
        </p:blipFill>
        <p:spPr bwMode="auto">
          <a:xfrm>
            <a:off x="227708" y="8546"/>
            <a:ext cx="8592764" cy="660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995936" y="3068960"/>
            <a:ext cx="936104" cy="11521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361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 smtClean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 smtClean="0"/>
              <a:t>Idékonkurranse </a:t>
            </a:r>
            <a:r>
              <a:rPr lang="nb-NO" sz="3600" dirty="0" smtClean="0"/>
              <a:t>fra </a:t>
            </a:r>
            <a:r>
              <a:rPr lang="nb-NO" sz="3600" dirty="0" smtClean="0"/>
              <a:t>Snakketøyet AS</a:t>
            </a:r>
          </a:p>
          <a:p>
            <a:r>
              <a:rPr lang="nb-NO" sz="3600" dirty="0" smtClean="0"/>
              <a:t>Finn opp </a:t>
            </a:r>
            <a:r>
              <a:rPr lang="nb-NO" sz="3600" dirty="0" smtClean="0"/>
              <a:t>et </a:t>
            </a:r>
            <a:r>
              <a:rPr lang="nb-NO" sz="3600" dirty="0" smtClean="0"/>
              <a:t>smart klesplagg som kommuniserer </a:t>
            </a:r>
            <a:r>
              <a:rPr lang="nb-NO" sz="3600" dirty="0"/>
              <a:t>med internett for å dekke et </a:t>
            </a:r>
            <a:r>
              <a:rPr lang="nb-NO" sz="3600" dirty="0" smtClean="0"/>
              <a:t>behov.</a:t>
            </a:r>
            <a:endParaRPr lang="nb-NO" sz="3600" dirty="0"/>
          </a:p>
          <a:p>
            <a:r>
              <a:rPr lang="nb-NO" sz="3600" dirty="0" smtClean="0"/>
              <a:t>Presenter </a:t>
            </a:r>
            <a:r>
              <a:rPr lang="nb-NO" sz="3600" dirty="0"/>
              <a:t>idéen </a:t>
            </a:r>
            <a:r>
              <a:rPr lang="nb-NO" sz="3600" dirty="0" smtClean="0"/>
              <a:t>gjennom film eller bildeserie.</a:t>
            </a:r>
            <a:endParaRPr lang="nb-NO" sz="3600" dirty="0"/>
          </a:p>
          <a:p>
            <a:pPr marL="0" indent="0">
              <a:buNone/>
            </a:pPr>
            <a:endParaRPr lang="nb-NO" sz="3600" dirty="0" smtClean="0"/>
          </a:p>
          <a:p>
            <a:endParaRPr lang="nb-NO" sz="3600" dirty="0" smtClean="0"/>
          </a:p>
        </p:txBody>
      </p:sp>
    </p:spTree>
    <p:extLst>
      <p:ext uri="{BB962C8B-B14F-4D97-AF65-F5344CB8AC3E}">
        <p14:creationId xmlns:p14="http://schemas.microsoft.com/office/powerpoint/2010/main" val="282975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 smtClean="0"/>
              <a:t>Oppdrag snakketøy</a:t>
            </a:r>
            <a:endParaRPr lang="nb-NO" b="1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323528" y="144806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4000" b="1" dirty="0" smtClean="0">
                <a:solidFill>
                  <a:srgbClr val="FF0000"/>
                </a:solidFill>
              </a:rPr>
              <a:t>Fortsett med </a:t>
            </a:r>
            <a:r>
              <a:rPr lang="nb-NO" sz="4000" b="1" dirty="0" smtClean="0">
                <a:solidFill>
                  <a:srgbClr val="FF0000"/>
                </a:solidFill>
              </a:rPr>
              <a:t>idéfasen</a:t>
            </a:r>
            <a:endParaRPr lang="nb-NO" sz="2400" b="1" dirty="0" smtClean="0">
              <a:solidFill>
                <a:srgbClr val="FF0000"/>
              </a:solidFill>
            </a:endParaRPr>
          </a:p>
        </p:txBody>
      </p:sp>
      <p:sp>
        <p:nvSpPr>
          <p:cNvPr id="5" name="Bildeforklaring formet som en sky 4"/>
          <p:cNvSpPr/>
          <p:nvPr/>
        </p:nvSpPr>
        <p:spPr>
          <a:xfrm>
            <a:off x="5881791" y="3466408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143815" y="3641013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Bildeforklaring formet som en sky 6"/>
          <p:cNvSpPr/>
          <p:nvPr/>
        </p:nvSpPr>
        <p:spPr>
          <a:xfrm>
            <a:off x="3563888" y="4221088"/>
            <a:ext cx="2232248" cy="208823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854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6" name="Group 86015"/>
          <p:cNvGrpSpPr/>
          <p:nvPr/>
        </p:nvGrpSpPr>
        <p:grpSpPr>
          <a:xfrm>
            <a:off x="437908" y="1124744"/>
            <a:ext cx="6927652" cy="4032448"/>
            <a:chOff x="437908" y="1124744"/>
            <a:chExt cx="6927652" cy="4032448"/>
          </a:xfrm>
        </p:grpSpPr>
        <p:pic>
          <p:nvPicPr>
            <p:cNvPr id="9" name="Picture 20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53953" y="2753255"/>
              <a:ext cx="1411607" cy="941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Oval 20"/>
            <p:cNvSpPr/>
            <p:nvPr/>
          </p:nvSpPr>
          <p:spPr bwMode="auto">
            <a:xfrm>
              <a:off x="437908" y="1124744"/>
              <a:ext cx="6904385" cy="4032448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6338807" y="2161333"/>
              <a:ext cx="448842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400">
                  <a:latin typeface="+mj-lt"/>
                </a:rPr>
                <a:t>Ute</a:t>
              </a:r>
              <a:endParaRPr lang="en-GB" altLang="nb-NO" sz="1400">
                <a:latin typeface="+mj-lt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0149" y="175450"/>
            <a:ext cx="4360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latin typeface="+mj-lt"/>
              </a:rPr>
              <a:t>Fire</a:t>
            </a:r>
            <a:r>
              <a:rPr lang="nb-NO" sz="2000" b="1" dirty="0" smtClean="0">
                <a:latin typeface="+mj-lt"/>
              </a:rPr>
              <a:t> </a:t>
            </a:r>
            <a:r>
              <a:rPr lang="nb-NO" sz="2000" b="1" dirty="0" smtClean="0">
                <a:latin typeface="+mj-lt"/>
              </a:rPr>
              <a:t>kategorier trådløs kommunikasjon:</a:t>
            </a:r>
            <a:endParaRPr lang="nb-NO" sz="2000" b="1" dirty="0">
              <a:latin typeface="+mj-lt"/>
            </a:endParaRPr>
          </a:p>
        </p:txBody>
      </p:sp>
      <p:grpSp>
        <p:nvGrpSpPr>
          <p:cNvPr id="86017" name="Group 86016"/>
          <p:cNvGrpSpPr/>
          <p:nvPr/>
        </p:nvGrpSpPr>
        <p:grpSpPr>
          <a:xfrm>
            <a:off x="414989" y="548680"/>
            <a:ext cx="8621507" cy="5192960"/>
            <a:chOff x="414989" y="548680"/>
            <a:chExt cx="8621507" cy="5192960"/>
          </a:xfrm>
        </p:grpSpPr>
        <p:pic>
          <p:nvPicPr>
            <p:cNvPr id="86020" name="Picture 4" descr="Image result for satelitt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5793" y="2294411"/>
              <a:ext cx="1277634" cy="1543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 bwMode="auto">
            <a:xfrm>
              <a:off x="414989" y="548680"/>
              <a:ext cx="8621507" cy="5192960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14989" y="2103450"/>
            <a:ext cx="4032448" cy="2088232"/>
            <a:chOff x="414989" y="2103450"/>
            <a:chExt cx="4032448" cy="2088232"/>
          </a:xfrm>
        </p:grpSpPr>
        <p:pic>
          <p:nvPicPr>
            <p:cNvPr id="5" name="Picture 30" descr="http://t1.gstatic.com/images?q=tbn:ANd9GcQtrrewDJgXnmBhrNuryIshXyFQ4s7LUpWKSjcnm3PPTmoqjHNjVK7FrOpRaQ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1293" y="2557202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9" descr="Se bildet i full størrelse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029" y="2749359"/>
              <a:ext cx="42068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73"/>
            <p:cNvGrpSpPr>
              <a:grpSpLocks/>
            </p:cNvGrpSpPr>
            <p:nvPr/>
          </p:nvGrpSpPr>
          <p:grpSpPr bwMode="auto">
            <a:xfrm rot="11929974" flipH="1" flipV="1">
              <a:off x="1240183" y="2900245"/>
              <a:ext cx="229708" cy="294348"/>
              <a:chOff x="432" y="624"/>
              <a:chExt cx="672" cy="624"/>
            </a:xfrm>
          </p:grpSpPr>
          <p:sp>
            <p:nvSpPr>
              <p:cNvPr id="13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4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5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</p:grpSp>
        <p:grpSp>
          <p:nvGrpSpPr>
            <p:cNvPr id="16" name="Group 73"/>
            <p:cNvGrpSpPr>
              <a:grpSpLocks/>
            </p:cNvGrpSpPr>
            <p:nvPr/>
          </p:nvGrpSpPr>
          <p:grpSpPr bwMode="auto">
            <a:xfrm rot="5151437" flipH="1" flipV="1">
              <a:off x="2857200" y="2858518"/>
              <a:ext cx="252908" cy="291588"/>
              <a:chOff x="432" y="624"/>
              <a:chExt cx="672" cy="624"/>
            </a:xfrm>
            <a:noFill/>
          </p:grpSpPr>
          <p:sp>
            <p:nvSpPr>
              <p:cNvPr id="17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8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9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</p:grpSp>
        <p:sp>
          <p:nvSpPr>
            <p:cNvPr id="7" name="Oval 6"/>
            <p:cNvSpPr/>
            <p:nvPr/>
          </p:nvSpPr>
          <p:spPr bwMode="auto">
            <a:xfrm>
              <a:off x="414989" y="2103450"/>
              <a:ext cx="4032448" cy="208823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14989" y="1603892"/>
            <a:ext cx="5303209" cy="3150972"/>
            <a:chOff x="414989" y="1603892"/>
            <a:chExt cx="5303209" cy="3150972"/>
          </a:xfrm>
        </p:grpSpPr>
        <p:pic>
          <p:nvPicPr>
            <p:cNvPr id="86018" name="Picture 2" descr="Image result for trådløs ruter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662" y="2866292"/>
              <a:ext cx="764423" cy="705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Oval 22"/>
            <p:cNvSpPr/>
            <p:nvPr/>
          </p:nvSpPr>
          <p:spPr bwMode="auto">
            <a:xfrm>
              <a:off x="414989" y="1603892"/>
              <a:ext cx="5303209" cy="315097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20" name="Oval Callout 19"/>
          <p:cNvSpPr/>
          <p:nvPr/>
        </p:nvSpPr>
        <p:spPr bwMode="auto">
          <a:xfrm>
            <a:off x="0" y="4551722"/>
            <a:ext cx="3608493" cy="1872208"/>
          </a:xfrm>
          <a:prstGeom prst="wedgeEllipseCallout">
            <a:avLst>
              <a:gd name="adj1" fmla="val 8639"/>
              <a:gd name="adj2" fmla="val -128616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Direkte</a:t>
            </a:r>
            <a:r>
              <a:rPr kumimoji="0" lang="nb-NO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kommunikasjon</a:t>
            </a:r>
            <a:endParaRPr kumimoji="0" lang="nb-NO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Rekkevidde: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 Bluetooth: ca.</a:t>
            </a:r>
            <a:r>
              <a:rPr kumimoji="0" lang="nb-NO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100 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  NFC: ca. 20 cm</a:t>
            </a:r>
            <a:endParaRPr kumimoji="0" lang="nb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4" name="Oval Callout 23"/>
          <p:cNvSpPr/>
          <p:nvPr/>
        </p:nvSpPr>
        <p:spPr bwMode="auto">
          <a:xfrm>
            <a:off x="2466677" y="4907264"/>
            <a:ext cx="3608493" cy="1872208"/>
          </a:xfrm>
          <a:prstGeom prst="wedgeEllipseCallout">
            <a:avLst>
              <a:gd name="adj1" fmla="val 2069"/>
              <a:gd name="adj2" fmla="val -90393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Småcelle (</a:t>
            </a:r>
            <a:r>
              <a:rPr kumimoji="0" lang="nb-NO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wifi</a:t>
            </a: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Rekkevidde: innen huset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400" dirty="0" smtClean="0">
              <a:latin typeface="+mj-lt"/>
            </a:endParaRPr>
          </a:p>
        </p:txBody>
      </p:sp>
      <p:sp>
        <p:nvSpPr>
          <p:cNvPr id="22" name="Oval Callout 21"/>
          <p:cNvSpPr/>
          <p:nvPr/>
        </p:nvSpPr>
        <p:spPr bwMode="auto">
          <a:xfrm>
            <a:off x="5139971" y="4805536"/>
            <a:ext cx="3608493" cy="1872208"/>
          </a:xfrm>
          <a:prstGeom prst="wedgeEllipseCallout">
            <a:avLst>
              <a:gd name="adj1" fmla="val -13798"/>
              <a:gd name="adj2" fmla="val -9724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Storcelle (4G)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Rekkevidde: avhengig av tjeneste.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Maks. 35 km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600" dirty="0" smtClean="0">
              <a:latin typeface="+mj-lt"/>
            </a:endParaRPr>
          </a:p>
        </p:txBody>
      </p:sp>
      <p:sp>
        <p:nvSpPr>
          <p:cNvPr id="27" name="Oval Callout 26"/>
          <p:cNvSpPr/>
          <p:nvPr/>
        </p:nvSpPr>
        <p:spPr bwMode="auto">
          <a:xfrm>
            <a:off x="4895434" y="0"/>
            <a:ext cx="3709013" cy="1872208"/>
          </a:xfrm>
          <a:prstGeom prst="wedgeEllipseCallout">
            <a:avLst>
              <a:gd name="adj1" fmla="val 18783"/>
              <a:gd name="adj2" fmla="val 73275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Satellitt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dirty="0" smtClean="0">
                <a:latin typeface="+mj-lt"/>
              </a:rPr>
              <a:t>Rekkevidde: store landområder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49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2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atellite phon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2237"/>
            <a:ext cx="6019800" cy="601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00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3" t="10167" r="18191" b="7421"/>
          <a:stretch/>
        </p:blipFill>
        <p:spPr bwMode="auto">
          <a:xfrm>
            <a:off x="-2328" y="0"/>
            <a:ext cx="974258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351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 smtClean="0"/>
              <a:t>Oppdrag snakketøy</a:t>
            </a:r>
            <a:endParaRPr lang="nb-NO" b="1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446856" y="144806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4000" b="1" dirty="0" smtClean="0">
                <a:solidFill>
                  <a:srgbClr val="FF0000"/>
                </a:solidFill>
              </a:rPr>
              <a:t>Bruk 5 minutt på å diskutere </a:t>
            </a:r>
            <a:endParaRPr lang="nb-NO" sz="2400" b="1" dirty="0" smtClean="0">
              <a:solidFill>
                <a:srgbClr val="FF0000"/>
              </a:solidFill>
            </a:endParaRPr>
          </a:p>
        </p:txBody>
      </p:sp>
      <p:sp>
        <p:nvSpPr>
          <p:cNvPr id="5" name="Bildeforklaring formet som en sky 4"/>
          <p:cNvSpPr/>
          <p:nvPr/>
        </p:nvSpPr>
        <p:spPr>
          <a:xfrm>
            <a:off x="5881791" y="3466408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143815" y="3641013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Bildeforklaring formet som en sky 6"/>
          <p:cNvSpPr/>
          <p:nvPr/>
        </p:nvSpPr>
        <p:spPr>
          <a:xfrm>
            <a:off x="3563888" y="4221088"/>
            <a:ext cx="2232248" cy="208823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854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93" t="10167" r="25678" b="7421"/>
          <a:stretch/>
        </p:blipFill>
        <p:spPr bwMode="auto">
          <a:xfrm>
            <a:off x="-2328" y="0"/>
            <a:ext cx="859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1988840"/>
            <a:ext cx="8229600" cy="11430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 smtClean="0">
                <a:solidFill>
                  <a:schemeClr val="bg1"/>
                </a:solidFill>
              </a:rPr>
              <a:t>Hva med </a:t>
            </a:r>
            <a:r>
              <a:rPr lang="nb-NO" sz="5400" b="1" dirty="0" smtClean="0">
                <a:solidFill>
                  <a:schemeClr val="bg1"/>
                </a:solidFill>
              </a:rPr>
              <a:t>sensitiv informasjon</a:t>
            </a:r>
            <a:br>
              <a:rPr lang="nb-NO" sz="5400" b="1" dirty="0" smtClean="0">
                <a:solidFill>
                  <a:schemeClr val="bg1"/>
                </a:solidFill>
              </a:rPr>
            </a:br>
            <a:r>
              <a:rPr lang="nb-NO" sz="5400" b="1" dirty="0" smtClean="0">
                <a:solidFill>
                  <a:schemeClr val="bg1"/>
                </a:solidFill>
              </a:rPr>
              <a:t>som </a:t>
            </a:r>
            <a:r>
              <a:rPr lang="nb-NO" sz="5400" b="1" dirty="0" smtClean="0">
                <a:solidFill>
                  <a:schemeClr val="bg1"/>
                </a:solidFill>
              </a:rPr>
              <a:t>helseopplysninger?</a:t>
            </a:r>
            <a:endParaRPr lang="nb-N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18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lobal Security, Hacker, Cyber Crime, Inter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9081" y="0"/>
            <a:ext cx="117565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683568" y="350100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 smtClean="0">
                <a:solidFill>
                  <a:schemeClr val="bg1"/>
                </a:solidFill>
              </a:rPr>
              <a:t>Kryptering</a:t>
            </a:r>
            <a:endParaRPr lang="nb-N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29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-media-cache-ak0.pinimg.com/736x/19/b9/45/19b9458be7eb0aa406506a049f0bce5f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2901" r="18417" b="2652"/>
          <a:stretch/>
        </p:blipFill>
        <p:spPr bwMode="auto">
          <a:xfrm rot="5400000">
            <a:off x="3278227" y="-1169697"/>
            <a:ext cx="2880320" cy="703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41862" y="44624"/>
            <a:ext cx="3540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600" dirty="0" smtClean="0"/>
              <a:t>Krypteringsnøkkel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88501" y="2025714"/>
            <a:ext cx="6659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600" dirty="0" smtClean="0"/>
              <a:t>Bytt om rekkefølgen til to og to tall</a:t>
            </a:r>
          </a:p>
        </p:txBody>
      </p:sp>
      <p:sp>
        <p:nvSpPr>
          <p:cNvPr id="5" name="Rectangle 4"/>
          <p:cNvSpPr/>
          <p:nvPr/>
        </p:nvSpPr>
        <p:spPr>
          <a:xfrm>
            <a:off x="2881140" y="5148481"/>
            <a:ext cx="36615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4800" b="0" dirty="0" smtClean="0">
                <a:solidFill>
                  <a:schemeClr val="tx1"/>
                </a:solidFill>
                <a:effectLst/>
              </a:rPr>
              <a:t>0 1 0 0 0 0 0 1</a:t>
            </a:r>
            <a:endParaRPr lang="nb-NO" sz="4800" dirty="0"/>
          </a:p>
        </p:txBody>
      </p:sp>
      <p:sp>
        <p:nvSpPr>
          <p:cNvPr id="6" name="Rectangle 5"/>
          <p:cNvSpPr/>
          <p:nvPr/>
        </p:nvSpPr>
        <p:spPr>
          <a:xfrm>
            <a:off x="2881140" y="4221088"/>
            <a:ext cx="36615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4800" b="0" dirty="0" smtClean="0">
                <a:solidFill>
                  <a:schemeClr val="tx1"/>
                </a:solidFill>
                <a:effectLst/>
              </a:rPr>
              <a:t>1 0 0 0 0 0 1 0</a:t>
            </a:r>
            <a:endParaRPr lang="nb-NO" sz="48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131840" y="4941168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004482" y="4941168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860032" y="4941604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796136" y="4941604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131840" y="4941168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004482" y="495015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932040" y="495015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5832552" y="495015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69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53061"/>
              </p:ext>
            </p:extLst>
          </p:nvPr>
        </p:nvGraphicFramePr>
        <p:xfrm>
          <a:off x="971600" y="692696"/>
          <a:ext cx="7416824" cy="4633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845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noProof="0" dirty="0">
                          <a:solidFill>
                            <a:schemeClr val="tx1"/>
                          </a:solidFill>
                          <a:effectLst/>
                        </a:rPr>
                        <a:t>Begrep</a:t>
                      </a:r>
                      <a:endParaRPr lang="nb-NO" sz="11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noProof="0" dirty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b-NO" sz="11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binær</a:t>
                      </a:r>
                      <a:r>
                        <a:rPr lang="nb-NO" sz="2000" b="0" i="0" u="none" strike="noStrike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nb-NO" sz="20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kode</a:t>
                      </a:r>
                      <a:endParaRPr lang="nb-NO" sz="200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000" b="0" i="0" u="none" strike="noStrike" kern="1200" noProof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informasjon oversatt </a:t>
                      </a:r>
                      <a:r>
                        <a:rPr lang="nb-NO" sz="20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til tegnene</a:t>
                      </a:r>
                      <a:r>
                        <a:rPr lang="nb-NO" sz="2000" b="0" i="0" u="none" strike="noStrike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0 og 1 som datamaskiner kan lagre </a:t>
                      </a:r>
                      <a:r>
                        <a:rPr lang="nb-NO" sz="2000" b="0" i="0" u="none" strike="noStrike" kern="1200" baseline="0" noProof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og overføre</a:t>
                      </a:r>
                      <a:endParaRPr lang="nb-NO" sz="200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noProof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kryptere</a:t>
                      </a:r>
                      <a:endParaRPr lang="nb-NO" sz="20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omforme data på </a:t>
                      </a:r>
                      <a:r>
                        <a:rPr lang="nb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en avtalt måte slik at informasjonen ikke kan leses av uvedkommende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noProof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noProof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noProof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noProof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noProof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noProof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noProof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25335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Begrepsark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408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34292"/>
            <a:ext cx="7848872" cy="591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ktangel 1"/>
          <p:cNvSpPr/>
          <p:nvPr/>
        </p:nvSpPr>
        <p:spPr>
          <a:xfrm>
            <a:off x="2915816" y="260648"/>
            <a:ext cx="3419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 smtClean="0"/>
              <a:t>www.finnsenderen.no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20196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6063" y="333027"/>
            <a:ext cx="3194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 smtClean="0"/>
              <a:t>Hva er dekning?</a:t>
            </a:r>
            <a:endParaRPr lang="nb-NO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772648" y="3037104"/>
            <a:ext cx="1927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En basestasjon sender og mottar mikrobølger.</a:t>
            </a:r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2828018" y="3960434"/>
            <a:ext cx="4098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Mikrobølger stråler ut på samme måte som lys, men de er ikke synlige for øyet.</a:t>
            </a:r>
            <a:endParaRPr lang="nb-NO" dirty="0"/>
          </a:p>
        </p:txBody>
      </p:sp>
      <p:sp>
        <p:nvSpPr>
          <p:cNvPr id="8" name="TextBox 7"/>
          <p:cNvSpPr txBox="1"/>
          <p:nvPr/>
        </p:nvSpPr>
        <p:spPr>
          <a:xfrm>
            <a:off x="6926539" y="5085184"/>
            <a:ext cx="1823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Lysstråler må treffe øyet ditt for at du skal se.</a:t>
            </a:r>
            <a:endParaRPr lang="nb-NO" dirty="0"/>
          </a:p>
        </p:txBody>
      </p:sp>
      <p:pic>
        <p:nvPicPr>
          <p:cNvPr id="2050" name="Picture 2" descr="Bilderesultat for lyspær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54" y="908720"/>
            <a:ext cx="3240360" cy="195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62967" y="2864110"/>
            <a:ext cx="192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En lyspære sender ut lys.</a:t>
            </a:r>
            <a:endParaRPr lang="nb-NO" dirty="0"/>
          </a:p>
        </p:txBody>
      </p:sp>
      <p:pic>
        <p:nvPicPr>
          <p:cNvPr id="2052" name="Picture 4" descr="Bilderesultat for mobiltelefon iphone 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44" y="4799479"/>
            <a:ext cx="1653210" cy="165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35696" y="5192133"/>
            <a:ext cx="3025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Mikrobølger må treffe antennen på telefonen for at det skal være dekning.</a:t>
            </a:r>
          </a:p>
        </p:txBody>
      </p:sp>
      <p:sp>
        <p:nvSpPr>
          <p:cNvPr id="9" name="AutoShape 6" descr="Bilderesultat for tegnet øy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1" name="AutoShape 8" descr="Bilderesultat for tegnet øy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2058" name="Picture 10" descr="Bilderesultat for tegnet øyn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92" y="5085184"/>
            <a:ext cx="1424142" cy="87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970" y="1590376"/>
            <a:ext cx="2036846" cy="135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74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6" name="Group 86015"/>
          <p:cNvGrpSpPr/>
          <p:nvPr/>
        </p:nvGrpSpPr>
        <p:grpSpPr>
          <a:xfrm>
            <a:off x="437908" y="1124744"/>
            <a:ext cx="6927652" cy="4032448"/>
            <a:chOff x="437908" y="1124744"/>
            <a:chExt cx="6927652" cy="4032448"/>
          </a:xfrm>
        </p:grpSpPr>
        <p:pic>
          <p:nvPicPr>
            <p:cNvPr id="9" name="Picture 20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53953" y="2753255"/>
              <a:ext cx="1411607" cy="941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Oval 20"/>
            <p:cNvSpPr/>
            <p:nvPr/>
          </p:nvSpPr>
          <p:spPr bwMode="auto">
            <a:xfrm>
              <a:off x="437908" y="1124744"/>
              <a:ext cx="6904385" cy="4032448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6338807" y="2161333"/>
              <a:ext cx="448842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400">
                  <a:latin typeface="+mj-lt"/>
                </a:rPr>
                <a:t>Ute</a:t>
              </a:r>
              <a:endParaRPr lang="en-GB" altLang="nb-NO" sz="1400">
                <a:latin typeface="+mj-lt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0149" y="175450"/>
            <a:ext cx="4360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latin typeface="+mj-lt"/>
              </a:rPr>
              <a:t>Fire kategorier </a:t>
            </a:r>
            <a:r>
              <a:rPr lang="nb-NO" sz="2000" b="1" dirty="0" smtClean="0">
                <a:latin typeface="+mj-lt"/>
              </a:rPr>
              <a:t>trådløs kommunikasjon:</a:t>
            </a:r>
            <a:endParaRPr lang="nb-NO" sz="2000" b="1" dirty="0">
              <a:latin typeface="+mj-lt"/>
            </a:endParaRPr>
          </a:p>
        </p:txBody>
      </p:sp>
      <p:grpSp>
        <p:nvGrpSpPr>
          <p:cNvPr id="86017" name="Group 86016"/>
          <p:cNvGrpSpPr/>
          <p:nvPr/>
        </p:nvGrpSpPr>
        <p:grpSpPr>
          <a:xfrm>
            <a:off x="414989" y="548680"/>
            <a:ext cx="8621507" cy="5192960"/>
            <a:chOff x="414989" y="548680"/>
            <a:chExt cx="8621507" cy="5192960"/>
          </a:xfrm>
        </p:grpSpPr>
        <p:pic>
          <p:nvPicPr>
            <p:cNvPr id="86020" name="Picture 4" descr="Image result for satelitt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5793" y="2294411"/>
              <a:ext cx="1277634" cy="1543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 bwMode="auto">
            <a:xfrm>
              <a:off x="414989" y="548680"/>
              <a:ext cx="8621507" cy="5192960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14989" y="2103450"/>
            <a:ext cx="4032448" cy="2088232"/>
            <a:chOff x="414989" y="2103450"/>
            <a:chExt cx="4032448" cy="2088232"/>
          </a:xfrm>
        </p:grpSpPr>
        <p:pic>
          <p:nvPicPr>
            <p:cNvPr id="5" name="Picture 30" descr="http://t1.gstatic.com/images?q=tbn:ANd9GcQtrrewDJgXnmBhrNuryIshXyFQ4s7LUpWKSjcnm3PPTmoqjHNjVK7FrOpRaQ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1293" y="2557202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9" descr="Se bildet i full størrelse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029" y="2749359"/>
              <a:ext cx="42068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73"/>
            <p:cNvGrpSpPr>
              <a:grpSpLocks/>
            </p:cNvGrpSpPr>
            <p:nvPr/>
          </p:nvGrpSpPr>
          <p:grpSpPr bwMode="auto">
            <a:xfrm rot="11929974" flipH="1" flipV="1">
              <a:off x="1240183" y="2900245"/>
              <a:ext cx="229708" cy="294348"/>
              <a:chOff x="432" y="624"/>
              <a:chExt cx="672" cy="624"/>
            </a:xfrm>
          </p:grpSpPr>
          <p:sp>
            <p:nvSpPr>
              <p:cNvPr id="13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4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5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</p:grpSp>
        <p:grpSp>
          <p:nvGrpSpPr>
            <p:cNvPr id="16" name="Group 73"/>
            <p:cNvGrpSpPr>
              <a:grpSpLocks/>
            </p:cNvGrpSpPr>
            <p:nvPr/>
          </p:nvGrpSpPr>
          <p:grpSpPr bwMode="auto">
            <a:xfrm rot="5151437" flipH="1" flipV="1">
              <a:off x="2857200" y="2858518"/>
              <a:ext cx="252908" cy="291588"/>
              <a:chOff x="432" y="624"/>
              <a:chExt cx="672" cy="624"/>
            </a:xfrm>
            <a:noFill/>
          </p:grpSpPr>
          <p:sp>
            <p:nvSpPr>
              <p:cNvPr id="17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8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9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</p:grpSp>
        <p:sp>
          <p:nvSpPr>
            <p:cNvPr id="7" name="Oval 6"/>
            <p:cNvSpPr/>
            <p:nvPr/>
          </p:nvSpPr>
          <p:spPr bwMode="auto">
            <a:xfrm>
              <a:off x="414989" y="2103450"/>
              <a:ext cx="4032448" cy="208823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14989" y="1603892"/>
            <a:ext cx="5303209" cy="3150972"/>
            <a:chOff x="414989" y="1603892"/>
            <a:chExt cx="5303209" cy="3150972"/>
          </a:xfrm>
        </p:grpSpPr>
        <p:pic>
          <p:nvPicPr>
            <p:cNvPr id="86018" name="Picture 2" descr="Image result for trådløs ruter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662" y="2866292"/>
              <a:ext cx="764423" cy="705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Oval 22"/>
            <p:cNvSpPr/>
            <p:nvPr/>
          </p:nvSpPr>
          <p:spPr bwMode="auto">
            <a:xfrm>
              <a:off x="414989" y="1603892"/>
              <a:ext cx="5303209" cy="315097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20" name="Oval Callout 19"/>
          <p:cNvSpPr/>
          <p:nvPr/>
        </p:nvSpPr>
        <p:spPr bwMode="auto">
          <a:xfrm>
            <a:off x="0" y="4551722"/>
            <a:ext cx="3608493" cy="1872208"/>
          </a:xfrm>
          <a:prstGeom prst="wedgeEllipseCallout">
            <a:avLst>
              <a:gd name="adj1" fmla="val 8639"/>
              <a:gd name="adj2" fmla="val -128616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Direkte</a:t>
            </a:r>
            <a:r>
              <a:rPr kumimoji="0" lang="nb-NO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kommunikasjon</a:t>
            </a:r>
            <a:endParaRPr kumimoji="0" lang="nb-NO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Rekkevidde: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 Bluetooth: ca.</a:t>
            </a:r>
            <a:r>
              <a:rPr kumimoji="0" lang="nb-NO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100 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  NFC: ca. 20 cm</a:t>
            </a:r>
            <a:endParaRPr kumimoji="0" lang="nb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4" name="Oval Callout 23"/>
          <p:cNvSpPr/>
          <p:nvPr/>
        </p:nvSpPr>
        <p:spPr bwMode="auto">
          <a:xfrm>
            <a:off x="2466677" y="4907264"/>
            <a:ext cx="3608493" cy="1872208"/>
          </a:xfrm>
          <a:prstGeom prst="wedgeEllipseCallout">
            <a:avLst>
              <a:gd name="adj1" fmla="val 2069"/>
              <a:gd name="adj2" fmla="val -90393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Småcelle (</a:t>
            </a:r>
            <a:r>
              <a:rPr kumimoji="0" lang="nb-NO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wifi</a:t>
            </a: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Rekkevidde: innen huset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400" dirty="0" smtClean="0">
              <a:latin typeface="+mj-lt"/>
            </a:endParaRPr>
          </a:p>
        </p:txBody>
      </p:sp>
      <p:sp>
        <p:nvSpPr>
          <p:cNvPr id="22" name="Oval Callout 21"/>
          <p:cNvSpPr/>
          <p:nvPr/>
        </p:nvSpPr>
        <p:spPr bwMode="auto">
          <a:xfrm>
            <a:off x="5139971" y="4805536"/>
            <a:ext cx="3608493" cy="1872208"/>
          </a:xfrm>
          <a:prstGeom prst="wedgeEllipseCallout">
            <a:avLst>
              <a:gd name="adj1" fmla="val -13798"/>
              <a:gd name="adj2" fmla="val -9724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Storcelle (4G)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Rekkevidde: avhengig av tjeneste.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Maks. 35 km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600" dirty="0" smtClean="0">
              <a:latin typeface="+mj-lt"/>
            </a:endParaRPr>
          </a:p>
        </p:txBody>
      </p:sp>
      <p:sp>
        <p:nvSpPr>
          <p:cNvPr id="27" name="Oval Callout 26"/>
          <p:cNvSpPr/>
          <p:nvPr/>
        </p:nvSpPr>
        <p:spPr bwMode="auto">
          <a:xfrm>
            <a:off x="4895434" y="0"/>
            <a:ext cx="3709013" cy="1872208"/>
          </a:xfrm>
          <a:prstGeom prst="wedgeEllipseCallout">
            <a:avLst>
              <a:gd name="adj1" fmla="val 18783"/>
              <a:gd name="adj2" fmla="val 73275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Satellitt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dirty="0" smtClean="0">
                <a:latin typeface="+mj-lt"/>
              </a:rPr>
              <a:t>Rekkevidde: store landområder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228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2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601906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Du kan koble deg til internett trådløst dersom du har dekning eller med kabel.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296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nary, Code, Privacy Policy, Woman, Face, View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Sylinder 1"/>
          <p:cNvSpPr txBox="1"/>
          <p:nvPr/>
        </p:nvSpPr>
        <p:spPr>
          <a:xfrm>
            <a:off x="4139952" y="908720"/>
            <a:ext cx="3888432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Informasjon må bli oversatt til en binær kode for å bli sendt trådløst eller med kabel.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83183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76663"/>
              </p:ext>
            </p:extLst>
          </p:nvPr>
        </p:nvGraphicFramePr>
        <p:xfrm>
          <a:off x="7363695" y="484738"/>
          <a:ext cx="1661722" cy="5896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82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82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52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1" dirty="0">
                          <a:solidFill>
                            <a:schemeClr val="tx1"/>
                          </a:solidFill>
                          <a:effectLst/>
                        </a:rPr>
                        <a:t>Binært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1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Desimal</a:t>
                      </a:r>
                      <a:endParaRPr lang="nb-NO" sz="1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1" dirty="0">
                          <a:solidFill>
                            <a:schemeClr val="tx1"/>
                          </a:solidFill>
                          <a:effectLst/>
                        </a:rPr>
                        <a:t>Grafisk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01000001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65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01000011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01000100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01000110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Æ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Ø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01011101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93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Å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409104"/>
              </p:ext>
            </p:extLst>
          </p:nvPr>
        </p:nvGraphicFramePr>
        <p:xfrm>
          <a:off x="251520" y="1046842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434372"/>
              </p:ext>
            </p:extLst>
          </p:nvPr>
        </p:nvGraphicFramePr>
        <p:xfrm>
          <a:off x="1979712" y="1046842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616592"/>
              </p:ext>
            </p:extLst>
          </p:nvPr>
        </p:nvGraphicFramePr>
        <p:xfrm>
          <a:off x="3707904" y="1046842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201075"/>
              </p:ext>
            </p:extLst>
          </p:nvPr>
        </p:nvGraphicFramePr>
        <p:xfrm>
          <a:off x="5436096" y="1046842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226495"/>
              </p:ext>
            </p:extLst>
          </p:nvPr>
        </p:nvGraphicFramePr>
        <p:xfrm>
          <a:off x="931986" y="1694914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816318"/>
              </p:ext>
            </p:extLst>
          </p:nvPr>
        </p:nvGraphicFramePr>
        <p:xfrm>
          <a:off x="2660178" y="1694914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8236"/>
              </p:ext>
            </p:extLst>
          </p:nvPr>
        </p:nvGraphicFramePr>
        <p:xfrm>
          <a:off x="4404148" y="1694914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281547"/>
              </p:ext>
            </p:extLst>
          </p:nvPr>
        </p:nvGraphicFramePr>
        <p:xfrm>
          <a:off x="6140228" y="1694914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647830"/>
              </p:ext>
            </p:extLst>
          </p:nvPr>
        </p:nvGraphicFramePr>
        <p:xfrm>
          <a:off x="927458" y="5938480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118164"/>
              </p:ext>
            </p:extLst>
          </p:nvPr>
        </p:nvGraphicFramePr>
        <p:xfrm>
          <a:off x="2655650" y="5938480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306251"/>
              </p:ext>
            </p:extLst>
          </p:nvPr>
        </p:nvGraphicFramePr>
        <p:xfrm>
          <a:off x="4399619" y="5938480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819364"/>
              </p:ext>
            </p:extLst>
          </p:nvPr>
        </p:nvGraphicFramePr>
        <p:xfrm>
          <a:off x="6135700" y="5938480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81772"/>
              </p:ext>
            </p:extLst>
          </p:nvPr>
        </p:nvGraphicFramePr>
        <p:xfrm>
          <a:off x="232383" y="3700338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813973"/>
              </p:ext>
            </p:extLst>
          </p:nvPr>
        </p:nvGraphicFramePr>
        <p:xfrm>
          <a:off x="1960575" y="3700338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913844"/>
              </p:ext>
            </p:extLst>
          </p:nvPr>
        </p:nvGraphicFramePr>
        <p:xfrm>
          <a:off x="3688767" y="3700338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497182"/>
              </p:ext>
            </p:extLst>
          </p:nvPr>
        </p:nvGraphicFramePr>
        <p:xfrm>
          <a:off x="5416959" y="3700338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320848"/>
              </p:ext>
            </p:extLst>
          </p:nvPr>
        </p:nvGraphicFramePr>
        <p:xfrm>
          <a:off x="232383" y="5223306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906934"/>
              </p:ext>
            </p:extLst>
          </p:nvPr>
        </p:nvGraphicFramePr>
        <p:xfrm>
          <a:off x="1960575" y="5223306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151446"/>
              </p:ext>
            </p:extLst>
          </p:nvPr>
        </p:nvGraphicFramePr>
        <p:xfrm>
          <a:off x="3688767" y="5223306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666981"/>
              </p:ext>
            </p:extLst>
          </p:nvPr>
        </p:nvGraphicFramePr>
        <p:xfrm>
          <a:off x="5416959" y="5223306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626824"/>
              </p:ext>
            </p:extLst>
          </p:nvPr>
        </p:nvGraphicFramePr>
        <p:xfrm>
          <a:off x="912849" y="3089103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687743"/>
              </p:ext>
            </p:extLst>
          </p:nvPr>
        </p:nvGraphicFramePr>
        <p:xfrm>
          <a:off x="2641041" y="3089103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52188"/>
              </p:ext>
            </p:extLst>
          </p:nvPr>
        </p:nvGraphicFramePr>
        <p:xfrm>
          <a:off x="4385010" y="3089103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058697"/>
              </p:ext>
            </p:extLst>
          </p:nvPr>
        </p:nvGraphicFramePr>
        <p:xfrm>
          <a:off x="6121091" y="3089103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156515" y="470778"/>
            <a:ext cx="1821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Melding fra lærer</a:t>
            </a:r>
            <a:endParaRPr lang="nb-NO" dirty="0"/>
          </a:p>
        </p:txBody>
      </p:sp>
      <p:sp>
        <p:nvSpPr>
          <p:cNvPr id="41" name="TextBox 40"/>
          <p:cNvSpPr txBox="1"/>
          <p:nvPr/>
        </p:nvSpPr>
        <p:spPr>
          <a:xfrm>
            <a:off x="133857" y="2801072"/>
            <a:ext cx="1931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Bokstaver du skal </a:t>
            </a:r>
            <a:r>
              <a:rPr lang="nb-NO" sz="1400" b="1" dirty="0" smtClean="0"/>
              <a:t>sende</a:t>
            </a:r>
            <a:endParaRPr lang="nb-NO" sz="1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118582" y="3458278"/>
            <a:ext cx="15456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Melding som ASCII</a:t>
            </a:r>
            <a:endParaRPr lang="nb-NO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147924" y="4960913"/>
            <a:ext cx="15706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Melding du </a:t>
            </a:r>
            <a:r>
              <a:rPr lang="nb-NO" sz="1400" b="1" dirty="0" smtClean="0"/>
              <a:t>mottar</a:t>
            </a:r>
            <a:endParaRPr lang="nb-NO" sz="1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134360" y="5655355"/>
            <a:ext cx="2299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Bokstaver sendt fra mottaker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203145" y="2198970"/>
            <a:ext cx="689467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203144" y="4503226"/>
            <a:ext cx="689467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53752" y="787386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som ASCII:</a:t>
            </a:r>
            <a:endParaRPr lang="nb-NO" sz="1400" dirty="0"/>
          </a:p>
        </p:txBody>
      </p:sp>
      <p:sp>
        <p:nvSpPr>
          <p:cNvPr id="50" name="TextBox 49"/>
          <p:cNvSpPr txBox="1"/>
          <p:nvPr/>
        </p:nvSpPr>
        <p:spPr>
          <a:xfrm>
            <a:off x="158674" y="1425933"/>
            <a:ext cx="1293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som bokstaver:</a:t>
            </a:r>
            <a:endParaRPr lang="nb-NO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136167" y="2441264"/>
            <a:ext cx="1631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Melding til elev</a:t>
            </a:r>
            <a:endParaRPr lang="nb-NO" dirty="0"/>
          </a:p>
        </p:txBody>
      </p:sp>
      <p:sp>
        <p:nvSpPr>
          <p:cNvPr id="52" name="TextBox 51"/>
          <p:cNvSpPr txBox="1"/>
          <p:nvPr/>
        </p:nvSpPr>
        <p:spPr>
          <a:xfrm>
            <a:off x="144959" y="4584759"/>
            <a:ext cx="1704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Melding fra elev</a:t>
            </a:r>
            <a:endParaRPr lang="nb-NO" dirty="0"/>
          </a:p>
        </p:txBody>
      </p:sp>
      <p:sp>
        <p:nvSpPr>
          <p:cNvPr id="40" name="TextBox 39"/>
          <p:cNvSpPr txBox="1"/>
          <p:nvPr/>
        </p:nvSpPr>
        <p:spPr>
          <a:xfrm>
            <a:off x="7777426" y="188640"/>
            <a:ext cx="987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dirty="0" smtClean="0"/>
              <a:t>ASCII-kode</a:t>
            </a:r>
            <a:endParaRPr lang="nb-NO" sz="1400" b="1" dirty="0"/>
          </a:p>
        </p:txBody>
      </p:sp>
      <p:sp>
        <p:nvSpPr>
          <p:cNvPr id="43" name="Oval 42"/>
          <p:cNvSpPr/>
          <p:nvPr/>
        </p:nvSpPr>
        <p:spPr>
          <a:xfrm>
            <a:off x="0" y="0"/>
            <a:ext cx="416496" cy="40769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TextBox 44"/>
          <p:cNvSpPr txBox="1"/>
          <p:nvPr/>
        </p:nvSpPr>
        <p:spPr>
          <a:xfrm>
            <a:off x="12718" y="-64580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>
                <a:solidFill>
                  <a:schemeClr val="bg1"/>
                </a:solidFill>
              </a:rPr>
              <a:t>A</a:t>
            </a:r>
            <a:endParaRPr lang="nb-N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5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nary, Code, Privacy Policy, Woman, Face, View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260648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>
                <a:solidFill>
                  <a:schemeClr val="bg1"/>
                </a:solidFill>
              </a:rPr>
              <a:t>Den binære koden vi sendte nå hadde kanskje en hastighet på </a:t>
            </a:r>
            <a:br>
              <a:rPr lang="nb-NO" sz="2400" b="1" dirty="0" smtClean="0">
                <a:solidFill>
                  <a:schemeClr val="bg1"/>
                </a:solidFill>
              </a:rPr>
            </a:br>
            <a:r>
              <a:rPr lang="nb-NO" sz="2400" b="1" dirty="0" smtClean="0">
                <a:solidFill>
                  <a:schemeClr val="bg1"/>
                </a:solidFill>
              </a:rPr>
              <a:t>1 bit i sekundet.</a:t>
            </a:r>
            <a:endParaRPr lang="nb-NO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19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t, Server, Server Cabinet, Network, Cable, Patch Cab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404664"/>
            <a:ext cx="3312368" cy="1569660"/>
          </a:xfrm>
          <a:prstGeom prst="rect">
            <a:avLst/>
          </a:prstGeom>
          <a:solidFill>
            <a:srgbClr val="080808">
              <a:alpha val="43922"/>
            </a:srgbClr>
          </a:solidFill>
          <a:effectLst/>
        </p:spPr>
        <p:txBody>
          <a:bodyPr wrap="square" rtlCol="0">
            <a:spAutoFit/>
          </a:bodyPr>
          <a:lstStyle/>
          <a:p>
            <a:r>
              <a:rPr lang="nb-NO" sz="2400" b="1" dirty="0" smtClean="0">
                <a:solidFill>
                  <a:schemeClr val="bg1"/>
                </a:solidFill>
              </a:rPr>
              <a:t>I dag er det mange som har 100 Mbit/s hjemme. Det er 100 000 000 bits i sekundet.</a:t>
            </a:r>
            <a:endParaRPr lang="nb-NO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68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469</Words>
  <Application>Microsoft Office PowerPoint</Application>
  <PresentationFormat>Skjermfremvisning (4:3)</PresentationFormat>
  <Paragraphs>176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0" baseType="lpstr"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Oppdrag snakketøy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Øystein Sørborg</dc:creator>
  <cp:lastModifiedBy>Øystein Sørborg</cp:lastModifiedBy>
  <cp:revision>38</cp:revision>
  <dcterms:created xsi:type="dcterms:W3CDTF">2017-02-27T14:06:58Z</dcterms:created>
  <dcterms:modified xsi:type="dcterms:W3CDTF">2017-08-17T11:47:59Z</dcterms:modified>
</cp:coreProperties>
</file>