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304" r:id="rId4"/>
    <p:sldId id="294" r:id="rId5"/>
    <p:sldId id="310" r:id="rId6"/>
    <p:sldId id="301" r:id="rId7"/>
    <p:sldId id="305" r:id="rId8"/>
    <p:sldId id="296" r:id="rId9"/>
    <p:sldId id="297" r:id="rId10"/>
    <p:sldId id="298" r:id="rId11"/>
    <p:sldId id="309" r:id="rId12"/>
    <p:sldId id="300" r:id="rId13"/>
    <p:sldId id="291" r:id="rId14"/>
    <p:sldId id="292" r:id="rId15"/>
    <p:sldId id="307" r:id="rId16"/>
    <p:sldId id="293" r:id="rId17"/>
    <p:sldId id="302" r:id="rId18"/>
    <p:sldId id="308" r:id="rId19"/>
    <p:sldId id="303" r:id="rId20"/>
    <p:sldId id="285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10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37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25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06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44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Lenke til Escape Room: https://docs.google.com/presentation/d/1nLnpwV25PETuU0ztIIyGAP8Vxb18cR3NEjVBY1sG8tE/preview#slide=id.gd1202b14f5_0_0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50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17.01.2022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databanken.no/keys/index.html?csv=/Files/1352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rakel.artsdatabanken.no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presentation/d/1nLnpwV25PETuU0ztIIyGAP8Vxb18cR3NEjVBY1sG8tE/preview#slide=id.gd1202b14f5_0_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9" y="3756506"/>
            <a:ext cx="9144000" cy="2387600"/>
          </a:xfrm>
        </p:spPr>
        <p:txBody>
          <a:bodyPr/>
          <a:lstStyle/>
          <a:p>
            <a:r>
              <a:rPr lang="nb-NO" dirty="0"/>
              <a:t>Økt </a:t>
            </a:r>
            <a:r>
              <a:rPr lang="nb-NO" dirty="0" smtClean="0"/>
              <a:t>2 </a:t>
            </a:r>
            <a:br>
              <a:rPr lang="nb-NO" dirty="0" smtClean="0"/>
            </a:br>
            <a:r>
              <a:rPr lang="nb-NO" dirty="0" smtClean="0"/>
              <a:t>Biologisk mangfold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68" y="201609"/>
            <a:ext cx="6596109" cy="41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2C Oppgave</a:t>
            </a:r>
            <a:br>
              <a:rPr lang="nb-NO" sz="4000" dirty="0"/>
            </a:br>
            <a:r>
              <a:rPr lang="nb-NO" sz="4000" dirty="0"/>
              <a:t>Biotiske og abiotiske faktorer i et </a:t>
            </a:r>
            <a:r>
              <a:rPr lang="nb-NO" sz="4000" dirty="0" smtClean="0"/>
              <a:t>økosystem</a:t>
            </a:r>
            <a:endParaRPr lang="nb-NO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6397"/>
            <a:ext cx="10515600" cy="3810565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/>
              <a:t>Gruppeoppgave: </a:t>
            </a:r>
            <a:r>
              <a:rPr lang="nb-NO" sz="2400" dirty="0" smtClean="0"/>
              <a:t>Diskuter om </a:t>
            </a:r>
            <a:r>
              <a:rPr lang="nb-NO" sz="2400" dirty="0"/>
              <a:t>kjennetegnene </a:t>
            </a:r>
            <a:r>
              <a:rPr lang="nb-NO" sz="2400" dirty="0" smtClean="0"/>
              <a:t>gjør at </a:t>
            </a:r>
            <a:r>
              <a:rPr lang="nb-NO" sz="2400" dirty="0"/>
              <a:t>dere vil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sortere </a:t>
            </a:r>
            <a:r>
              <a:rPr lang="nb-NO" sz="2400" dirty="0"/>
              <a:t>bildene </a:t>
            </a:r>
            <a:r>
              <a:rPr lang="nb-NO" sz="2400" dirty="0" smtClean="0"/>
              <a:t>annerledes</a:t>
            </a:r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endParaRPr lang="nb-NO" sz="2400" i="1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887519" y="3753743"/>
            <a:ext cx="686454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omic Sans MS" panose="030F0702030302020204" pitchFamily="66" charset="0"/>
              </a:rPr>
              <a:t>tar opp næringsstoff og kvitter seg med avfallsstoff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omic Sans MS" panose="030F0702030302020204" pitchFamily="66" charset="0"/>
              </a:rPr>
              <a:t>har gassutveksling («puster»)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omic Sans MS" panose="030F0702030302020204" pitchFamily="66" charset="0"/>
              </a:rPr>
              <a:t>vokser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omic Sans MS" panose="030F0702030302020204" pitchFamily="66" charset="0"/>
              </a:rPr>
              <a:t>formerer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omic Sans MS" panose="030F0702030302020204" pitchFamily="66" charset="0"/>
              </a:rPr>
              <a:t>beveger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latin typeface="Comic Sans MS" panose="030F0702030302020204" pitchFamily="66" charset="0"/>
              </a:rPr>
              <a:t>sanser og reagerer på forandringer i omgivelsene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68" y="1600103"/>
            <a:ext cx="1501883" cy="10012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/>
          <a:stretch/>
        </p:blipFill>
        <p:spPr>
          <a:xfrm>
            <a:off x="9527659" y="1764503"/>
            <a:ext cx="1399356" cy="1008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85" y="2509521"/>
            <a:ext cx="1476582" cy="9663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/>
          <a:stretch/>
        </p:blipFill>
        <p:spPr>
          <a:xfrm>
            <a:off x="10295238" y="3160400"/>
            <a:ext cx="1488637" cy="9511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 b="4653"/>
          <a:stretch/>
        </p:blipFill>
        <p:spPr>
          <a:xfrm>
            <a:off x="10206603" y="3955296"/>
            <a:ext cx="1440160" cy="10450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5" y="4705926"/>
            <a:ext cx="1517831" cy="1008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84" y="5381636"/>
            <a:ext cx="1656184" cy="1060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47" y="5616985"/>
            <a:ext cx="1583668" cy="10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2C </a:t>
            </a:r>
            <a:r>
              <a:rPr lang="nb-NO" sz="4000" dirty="0" smtClean="0"/>
              <a:t>Oppsummering</a:t>
            </a:r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/>
              <a:t>Biotiske og abiotiske faktorer i et </a:t>
            </a:r>
            <a:r>
              <a:rPr lang="nb-NO" sz="4000" dirty="0" smtClean="0"/>
              <a:t>økosystem</a:t>
            </a:r>
            <a:endParaRPr lang="nb-NO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6397"/>
            <a:ext cx="7666856" cy="38105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dirty="0" smtClean="0"/>
              <a:t>Noen av faktorene kan være vanskelig å vite om de er levende og om vi skal plassere det som biotisk eller abiotisk.</a:t>
            </a:r>
          </a:p>
          <a:p>
            <a:pPr marL="0" indent="0">
              <a:buNone/>
            </a:pPr>
            <a:r>
              <a:rPr lang="nb-NO" sz="2400" dirty="0" smtClean="0"/>
              <a:t>Ta for eksempel muslinger som hjerteskjell og blåskjell. Selve skjellet er ikke-levende mens det er muslingen som lever inn som er levende.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Hva med et løv? Det er levende når det sitter på et tre men når det faller av så er det ikke lengre levende, men fortsatt biotisk. </a:t>
            </a:r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endParaRPr lang="nb-NO" sz="2400" i="1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76" y="2682398"/>
            <a:ext cx="2714007" cy="180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2D Nøkling av arter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I systematikk brukes kunnskap om organismene til å systematisere jordas biologiske mangfold i ulike grupper. </a:t>
            </a:r>
          </a:p>
          <a:p>
            <a:pPr marL="0" indent="0">
              <a:buNone/>
            </a:pPr>
            <a:r>
              <a:rPr lang="nb-NO" dirty="0"/>
              <a:t>En felles systematikk gjør det mulig å kommunisere presist om f.eks.:</a:t>
            </a:r>
          </a:p>
          <a:p>
            <a:r>
              <a:rPr lang="nb-NO" dirty="0"/>
              <a:t>hvilke arter som er funnet på et geografisk område</a:t>
            </a:r>
          </a:p>
          <a:p>
            <a:r>
              <a:rPr lang="nb-NO" dirty="0"/>
              <a:t>hvilke arter som er utrydningstruet</a:t>
            </a:r>
          </a:p>
          <a:p>
            <a:r>
              <a:rPr lang="nb-NO" dirty="0"/>
              <a:t>nye arter som oppdages</a:t>
            </a: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317673" y="4289367"/>
            <a:ext cx="5136908" cy="1105593"/>
          </a:xfrm>
          <a:prstGeom prst="wedgeRoundRectCallout">
            <a:avLst>
              <a:gd name="adj1" fmla="val -46673"/>
              <a:gd name="adj2" fmla="val 1105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latin typeface="Bahnschrift Condensed" panose="020B0502040204020203" pitchFamily="34" charset="0"/>
              </a:rPr>
              <a:t>Nå skal dere prøve selv å nøkle dere fram til en art.</a:t>
            </a:r>
            <a:endParaRPr lang="nb-NO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2D </a:t>
            </a:r>
            <a:r>
              <a:rPr lang="nb-NO" dirty="0"/>
              <a:t>Nøkling av </a:t>
            </a:r>
            <a:r>
              <a:rPr lang="nb-NO" dirty="0" smtClean="0"/>
              <a:t>arter</a:t>
            </a:r>
            <a:br>
              <a:rPr lang="nb-NO" dirty="0" smtClean="0"/>
            </a:br>
            <a:r>
              <a:rPr lang="nb-NO" sz="3600" dirty="0" smtClean="0"/>
              <a:t>Oppgave </a:t>
            </a:r>
            <a:r>
              <a:rPr lang="nb-NO" sz="3600" dirty="0"/>
              <a:t>1</a:t>
            </a:r>
            <a:r>
              <a:rPr lang="nb-NO" sz="3600" b="1" dirty="0"/>
              <a:t/>
            </a:r>
            <a:br>
              <a:rPr lang="nb-NO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 smtClean="0"/>
              <a:t>Jobb i par</a:t>
            </a:r>
            <a:r>
              <a:rPr lang="nb-NO" sz="3600" i="1" dirty="0" smtClean="0"/>
              <a:t> </a:t>
            </a:r>
          </a:p>
          <a:p>
            <a:r>
              <a:rPr lang="nb-NO" dirty="0" smtClean="0"/>
              <a:t>På neste lysbilde er det bilder av </a:t>
            </a:r>
            <a:r>
              <a:rPr lang="nb-NO" dirty="0"/>
              <a:t>20 </a:t>
            </a:r>
            <a:r>
              <a:rPr lang="nb-NO" dirty="0" smtClean="0"/>
              <a:t>sommerfugler (glansvinger) </a:t>
            </a:r>
          </a:p>
          <a:p>
            <a:r>
              <a:rPr lang="nb-NO" dirty="0" smtClean="0"/>
              <a:t>En velger en sommerfugl og den andre skal finne ut av hvilken sommerfugl den </a:t>
            </a:r>
            <a:r>
              <a:rPr lang="nb-NO" dirty="0"/>
              <a:t>andre tenker </a:t>
            </a:r>
            <a:r>
              <a:rPr lang="nb-NO" dirty="0" smtClean="0"/>
              <a:t>på.</a:t>
            </a:r>
          </a:p>
          <a:p>
            <a:r>
              <a:rPr lang="nb-NO" dirty="0" smtClean="0"/>
              <a:t>Still </a:t>
            </a:r>
            <a:r>
              <a:rPr lang="nb-NO" dirty="0"/>
              <a:t>inntil 20 ja/nei-spørsmål om utseendet til sommerfuglen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/>
              <a:t>f.eks. «Er den blå?»), ikke om plasseringen («Er den på rad to?»).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5DD114F-B86F-4C12-A40A-9AE404F852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1148" y="3509929"/>
            <a:ext cx="2081653" cy="142197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79A544C-FD57-4020-A441-6F20A06F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2111" y="1954093"/>
            <a:ext cx="2081653" cy="136750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189681B-DDFA-4BAA-AD7D-92EC1937CA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608" y="3696743"/>
            <a:ext cx="2081653" cy="138281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E4305DF-A723-40E3-B281-0FA5D4008F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740" y="1954092"/>
            <a:ext cx="2081652" cy="135726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B25E12A-3A33-4401-817E-319A4EDF9E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2691" y="3516264"/>
            <a:ext cx="2081653" cy="1437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8245BB9-9C15-45EF-AE9A-A1707DDFD6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3677" y="6617907"/>
            <a:ext cx="4404647" cy="26792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F0DA8DE-92AA-4EEC-8F4A-44131C500CC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5774" y="3516264"/>
            <a:ext cx="2081654" cy="149968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221A6ED-D2D1-480C-86A6-CBE487A8633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8858" y="3612519"/>
            <a:ext cx="2080859" cy="125132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5121773-26F1-4F16-A622-6232E5433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6899" y="165587"/>
            <a:ext cx="2290039" cy="142197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132BC46-DE10-40EF-AC8F-96EADBE12D2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731" y="5072977"/>
            <a:ext cx="2081653" cy="154395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2D77DF4-6C43-46FA-957B-93E35D5D0E8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3368" y="1905965"/>
            <a:ext cx="2081653" cy="142762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E7B8D97-8628-4181-A029-F361A9A4438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8719" y="5049497"/>
            <a:ext cx="2081654" cy="158975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E235682-8594-42A0-A662-833C81B9AB8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9081" y="155561"/>
            <a:ext cx="2081654" cy="152906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37139E9-8679-4F91-A5CD-9067DD71EC4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2110" y="5104468"/>
            <a:ext cx="2081653" cy="147981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FACD4D5-6B57-4A62-B2DB-8E713FDB597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5774" y="5132434"/>
            <a:ext cx="2081653" cy="1423882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90BC27A-B476-4458-8873-2A43D7BB3C4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90" y="200664"/>
            <a:ext cx="2081654" cy="146595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D7E7BF5-1BF4-43F7-9DC1-01040FACD4D1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1148" y="5165307"/>
            <a:ext cx="2081653" cy="1448399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9AFBE07-3668-4A5D-AEF8-776C80986A1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358" y="2050348"/>
            <a:ext cx="2079777" cy="1449747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EE95FACA-144A-4E60-9BBA-98D75FD4987D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8995" y="1903685"/>
            <a:ext cx="1825959" cy="1458185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12B7608C-B7F2-44F9-923F-4EF942165DCC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46" y="185424"/>
            <a:ext cx="2079780" cy="162089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146C80A-006C-458C-87AA-F1630D100B0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9193" y="155561"/>
            <a:ext cx="1965562" cy="14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2D </a:t>
            </a:r>
            <a:r>
              <a:rPr lang="nb-NO" dirty="0"/>
              <a:t>Nøkling av 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75075" cy="4351338"/>
          </a:xfrm>
        </p:spPr>
        <p:txBody>
          <a:bodyPr/>
          <a:lstStyle/>
          <a:p>
            <a:r>
              <a:rPr lang="nb-NO" dirty="0"/>
              <a:t>O</a:t>
            </a:r>
            <a:r>
              <a:rPr lang="nb-NO" dirty="0" smtClean="0"/>
              <a:t>ppgaven dere nettopp gjorde var </a:t>
            </a:r>
            <a:r>
              <a:rPr lang="nb-NO" i="1" dirty="0" smtClean="0"/>
              <a:t>å nøkle </a:t>
            </a:r>
            <a:r>
              <a:rPr lang="nb-NO" dirty="0" smtClean="0"/>
              <a:t>seg frem til en art ved å stille spørsmål som kun har to svar (for eksempel: ja/nei). </a:t>
            </a:r>
          </a:p>
          <a:p>
            <a:r>
              <a:rPr lang="nb-NO" i="1" dirty="0" smtClean="0"/>
              <a:t>Å nøkle </a:t>
            </a:r>
            <a:r>
              <a:rPr lang="nb-NO" dirty="0" smtClean="0"/>
              <a:t>er en vanlig metode for å klassifisere og finne frem til riktig art.  </a:t>
            </a:r>
          </a:p>
          <a:p>
            <a:r>
              <a:rPr lang="nb-NO" dirty="0" smtClean="0"/>
              <a:t>I neste oppgave skal dere bruke </a:t>
            </a:r>
            <a:r>
              <a:rPr lang="nb-NO" dirty="0"/>
              <a:t>en ferdig bestemmelsesnøkkel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68583" y="5425790"/>
            <a:ext cx="36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CC-BY-SA-4.0 </a:t>
            </a:r>
            <a:r>
              <a:rPr lang="en-US" dirty="0" err="1"/>
              <a:t>Opphaver</a:t>
            </a:r>
            <a:r>
              <a:rPr lang="en-US" dirty="0"/>
              <a:t>: Kristin </a:t>
            </a:r>
            <a:r>
              <a:rPr lang="en-US" dirty="0" err="1"/>
              <a:t>Bøhle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182" y="1969263"/>
            <a:ext cx="3518094" cy="30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8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2D Nøkling </a:t>
            </a:r>
            <a:r>
              <a:rPr lang="nb-NO" dirty="0"/>
              <a:t>av </a:t>
            </a:r>
            <a:r>
              <a:rPr lang="nb-NO" dirty="0" smtClean="0"/>
              <a:t>arter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4671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Oppgave </a:t>
            </a:r>
            <a:r>
              <a:rPr lang="nb-NO" dirty="0" smtClean="0"/>
              <a:t>2</a:t>
            </a:r>
          </a:p>
          <a:p>
            <a:r>
              <a:rPr lang="nb-NO" dirty="0" smtClean="0"/>
              <a:t>Du har funnet en sommerfugl (familie </a:t>
            </a:r>
            <a:r>
              <a:rPr lang="nb-NO" dirty="0" err="1" smtClean="0"/>
              <a:t>glansvinge</a:t>
            </a:r>
            <a:r>
              <a:rPr lang="nb-NO" dirty="0" smtClean="0"/>
              <a:t>) og ønsker å vite hvilken art det er.</a:t>
            </a:r>
          </a:p>
          <a:p>
            <a:r>
              <a:rPr lang="nb-NO" dirty="0" smtClean="0"/>
              <a:t>Klikk på lenken og nøkle deg frem til riktig art:</a:t>
            </a:r>
          </a:p>
          <a:p>
            <a:r>
              <a:rPr lang="nb-NO" dirty="0">
                <a:hlinkClick r:id="rId3"/>
              </a:rPr>
              <a:t>https://www.artsdatabanken.no/keys/index.html?csv=/</a:t>
            </a:r>
            <a:r>
              <a:rPr lang="nb-NO" dirty="0" smtClean="0">
                <a:hlinkClick r:id="rId3"/>
              </a:rPr>
              <a:t>Files/13522</a:t>
            </a:r>
            <a:endParaRPr lang="nb-NO" dirty="0" smtClean="0"/>
          </a:p>
          <a:p>
            <a:endParaRPr lang="nb-NO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309" y="1825625"/>
            <a:ext cx="3802491" cy="26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98" y="345673"/>
            <a:ext cx="4606762" cy="622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2D </a:t>
            </a:r>
            <a:r>
              <a:rPr lang="nb-NO" dirty="0"/>
              <a:t>Nøkling av </a:t>
            </a:r>
            <a:r>
              <a:rPr lang="nb-NO" dirty="0" smtClean="0"/>
              <a:t>arter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297" y="1825625"/>
            <a:ext cx="6961238" cy="4351338"/>
          </a:xfrm>
        </p:spPr>
        <p:txBody>
          <a:bodyPr/>
          <a:lstStyle/>
          <a:p>
            <a:r>
              <a:rPr lang="nb-NO" dirty="0" smtClean="0"/>
              <a:t>Sjekk svaret ditt på Artsorakelet </a:t>
            </a:r>
            <a:r>
              <a:rPr lang="nb-NO" dirty="0" smtClean="0">
                <a:hlinkClick r:id="rId3"/>
              </a:rPr>
              <a:t>https</a:t>
            </a:r>
            <a:r>
              <a:rPr lang="nb-NO" dirty="0">
                <a:hlinkClick r:id="rId3"/>
              </a:rPr>
              <a:t>://orakel.artsdatabanken.no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Ta bilde av sommerfuglen  og trykk på «identifiser»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899" y="2119661"/>
            <a:ext cx="4313902" cy="29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2D </a:t>
            </a:r>
            <a:r>
              <a:rPr lang="nb-NO" dirty="0"/>
              <a:t>Nøkling av </a:t>
            </a:r>
            <a:r>
              <a:rPr lang="nb-NO" dirty="0" smtClean="0"/>
              <a:t>arter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47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Oppgave </a:t>
            </a:r>
            <a:r>
              <a:rPr lang="nb-NO" dirty="0" smtClean="0"/>
              <a:t>3</a:t>
            </a:r>
          </a:p>
          <a:p>
            <a:endParaRPr lang="nb-NO" dirty="0" smtClean="0"/>
          </a:p>
          <a:p>
            <a:r>
              <a:rPr lang="nb-NO" dirty="0" smtClean="0"/>
              <a:t>Ta en </a:t>
            </a:r>
            <a:r>
              <a:rPr lang="nb-NO" dirty="0" err="1" smtClean="0"/>
              <a:t>selfie</a:t>
            </a:r>
            <a:r>
              <a:rPr lang="nb-NO" dirty="0" smtClean="0"/>
              <a:t> og sjekk hvilken art du er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err="1"/>
              <a:t>Resultatene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Artsoraklet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autogenererte</a:t>
            </a:r>
            <a:r>
              <a:rPr lang="en-US" dirty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bygger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kunstig</a:t>
            </a:r>
            <a:r>
              <a:rPr lang="en-US" dirty="0" smtClean="0"/>
              <a:t> </a:t>
            </a:r>
            <a:r>
              <a:rPr lang="en-US" dirty="0" err="1" smtClean="0"/>
              <a:t>intelligens</a:t>
            </a:r>
            <a:r>
              <a:rPr lang="en-US" dirty="0" smtClean="0"/>
              <a:t>. </a:t>
            </a:r>
          </a:p>
          <a:p>
            <a:r>
              <a:rPr lang="nb-NO" dirty="0" smtClean="0"/>
              <a:t>Vi kan bruke artsorakelet </a:t>
            </a:r>
            <a:r>
              <a:rPr lang="nb-NO" dirty="0"/>
              <a:t>til å finne navn på arter – </a:t>
            </a:r>
            <a:r>
              <a:rPr lang="nb-NO" dirty="0" smtClean="0"/>
              <a:t>men selv </a:t>
            </a:r>
            <a:r>
              <a:rPr lang="nb-NO" dirty="0"/>
              <a:t>om svaret angis med høy treffprosent betyr det ikke at svaret nødvendigvis er riktig</a:t>
            </a:r>
            <a:r>
              <a:rPr lang="nb-NO" dirty="0" smtClean="0"/>
              <a:t>.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/>
              <a:t>Vi må derfor </a:t>
            </a:r>
            <a:r>
              <a:rPr lang="nb-NO" b="1" dirty="0"/>
              <a:t>alltid vurdere svaret kritisk </a:t>
            </a:r>
            <a:r>
              <a:rPr lang="nb-NO" dirty="0"/>
              <a:t>og bruke relevant litteratur eller spørre en </a:t>
            </a:r>
            <a:r>
              <a:rPr lang="nb-NO" dirty="0" smtClean="0"/>
              <a:t>ekspert </a:t>
            </a:r>
            <a:r>
              <a:rPr lang="nb-NO" dirty="0"/>
              <a:t>om vi er usikre.</a:t>
            </a:r>
            <a:endParaRPr lang="en-US" dirty="0"/>
          </a:p>
          <a:p>
            <a:endParaRPr lang="nb-NO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58" y="149991"/>
            <a:ext cx="3988415" cy="26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2E Escape Room</a:t>
            </a:r>
            <a:endParaRPr lang="nb-NO" dirty="0"/>
          </a:p>
        </p:txBody>
      </p:sp>
      <p:pic>
        <p:nvPicPr>
          <p:cNvPr id="1026" name="Picture 2" descr="https://lh4.googleusercontent.com/32o4SRUDvpDeBp5v9I8Qpe_d961JYpNUzMEOlGZray5s5ydIQbfgMX1p99a9MTChJibIKWTy_cFVl8G-oKNl1Y3OrXisoChlJBsvlybsXJg85QRHt5n-Ussad9LOEd99t7Z8cMVc-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9245" y="1617388"/>
            <a:ext cx="6293594" cy="392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7645" y="1943612"/>
            <a:ext cx="5181600" cy="4351338"/>
          </a:xfrm>
        </p:spPr>
        <p:txBody>
          <a:bodyPr/>
          <a:lstStyle/>
          <a:p>
            <a:r>
              <a:rPr lang="nb-NO" dirty="0"/>
              <a:t>Gå til </a:t>
            </a:r>
            <a:r>
              <a:rPr lang="nb-NO" dirty="0" smtClean="0">
                <a:hlinkClick r:id="rId4"/>
              </a:rPr>
              <a:t>Escape Room </a:t>
            </a:r>
            <a:r>
              <a:rPr lang="nb-NO" dirty="0"/>
              <a:t>og finn ut hvilken humle jeg tenker på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Det er pengepremie i potten!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1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2A Oppdraget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59123"/>
            <a:ext cx="10515600" cy="4351338"/>
          </a:xfrm>
        </p:spPr>
        <p:txBody>
          <a:bodyPr>
            <a:normAutofit/>
          </a:bodyPr>
          <a:lstStyle/>
          <a:p>
            <a:r>
              <a:rPr lang="nb-NO" i="1" dirty="0" smtClean="0"/>
              <a:t>Dere har fått i oppdrag å </a:t>
            </a:r>
            <a:r>
              <a:rPr lang="nb-NO" i="1" dirty="0"/>
              <a:t>hjelpe til å forbedre badeplassene i </a:t>
            </a:r>
            <a:r>
              <a:rPr lang="nb-NO" i="1" dirty="0" smtClean="0"/>
              <a:t>kommunen og har fått </a:t>
            </a:r>
            <a:r>
              <a:rPr lang="nb-NO" i="1" dirty="0"/>
              <a:t>et budsjett på 50 000 kr som skal brukes til å designe den beste </a:t>
            </a:r>
            <a:r>
              <a:rPr lang="nb-NO" i="1" dirty="0" smtClean="0"/>
              <a:t>og mest bærekraftige badeplassen.</a:t>
            </a:r>
          </a:p>
          <a:p>
            <a:endParaRPr lang="nb-NO" i="1" dirty="0"/>
          </a:p>
          <a:p>
            <a:r>
              <a:rPr lang="nb-NO" dirty="0" smtClean="0"/>
              <a:t>Hvilke ting har dere valgt </a:t>
            </a:r>
          </a:p>
          <a:p>
            <a:pPr marL="0" indent="0">
              <a:buNone/>
            </a:pPr>
            <a:r>
              <a:rPr lang="nb-NO" dirty="0" smtClean="0"/>
              <a:t>   og hvorfor? </a:t>
            </a:r>
          </a:p>
          <a:p>
            <a:endParaRPr lang="nb-NO" dirty="0" smtClean="0"/>
          </a:p>
          <a:p>
            <a:r>
              <a:rPr lang="nb-NO" dirty="0" smtClean="0"/>
              <a:t>Hva kostet de?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38204"/>
              </p:ext>
            </p:extLst>
          </p:nvPr>
        </p:nvGraphicFramePr>
        <p:xfrm>
          <a:off x="5844233" y="3306539"/>
          <a:ext cx="6068291" cy="299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25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158089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296977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52071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724037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742631" y="3774396"/>
            <a:ext cx="6169893" cy="9328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42630" y="4571255"/>
            <a:ext cx="6169893" cy="9328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401961" y="3934792"/>
            <a:ext cx="2182761" cy="60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401960" y="4896911"/>
            <a:ext cx="2182761" cy="60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2F Oppsummering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denne økta har vi lært om</a:t>
            </a:r>
          </a:p>
          <a:p>
            <a:r>
              <a:rPr lang="nb-NO" dirty="0" smtClean="0"/>
              <a:t>biotiske og abiotiske faktorer i økosystemer</a:t>
            </a:r>
          </a:p>
          <a:p>
            <a:r>
              <a:rPr lang="nb-NO" dirty="0" smtClean="0"/>
              <a:t>systematikk og hvordan man nøkler arter</a:t>
            </a:r>
          </a:p>
          <a:p>
            <a:pPr marL="0" indent="0">
              <a:buNone/>
            </a:pPr>
            <a:r>
              <a:rPr lang="nb-NO" dirty="0" smtClean="0"/>
              <a:t>Dette vil dere få bruk for når dere </a:t>
            </a:r>
            <a:r>
              <a:rPr lang="nb-NO" dirty="0" smtClean="0"/>
              <a:t>i neste økt skal </a:t>
            </a:r>
            <a:r>
              <a:rPr lang="nb-NO" dirty="0" smtClean="0"/>
              <a:t>kartlegge badeplassen og vurdere hvordan endringene kan påvirke naturens mangfold.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mtClean="0"/>
              <a:t>I </a:t>
            </a:r>
            <a:r>
              <a:rPr lang="nb-NO" dirty="0"/>
              <a:t>tillegg skal dere ta bilder/filme badeplassen slik at dere kan lage en film som viser hvordan badeplassen skal forbedres.</a:t>
            </a:r>
          </a:p>
          <a:p>
            <a:pPr marL="0" indent="0">
              <a:buNone/>
            </a:pPr>
            <a:endParaRPr lang="nb-NO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3394"/>
            <a:ext cx="4667865" cy="5203569"/>
          </a:xfrm>
        </p:spPr>
        <p:txBody>
          <a:bodyPr/>
          <a:lstStyle/>
          <a:p>
            <a:r>
              <a:rPr lang="nb-NO" dirty="0" smtClean="0"/>
              <a:t>For å vurdere de tingene dere har valgt i forhold til bærekraftig utvikling må de vurderes i forhold til hensyn til miljøet.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Vi skal nå se på hvordan vi kan undersøke naturen og videre vurdere miljøet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91516"/>
              </p:ext>
            </p:extLst>
          </p:nvPr>
        </p:nvGraphicFramePr>
        <p:xfrm>
          <a:off x="5883562" y="809143"/>
          <a:ext cx="6068291" cy="299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25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158089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296977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52071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724037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83562" y="3036974"/>
            <a:ext cx="6169893" cy="9328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90689">
            <a:off x="3172132" y="2733366"/>
            <a:ext cx="2182761" cy="60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2B </a:t>
            </a:r>
            <a:r>
              <a:rPr lang="nb-NO" sz="4000" dirty="0" smtClean="0"/>
              <a:t>Mangfold</a:t>
            </a:r>
            <a:br>
              <a:rPr lang="nb-NO" sz="4000" dirty="0" smtClean="0"/>
            </a:br>
            <a:r>
              <a:rPr lang="nb-NO" sz="2800" dirty="0"/>
              <a:t>S</a:t>
            </a:r>
            <a:r>
              <a:rPr lang="nb-NO" sz="2800" dirty="0" smtClean="0"/>
              <a:t>ystematikk og klassifisering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Når vi undersøker naturen bruker vi systematikk og klassifisering for å sortere og sette ting i naturen i et system. 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995134"/>
            <a:ext cx="586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348129"/>
            <a:ext cx="4671342" cy="2886453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9030485" y="3467703"/>
            <a:ext cx="2356774" cy="934065"/>
          </a:xfrm>
          <a:prstGeom prst="borderCallout1">
            <a:avLst>
              <a:gd name="adj1" fmla="val 18750"/>
              <a:gd name="adj2" fmla="val -8333"/>
              <a:gd name="adj3" fmla="val 60921"/>
              <a:gd name="adj4" fmla="val -58775"/>
            </a:avLst>
          </a:prstGeom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Art: Ørn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452284" y="3619874"/>
            <a:ext cx="2212258" cy="934065"/>
          </a:xfrm>
          <a:prstGeom prst="borderCallout1">
            <a:avLst>
              <a:gd name="adj1" fmla="val 40855"/>
              <a:gd name="adj2" fmla="val 95297"/>
              <a:gd name="adj3" fmla="val 236711"/>
              <a:gd name="adj4" fmla="val 227631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Oksygen O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452284" y="4986788"/>
            <a:ext cx="2212258" cy="934065"/>
          </a:xfrm>
          <a:prstGeom prst="borderCallout1">
            <a:avLst>
              <a:gd name="adj1" fmla="val 71382"/>
              <a:gd name="adj2" fmla="val 164458"/>
              <a:gd name="adj3" fmla="val 69342"/>
              <a:gd name="adj4" fmla="val 92690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Vann H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nb-NO" dirty="0" smtClean="0"/>
              <a:t>O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9020075" y="4986787"/>
            <a:ext cx="2345049" cy="934065"/>
          </a:xfrm>
          <a:prstGeom prst="borderCallout1">
            <a:avLst>
              <a:gd name="adj1" fmla="val 18750"/>
              <a:gd name="adj2" fmla="val -8333"/>
              <a:gd name="adj3" fmla="val 4079"/>
              <a:gd name="adj4" fmla="val -85858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Art: Ørret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54065" y="2792359"/>
            <a:ext cx="3264309" cy="37767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nb-NO" b="1" dirty="0" smtClean="0">
                <a:solidFill>
                  <a:schemeClr val="accent6"/>
                </a:solidFill>
              </a:rPr>
              <a:t>Biotiske faktorer (levende)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4968" y="2792359"/>
            <a:ext cx="2753032" cy="3588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b-NO" b="1" dirty="0" smtClean="0">
                <a:solidFill>
                  <a:schemeClr val="accent5"/>
                </a:solidFill>
              </a:rPr>
              <a:t>Abiotiske faktorer (ikke-levende)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651" y="2556385"/>
            <a:ext cx="11887201" cy="411971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60723" y="2556385"/>
            <a:ext cx="3136489" cy="51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solidFill>
                  <a:srgbClr val="FFC000"/>
                </a:solidFill>
              </a:rPr>
              <a:t>Økosystem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2B </a:t>
            </a:r>
            <a:r>
              <a:rPr lang="nb-NO" sz="4000" dirty="0" smtClean="0"/>
              <a:t>Mangfold</a:t>
            </a:r>
            <a:br>
              <a:rPr lang="nb-NO" sz="4000" dirty="0" smtClean="0"/>
            </a:br>
            <a:r>
              <a:rPr lang="nb-NO" sz="2800" dirty="0"/>
              <a:t>S</a:t>
            </a:r>
            <a:r>
              <a:rPr lang="nb-NO" sz="2800" dirty="0" smtClean="0"/>
              <a:t>ystematikk og klassifisering</a:t>
            </a:r>
            <a:endParaRPr lang="nb-NO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11" y="3208908"/>
            <a:ext cx="4361628" cy="28928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Når vi undersøker naturen bruker vi systematikk og klassifisering for å sortere og sette ting i naturen i et system. 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995134"/>
            <a:ext cx="586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" name="Line Callout 1 5"/>
          <p:cNvSpPr/>
          <p:nvPr/>
        </p:nvSpPr>
        <p:spPr>
          <a:xfrm>
            <a:off x="9030485" y="3467703"/>
            <a:ext cx="2356774" cy="934065"/>
          </a:xfrm>
          <a:prstGeom prst="borderCallout1">
            <a:avLst>
              <a:gd name="adj1" fmla="val 18750"/>
              <a:gd name="adj2" fmla="val -8333"/>
              <a:gd name="adj3" fmla="val 44079"/>
              <a:gd name="adj4" fmla="val -115930"/>
            </a:avLst>
          </a:prstGeom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Art: Nøkkerose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452284" y="3619874"/>
            <a:ext cx="2212258" cy="934065"/>
          </a:xfrm>
          <a:prstGeom prst="borderCallout1">
            <a:avLst>
              <a:gd name="adj1" fmla="val 40855"/>
              <a:gd name="adj2" fmla="val 95297"/>
              <a:gd name="adj3" fmla="val 137764"/>
              <a:gd name="adj4" fmla="val 168964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Oksygen O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452284" y="4986788"/>
            <a:ext cx="2212258" cy="934065"/>
          </a:xfrm>
          <a:prstGeom prst="borderCallout1">
            <a:avLst>
              <a:gd name="adj1" fmla="val 71382"/>
              <a:gd name="adj2" fmla="val 164458"/>
              <a:gd name="adj3" fmla="val 69342"/>
              <a:gd name="adj4" fmla="val 92690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Vann H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nb-NO" dirty="0" smtClean="0"/>
              <a:t>O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9020075" y="4986787"/>
            <a:ext cx="2345049" cy="934065"/>
          </a:xfrm>
          <a:prstGeom prst="borderCallout1">
            <a:avLst>
              <a:gd name="adj1" fmla="val 18750"/>
              <a:gd name="adj2" fmla="val -8333"/>
              <a:gd name="adj3" fmla="val -20131"/>
              <a:gd name="adj4" fmla="val -122335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Art: Stokkand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54065" y="2792359"/>
            <a:ext cx="3264309" cy="37767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nb-NO" b="1" dirty="0" smtClean="0">
                <a:solidFill>
                  <a:schemeClr val="accent6"/>
                </a:solidFill>
              </a:rPr>
              <a:t>Biotiske faktorer (levende)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4968" y="2792359"/>
            <a:ext cx="2753032" cy="3588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b-NO" b="1" dirty="0" smtClean="0">
                <a:solidFill>
                  <a:schemeClr val="accent5"/>
                </a:solidFill>
              </a:rPr>
              <a:t>Abiotiske faktorer (ikke-levende)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651" y="2556385"/>
            <a:ext cx="11887201" cy="411971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60723" y="2556385"/>
            <a:ext cx="3136489" cy="51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solidFill>
                  <a:srgbClr val="FFC000"/>
                </a:solidFill>
              </a:rPr>
              <a:t>Økosystem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2B </a:t>
            </a:r>
            <a:r>
              <a:rPr lang="nb-NO" dirty="0"/>
              <a:t>Mangfold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Økosystemer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Et økosystem er et område </a:t>
            </a:r>
            <a:r>
              <a:rPr lang="nb-NO" dirty="0"/>
              <a:t>med alle artene som lever der og hvordan de blir påvirket av hverandre </a:t>
            </a:r>
            <a:r>
              <a:rPr lang="nb-NO" dirty="0" smtClean="0"/>
              <a:t>(biotiske faktorer) og </a:t>
            </a:r>
            <a:r>
              <a:rPr lang="nb-NO" dirty="0"/>
              <a:t>av </a:t>
            </a:r>
            <a:r>
              <a:rPr lang="nb-NO" dirty="0" smtClean="0"/>
              <a:t>miljøet (abiotiske faktorer).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8625" y="3475080"/>
            <a:ext cx="3392798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b-NO" dirty="0" smtClean="0"/>
              <a:t>Økosystem i Havet</a:t>
            </a:r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7197213" y="3475080"/>
            <a:ext cx="3677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b-NO" dirty="0" smtClean="0"/>
              <a:t>Økosystem i innsjø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00" y="4026891"/>
            <a:ext cx="5305305" cy="1862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848"/>
          <a:stretch/>
        </p:blipFill>
        <p:spPr>
          <a:xfrm>
            <a:off x="6369268" y="4021810"/>
            <a:ext cx="5438419" cy="189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2B Mangfold</a:t>
            </a:r>
            <a:br>
              <a:rPr lang="nb-NO" sz="4000" dirty="0"/>
            </a:br>
            <a:r>
              <a:rPr lang="nb-NO" sz="4000" dirty="0"/>
              <a:t>Biotiske </a:t>
            </a:r>
            <a:r>
              <a:rPr lang="nb-NO" sz="4000" dirty="0" smtClean="0"/>
              <a:t>og abiotiske faktorer i et økosystem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 smtClean="0"/>
              <a:t>Et økosystem består av både biotiske og abiotiske faktorer. De </a:t>
            </a:r>
            <a:r>
              <a:rPr lang="nb-NO" sz="2200" dirty="0"/>
              <a:t>ikke-levende faktorene i et økosystem betegnes som abiotiske. </a:t>
            </a:r>
            <a:r>
              <a:rPr lang="nb-NO" sz="2200" dirty="0" smtClean="0"/>
              <a:t>Det </a:t>
            </a:r>
            <a:r>
              <a:rPr lang="nb-NO" sz="2200" dirty="0"/>
              <a:t>som er eller har vært levende i et økosystem betegnes som de biotiske faktorene. </a:t>
            </a:r>
          </a:p>
          <a:p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848"/>
          <a:stretch/>
        </p:blipFill>
        <p:spPr>
          <a:xfrm>
            <a:off x="1553618" y="3239147"/>
            <a:ext cx="8380511" cy="2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2C Oppgave</a:t>
            </a:r>
            <a:br>
              <a:rPr lang="nb-NO" dirty="0" smtClean="0"/>
            </a:br>
            <a:r>
              <a:rPr lang="nb-NO" dirty="0" smtClean="0"/>
              <a:t>Biotiske </a:t>
            </a:r>
            <a:r>
              <a:rPr lang="nb-NO" dirty="0"/>
              <a:t>og abiotiske faktorer i et </a:t>
            </a:r>
            <a:r>
              <a:rPr lang="nb-NO" dirty="0" smtClean="0"/>
              <a:t>økosystem</a:t>
            </a:r>
            <a:br>
              <a:rPr lang="nb-NO" dirty="0" smtClean="0"/>
            </a:b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Gruppeoppgave</a:t>
            </a:r>
            <a:r>
              <a:rPr lang="nb-NO" dirty="0"/>
              <a:t>: Sorter bildene i abiotiske og biotiske faktorer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/>
          <a:stretch/>
        </p:blipFill>
        <p:spPr>
          <a:xfrm>
            <a:off x="2544946" y="5470231"/>
            <a:ext cx="1926356" cy="138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81" y="3898184"/>
            <a:ext cx="2057159" cy="1371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44" y="5102354"/>
            <a:ext cx="1988204" cy="1273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51" y="3397943"/>
            <a:ext cx="2067496" cy="1378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 b="4653"/>
          <a:stretch/>
        </p:blipFill>
        <p:spPr>
          <a:xfrm>
            <a:off x="571371" y="5428182"/>
            <a:ext cx="1810064" cy="1313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r="-1"/>
          <a:stretch/>
        </p:blipFill>
        <p:spPr>
          <a:xfrm>
            <a:off x="6968017" y="3137998"/>
            <a:ext cx="1874421" cy="1282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53" y="5499404"/>
            <a:ext cx="1949762" cy="1299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"/>
          <a:stretch/>
        </p:blipFill>
        <p:spPr>
          <a:xfrm>
            <a:off x="9459694" y="4951404"/>
            <a:ext cx="2034512" cy="13691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r="7927" b="15281"/>
          <a:stretch/>
        </p:blipFill>
        <p:spPr>
          <a:xfrm>
            <a:off x="2609635" y="3262104"/>
            <a:ext cx="1904339" cy="1333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5481"/>
          <a:stretch/>
        </p:blipFill>
        <p:spPr>
          <a:xfrm>
            <a:off x="6208383" y="4725144"/>
            <a:ext cx="1929174" cy="1313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7" y="4276257"/>
            <a:ext cx="1973204" cy="1316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r="4947"/>
          <a:stretch/>
        </p:blipFill>
        <p:spPr>
          <a:xfrm>
            <a:off x="714334" y="2947397"/>
            <a:ext cx="1920801" cy="1296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7"/>
          <a:stretch/>
        </p:blipFill>
        <p:spPr>
          <a:xfrm>
            <a:off x="9702904" y="3710536"/>
            <a:ext cx="1850164" cy="13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5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endParaRPr lang="nb-NO" sz="2400" i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6293663" y="1695951"/>
            <a:ext cx="4443163" cy="1607011"/>
          </a:xfrm>
          <a:prstGeom prst="wedgeRoundRectCallout">
            <a:avLst>
              <a:gd name="adj1" fmla="val -49935"/>
              <a:gd name="adj2" fmla="val 789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 vanligste kjennetegnene vi bruker i dag for å avgjøre om noe er levende er at det ...</a:t>
            </a:r>
            <a:endParaRPr lang="nb-N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14168" y="3869797"/>
            <a:ext cx="872121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omic Sans MS" panose="030F0702030302020204" pitchFamily="66" charset="0"/>
              </a:rPr>
              <a:t>tar opp næringsstoff og kvitter seg med avfallsstoff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omic Sans MS" panose="030F0702030302020204" pitchFamily="66" charset="0"/>
              </a:rPr>
              <a:t>har gassutveksling («puster»)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omic Sans MS" panose="030F0702030302020204" pitchFamily="66" charset="0"/>
              </a:rPr>
              <a:t>vokser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omic Sans MS" panose="030F0702030302020204" pitchFamily="66" charset="0"/>
              </a:rPr>
              <a:t>formerer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omic Sans MS" panose="030F0702030302020204" pitchFamily="66" charset="0"/>
              </a:rPr>
              <a:t>beveger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omic Sans MS" panose="030F0702030302020204" pitchFamily="66" charset="0"/>
              </a:rPr>
              <a:t>sanser og reagerer på forandringer i omgivelsene</a:t>
            </a:r>
            <a:endParaRPr lang="nb-NO" sz="20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9521" y="1825625"/>
            <a:ext cx="4896479" cy="1675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Menneskene har opp gjennom historien diskutert hva som er kjennetegn på liv, og forskere  diskuterer det fremdeles.</a:t>
            </a:r>
            <a:endParaRPr lang="nb-NO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379406" y="188344"/>
            <a:ext cx="7402547" cy="1224136"/>
          </a:xfrm>
          <a:prstGeom prst="wedgeRoundRectCallout">
            <a:avLst>
              <a:gd name="adj1" fmla="val -81101"/>
              <a:gd name="adj2" fmla="val 788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latin typeface="Bahnschrift Condensed" panose="020B0502040204020203" pitchFamily="34" charset="0"/>
              </a:rPr>
              <a:t>Det som er eller har vært levende i et økosystem betegnes som de biotiske faktorene. Men hva </a:t>
            </a:r>
            <a:r>
              <a:rPr lang="nb-NO" sz="2800" dirty="0" smtClean="0">
                <a:latin typeface="Bahnschrift Condensed" panose="020B0502040204020203" pitchFamily="34" charset="0"/>
              </a:rPr>
              <a:t>betyr det at noe er levende?</a:t>
            </a:r>
            <a:endParaRPr lang="nb-NO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968</Words>
  <Application>Microsoft Office PowerPoint</Application>
  <PresentationFormat>Widescreen</PresentationFormat>
  <Paragraphs>141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Bahnschrift Condensed</vt:lpstr>
      <vt:lpstr>Calibri</vt:lpstr>
      <vt:lpstr>Calibri Light</vt:lpstr>
      <vt:lpstr>Comic Sans MS</vt:lpstr>
      <vt:lpstr>Wingdings</vt:lpstr>
      <vt:lpstr>Office Theme</vt:lpstr>
      <vt:lpstr>Økt 2  Biologisk mangfold</vt:lpstr>
      <vt:lpstr>2A Oppdraget</vt:lpstr>
      <vt:lpstr>PowerPoint Presentation</vt:lpstr>
      <vt:lpstr>2B Mangfold Systematikk og klassifisering</vt:lpstr>
      <vt:lpstr>2B Mangfold Systematikk og klassifisering</vt:lpstr>
      <vt:lpstr>2B Mangfold Økosystemer</vt:lpstr>
      <vt:lpstr>2B Mangfold Biotiske og abiotiske faktorer i et økosystem</vt:lpstr>
      <vt:lpstr> 2C Oppgave Biotiske og abiotiske faktorer i et økosystem </vt:lpstr>
      <vt:lpstr>PowerPoint Presentation</vt:lpstr>
      <vt:lpstr>2C Oppgave Biotiske og abiotiske faktorer i et økosystem</vt:lpstr>
      <vt:lpstr>2C Oppsummering Biotiske og abiotiske faktorer i et økosystem</vt:lpstr>
      <vt:lpstr>2D Nøkling av arter</vt:lpstr>
      <vt:lpstr>2D Nøkling av arter Oppgave 1 </vt:lpstr>
      <vt:lpstr>PowerPoint Presentation</vt:lpstr>
      <vt:lpstr>2D Nøkling av arter</vt:lpstr>
      <vt:lpstr>2D Nøkling av arter</vt:lpstr>
      <vt:lpstr>2D Nøkling av arter</vt:lpstr>
      <vt:lpstr>2D Nøkling av arter</vt:lpstr>
      <vt:lpstr>2E Escape Room</vt:lpstr>
      <vt:lpstr>2F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Majken Korsager</cp:lastModifiedBy>
  <cp:revision>136</cp:revision>
  <dcterms:created xsi:type="dcterms:W3CDTF">2020-07-27T11:27:57Z</dcterms:created>
  <dcterms:modified xsi:type="dcterms:W3CDTF">2022-01-17T09:27:47Z</dcterms:modified>
</cp:coreProperties>
</file>