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63" r:id="rId4"/>
    <p:sldId id="272" r:id="rId5"/>
    <p:sldId id="273" r:id="rId6"/>
    <p:sldId id="267" r:id="rId7"/>
    <p:sldId id="270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2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7" autoAdjust="0"/>
    <p:restoredTop sz="77193" autoAdjust="0"/>
  </p:normalViewPr>
  <p:slideViewPr>
    <p:cSldViewPr snapToGrid="0">
      <p:cViewPr varScale="1">
        <p:scale>
          <a:sx n="100" d="100"/>
          <a:sy n="100" d="100"/>
        </p:scale>
        <p:origin x="19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6D624-32B9-461D-BB66-A4D5ED8C2838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56A0A-19F8-4767-A5D8-28CE6DF57D1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838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sdatabanken.no/navn/prinsipper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rtsdatabanken.no/navn/nyenorskenavn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73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Prinsipper</a:t>
            </a:r>
            <a:r>
              <a:rPr lang="en-US" dirty="0"/>
              <a:t> for </a:t>
            </a:r>
            <a:r>
              <a:rPr lang="en-US" dirty="0" err="1"/>
              <a:t>etablering</a:t>
            </a:r>
            <a:r>
              <a:rPr lang="en-US" dirty="0"/>
              <a:t> av nye </a:t>
            </a:r>
            <a:r>
              <a:rPr lang="en-US" dirty="0" err="1"/>
              <a:t>norske</a:t>
            </a:r>
            <a:r>
              <a:rPr lang="en-US" dirty="0"/>
              <a:t> </a:t>
            </a:r>
            <a:r>
              <a:rPr lang="en-US" dirty="0" err="1"/>
              <a:t>navn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https://www.artsdatabanken.no/navn/prinsipper</a:t>
            </a:r>
            <a:endParaRPr lang="en-US" dirty="0"/>
          </a:p>
          <a:p>
            <a:r>
              <a:rPr lang="en-US" dirty="0">
                <a:hlinkClick r:id="rId4"/>
              </a:rPr>
              <a:t>https://www.artsdatabanken.no/navn/nyenorskenavn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8604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834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456A0A-19F8-4767-A5D8-28CE6DF57D1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6400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D2AF-81C2-A7FC-E085-E81BF756C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622B03-34DF-9128-19AC-16C8AC455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8C22E-80F7-6BBA-098D-F87D4FF48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C975B-AF68-FD09-90A9-7E0E314D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26E8C-01B1-B3C4-346A-804880DC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466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CEA60-D47A-A092-8EF1-C1F604FF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493C3D-CC53-8323-D406-1C9793033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92226-7C98-D424-4CE1-A0C36AD2B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4EA9E-08C3-7B6A-8468-87F783667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D4D32-BAE1-7713-FE94-0BEF5BA5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0069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7016EC-B92A-3822-6910-F197CF5EA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59EF67-FB73-1B44-6602-0E1AF2E3F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7DB68-DA09-817F-3D3F-0A229F6AE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A1659-5974-D713-FF63-03E7FF06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D5B22-D1DF-03EF-29A8-29059F6F0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7489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BC54B-2BEB-6C3A-D6CC-633B07FD8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3D929-EEFE-46FA-AD86-E9D3CC861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CDF07-5E6E-89C6-2C73-FC35D5FD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D19E6-F34A-5003-F739-7CA33AF8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C7D95-E981-6222-9458-46D5F7F6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03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17E9D-E4C3-47D7-7590-5581BCB6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DF1A0-0451-3049-9B0B-F1CF1F6FE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8F76C-C120-0E7D-8AE8-03CD4628D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F8297-F418-EF95-DEA7-5EB23584F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72FA3-9BB0-1F1E-4D07-21FEE2A7D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356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80903-434C-1D40-3F49-4970D3DB8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A2830-8643-322A-6D2F-D86FF7BE0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71ADC2-5056-9124-684F-41EBA9CE0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1F94E-4168-B1D6-2F6A-BCAEC2F9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E50D5-5AFE-8324-744A-5DFBA161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9E5790-8594-B34B-9D9A-3C8E7B54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381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89B59-1830-21EA-B15E-7ED82834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7EFF2-5CD6-4C9C-0FD2-37E4D6E2F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D8DBA-79B1-139B-5F4F-0BBC40AF3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1B9450-F35E-7070-C1CB-D7A55DD4D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2E953-4AAD-6990-1B3D-6F24FADA1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CA3313-8CCD-09F3-BC3A-51085040F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097C9F-D5B1-F470-A409-DA06AA06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8EAB51-1573-6758-C0B0-7EBB04173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6064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462CB-3AEB-8487-E67A-5B95EF23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226A3B-C068-EA0A-FE80-314FE442D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5A652B-C682-E859-E3A0-0E50CB6ED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83CE2-EF6B-99CC-E1A9-E7D972F70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863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FD806-8536-FD5E-D215-6FC0D1B56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3F404-5099-5DBC-0897-0D45281F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0787F-6127-831C-23A3-167A59D4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818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33845-132A-6544-E890-79626278A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A0DFB-BEB8-E133-8261-1F673237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3C9F3-F39C-9F4F-ADA4-7F016438B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67C32-2F85-F8F1-68BD-1B44AC23E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EE6447-C578-6C08-0A6E-BDB9A7DE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0A0E4-6B21-32D5-AA05-A3F247575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2890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1861-7389-879F-0715-31196EB7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6DCB3-6A7B-7383-6099-710106482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D77AE-57F4-7B08-9CA8-16BE5D945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8C873-19FA-7AFD-394E-6C68153E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20B96-6DDE-7AB9-B5E0-757C2E87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769D5-AC2E-AD47-857F-270DA1765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404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25F63-3C5B-CF90-B48F-5DE741524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988E6-406D-FE56-CABA-44AF2595D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3980A-FCDA-86D8-11A3-25AB5FEAE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47907-52F2-4193-AA0E-F41747A177BB}" type="datetimeFigureOut">
              <a:rPr lang="nb-NO" smtClean="0"/>
              <a:t>23.09.2024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7A57B-9707-BAF1-D37A-C1B7B2562E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630EC-7AB5-19E3-09CB-3B3F59C24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EFDA5-589A-495B-BAD5-05439B7BC83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54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Nærbilde av grønn mose sett ovenfra&#10;">
            <a:extLst>
              <a:ext uri="{FF2B5EF4-FFF2-40B4-BE49-F238E27FC236}">
                <a16:creationId xmlns:a16="http://schemas.microsoft.com/office/drawing/2014/main" id="{88CDDBC2-FCC4-38B0-3896-B5BCF35D6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2" r="7358"/>
          <a:stretch/>
        </p:blipFill>
        <p:spPr>
          <a:xfrm>
            <a:off x="-3047" y="11161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AB9CB3-F405-EBA8-FB55-238E731D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nb-NO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9C67F-7116-9524-3963-57B85CC86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2419"/>
            <a:ext cx="9144000" cy="1897909"/>
          </a:xfrm>
        </p:spPr>
        <p:txBody>
          <a:bodyPr/>
          <a:lstStyle/>
          <a:p>
            <a:r>
              <a:rPr lang="nb-NO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Hva skal vi kalle mosen?</a:t>
            </a:r>
          </a:p>
        </p:txBody>
      </p:sp>
    </p:spTree>
    <p:extLst>
      <p:ext uri="{BB962C8B-B14F-4D97-AF65-F5344CB8AC3E}">
        <p14:creationId xmlns:p14="http://schemas.microsoft.com/office/powerpoint/2010/main" val="422212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CFB1D-B83C-9598-D23D-1EBA2F9C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2" y="741391"/>
            <a:ext cx="5479719" cy="1616203"/>
          </a:xfrm>
        </p:spPr>
        <p:txBody>
          <a:bodyPr anchor="b">
            <a:normAutofit/>
          </a:bodyPr>
          <a:lstStyle/>
          <a:p>
            <a:r>
              <a:rPr lang="nb-NO" dirty="0"/>
              <a:t>Hvor mange ulike typer mose fant dere?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2968C6-1FB6-C66F-98DE-055210726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5479719" cy="3447832"/>
          </a:xfrm>
        </p:spPr>
        <p:txBody>
          <a:bodyPr anchor="t">
            <a:normAutofit/>
          </a:bodyPr>
          <a:lstStyle/>
          <a:p>
            <a:r>
              <a:rPr lang="nb-NO" sz="2200" dirty="0"/>
              <a:t>Legg de ulike mosene dere fant utover pulten.</a:t>
            </a:r>
          </a:p>
          <a:p>
            <a:r>
              <a:rPr lang="nb-NO" sz="2200" dirty="0"/>
              <a:t>Foreslå et navn til minst to av artene. Navnet skal beskrive hvordan mosen ser ut.</a:t>
            </a:r>
          </a:p>
          <a:p>
            <a:endParaRPr lang="nb-NO" sz="2200" dirty="0"/>
          </a:p>
          <a:p>
            <a:endParaRPr lang="nb-NO" sz="2200" dirty="0"/>
          </a:p>
        </p:txBody>
      </p:sp>
      <p:pic>
        <p:nvPicPr>
          <p:cNvPr id="7" name="Content Placeholder 6" descr="Nærbilde av lysegrønne moser og ei lita grein&#10;">
            <a:extLst>
              <a:ext uri="{FF2B5EF4-FFF2-40B4-BE49-F238E27FC236}">
                <a16:creationId xmlns:a16="http://schemas.microsoft.com/office/drawing/2014/main" id="{574A6521-5D34-EB29-B0DA-49CDEEFD44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290"/>
          <a:stretch/>
        </p:blipFill>
        <p:spPr>
          <a:xfrm rot="5400000">
            <a:off x="6302405" y="968406"/>
            <a:ext cx="6858000" cy="49211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218935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CFB1D-B83C-9598-D23D-1EBA2F9C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nb-NO"/>
              <a:t>Kjenner vi til alle arter som finnes i Norge?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19A3B-3D89-D868-6AB1-0300158A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234295" cy="3465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Forskere legger med jevne mellomrom fram status over hva vi vet, og hva vi ikke vet om artsmangfoldet</a:t>
            </a:r>
            <a:r>
              <a:rPr lang="en-US" sz="2200" dirty="0"/>
              <a:t>.</a:t>
            </a:r>
            <a:endParaRPr lang="nb-NO" sz="2200" dirty="0"/>
          </a:p>
          <a:p>
            <a:pPr marL="0" indent="0">
              <a:buNone/>
            </a:pPr>
            <a:r>
              <a:rPr lang="nb-NO" sz="2200" dirty="0"/>
              <a:t>I rapporten som ble lagt fram i 2022 kom det fram at vi i Norge har:</a:t>
            </a:r>
          </a:p>
          <a:p>
            <a:r>
              <a:rPr lang="nb-NO" sz="2200" b="0" i="0" dirty="0">
                <a:effectLst/>
              </a:rPr>
              <a:t>46 891 arter som er påvist</a:t>
            </a:r>
          </a:p>
          <a:p>
            <a:r>
              <a:rPr lang="nb-NO" sz="2200" b="0" i="0" dirty="0">
                <a:effectLst/>
              </a:rPr>
              <a:t>over 25 000 ukjente arter</a:t>
            </a:r>
            <a:endParaRPr lang="en-US" sz="2200" dirty="0"/>
          </a:p>
        </p:txBody>
      </p:sp>
      <p:pic>
        <p:nvPicPr>
          <p:cNvPr id="6" name="Picture 5" descr="En bie sitter på en rosa blomst">
            <a:extLst>
              <a:ext uri="{FF2B5EF4-FFF2-40B4-BE49-F238E27FC236}">
                <a16:creationId xmlns:a16="http://schemas.microsoft.com/office/drawing/2014/main" id="{96A0E997-E040-4592-8CF9-A31896E3AB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r="9254" b="-3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1" name="Picture 10" descr="Nærbilde av hodet til ei ugle">
            <a:extLst>
              <a:ext uri="{FF2B5EF4-FFF2-40B4-BE49-F238E27FC236}">
                <a16:creationId xmlns:a16="http://schemas.microsoft.com/office/drawing/2014/main" id="{DC71DA24-3B70-25DD-A4EB-F13C639ED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r="4739" b="3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9" name="Picture 8" descr="bilde av blomstereng">
            <a:extLst>
              <a:ext uri="{FF2B5EF4-FFF2-40B4-BE49-F238E27FC236}">
                <a16:creationId xmlns:a16="http://schemas.microsoft.com/office/drawing/2014/main" id="{3CA86111-92FB-9F97-0A37-8F297A62D6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r="16566" b="-1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5F75C26-E76F-279C-9B1C-0B3C791A0863}"/>
              </a:ext>
            </a:extLst>
          </p:cNvPr>
          <p:cNvSpPr/>
          <p:nvPr/>
        </p:nvSpPr>
        <p:spPr>
          <a:xfrm>
            <a:off x="4386871" y="5597024"/>
            <a:ext cx="2983831" cy="984922"/>
          </a:xfrm>
          <a:prstGeom prst="wedgeRoundRectCallout">
            <a:avLst/>
          </a:prstGeom>
          <a:solidFill>
            <a:srgbClr val="E0289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Men hvem setter navn på de nye artene?</a:t>
            </a:r>
          </a:p>
        </p:txBody>
      </p:sp>
    </p:spTree>
    <p:extLst>
      <p:ext uri="{BB962C8B-B14F-4D97-AF65-F5344CB8AC3E}">
        <p14:creationId xmlns:p14="http://schemas.microsoft.com/office/powerpoint/2010/main" val="88228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CFB1D-B83C-9598-D23D-1EBA2F9C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nb-NO" dirty="0"/>
              <a:t>Hvordan får de nye artene navn?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19A3B-3D89-D868-6AB1-0300158A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7" y="2711394"/>
            <a:ext cx="5522029" cy="39208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200" dirty="0"/>
              <a:t>Når det oppdages nye arter i Norge, må de få navn, både et vitenskapelig navn og et populærnavn. </a:t>
            </a:r>
          </a:p>
          <a:p>
            <a:pPr marL="0" indent="0">
              <a:buNone/>
            </a:pPr>
            <a:r>
              <a:rPr lang="nb-NO" sz="2200" dirty="0"/>
              <a:t>Eksempel:</a:t>
            </a:r>
          </a:p>
          <a:p>
            <a:r>
              <a:rPr lang="nb-NO" sz="2200" dirty="0"/>
              <a:t>populærnavn: hestehov </a:t>
            </a:r>
          </a:p>
          <a:p>
            <a:r>
              <a:rPr lang="nb-NO" sz="2200" dirty="0"/>
              <a:t>vitenskapelige navn: </a:t>
            </a:r>
            <a:r>
              <a:rPr lang="nb-NO" sz="2200" i="1" dirty="0"/>
              <a:t>Tussilago </a:t>
            </a:r>
            <a:r>
              <a:rPr lang="nb-NO" sz="2200" i="1" dirty="0" err="1"/>
              <a:t>farfara</a:t>
            </a:r>
            <a:r>
              <a:rPr lang="nb-NO" sz="2200" i="1" dirty="0"/>
              <a:t> </a:t>
            </a:r>
          </a:p>
          <a:p>
            <a:pPr marL="0" indent="0">
              <a:buNone/>
            </a:pPr>
            <a:r>
              <a:rPr lang="nb-NO" sz="2200" dirty="0"/>
              <a:t>I denne økta skal vi se litt nærmere på de norske populærnavnene til moser.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6" name="Picture 5" descr="bilde av to torsk som svømmer i hver sin retning">
            <a:extLst>
              <a:ext uri="{FF2B5EF4-FFF2-40B4-BE49-F238E27FC236}">
                <a16:creationId xmlns:a16="http://schemas.microsoft.com/office/drawing/2014/main" id="{96A0E997-E040-4592-8CF9-A31896E3AB9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1" r="16921"/>
          <a:stretch/>
        </p:blipFill>
        <p:spPr>
          <a:xfrm>
            <a:off x="6357696" y="2469848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1" name="Picture 10" descr="bilde av en sommerfugl">
            <a:extLst>
              <a:ext uri="{FF2B5EF4-FFF2-40B4-BE49-F238E27FC236}">
                <a16:creationId xmlns:a16="http://schemas.microsoft.com/office/drawing/2014/main" id="{DC71DA24-3B70-25DD-A4EB-F13C639ED1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6844"/>
          <a:stretch/>
        </p:blipFill>
        <p:spPr>
          <a:xfrm>
            <a:off x="8348576" y="-5"/>
            <a:ext cx="3852324" cy="2974699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9" name="Picture 8" descr="bilde av et ekorn som titter fram bak et tre">
            <a:extLst>
              <a:ext uri="{FF2B5EF4-FFF2-40B4-BE49-F238E27FC236}">
                <a16:creationId xmlns:a16="http://schemas.microsoft.com/office/drawing/2014/main" id="{3CA86111-92FB-9F97-0A37-8F297A62D6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r="10650"/>
          <a:stretch/>
        </p:blipFill>
        <p:spPr>
          <a:xfrm>
            <a:off x="9326154" y="4421529"/>
            <a:ext cx="2874746" cy="2436477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526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7CFB1D-B83C-9598-D23D-1EBA2F9C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28" y="371720"/>
            <a:ext cx="6471154" cy="1227998"/>
          </a:xfrm>
        </p:spPr>
        <p:txBody>
          <a:bodyPr anchor="b">
            <a:normAutofit/>
          </a:bodyPr>
          <a:lstStyle/>
          <a:p>
            <a:r>
              <a:rPr lang="nb-NO" dirty="0"/>
              <a:t>Kriterier for populærnavn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543E6-EA42-E089-BDA6-6E0EF8696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28" y="2164466"/>
            <a:ext cx="5347504" cy="42594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200" dirty="0"/>
              <a:t>Fageksperter foreslår navn på nye arter etter noen bestemte kriterier.</a:t>
            </a:r>
          </a:p>
          <a:p>
            <a:pPr marL="0" indent="0">
              <a:buNone/>
            </a:pPr>
            <a:endParaRPr lang="nb-NO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Navnet bør gjerne være:</a:t>
            </a:r>
          </a:p>
          <a:p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beskrivende for arten (f.eks. farge eller form)</a:t>
            </a:r>
          </a:p>
          <a:p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så kort som mulig og lett å uttale</a:t>
            </a:r>
          </a:p>
          <a:p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vakkert og interessevekkende, som </a:t>
            </a:r>
            <a:b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2200" dirty="0">
                <a:latin typeface="Calibri" panose="020F0502020204030204" pitchFamily="34" charset="0"/>
                <a:cs typeface="Calibri" panose="020F0502020204030204" pitchFamily="34" charset="0"/>
              </a:rPr>
              <a:t>for eksempel toppmeis, rødsildre, gullmose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nb-NO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tilleg</a:t>
            </a:r>
            <a:r>
              <a:rPr lang="nb-NO" sz="2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skal det 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være språklig korrekt.</a:t>
            </a:r>
            <a:endParaRPr lang="nb-NO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bilde av toppmeis, som har en topp av fjær oppe på hodet">
            <a:extLst>
              <a:ext uri="{FF2B5EF4-FFF2-40B4-BE49-F238E27FC236}">
                <a16:creationId xmlns:a16="http://schemas.microsoft.com/office/drawing/2014/main" id="{C881290B-2B2A-74FD-DF1D-1796303597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1" r="16811"/>
          <a:stretch/>
        </p:blipFill>
        <p:spPr>
          <a:xfrm>
            <a:off x="6702967" y="1971438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13" name="Picture 12" descr="bilde av rødsildre, som er små, korte blomster med rosa farge">
            <a:extLst>
              <a:ext uri="{FF2B5EF4-FFF2-40B4-BE49-F238E27FC236}">
                <a16:creationId xmlns:a16="http://schemas.microsoft.com/office/drawing/2014/main" id="{50ABBDAF-11D2-9B0F-6C29-4D505C0AD9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" r="6832"/>
          <a:stretch/>
        </p:blipFill>
        <p:spPr>
          <a:xfrm>
            <a:off x="8738886" y="-5"/>
            <a:ext cx="3462014" cy="2673308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21" name="Picture 20" descr="bilde av gullmose, som er gullfarget">
            <a:extLst>
              <a:ext uri="{FF2B5EF4-FFF2-40B4-BE49-F238E27FC236}">
                <a16:creationId xmlns:a16="http://schemas.microsoft.com/office/drawing/2014/main" id="{47806A8D-626F-3E9A-459D-CCCC79CF73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r="10615"/>
          <a:stretch/>
        </p:blipFill>
        <p:spPr>
          <a:xfrm>
            <a:off x="9080332" y="4213185"/>
            <a:ext cx="3120567" cy="264482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sp>
        <p:nvSpPr>
          <p:cNvPr id="3" name="Rounded Rectangular Callout 2"/>
          <p:cNvSpPr/>
          <p:nvPr/>
        </p:nvSpPr>
        <p:spPr>
          <a:xfrm>
            <a:off x="6702967" y="1733276"/>
            <a:ext cx="4120588" cy="2812648"/>
          </a:xfrm>
          <a:prstGeom prst="wedgeRoundRectCallout">
            <a:avLst>
              <a:gd name="adj1" fmla="val -48923"/>
              <a:gd name="adj2" fmla="val 6949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/>
              <a:t>Bruk kriteriene til å vurdere og ev. justere navnene dere lagde. </a:t>
            </a:r>
          </a:p>
          <a:p>
            <a:pPr algn="ctr"/>
            <a:endParaRPr lang="nb-NO" sz="2200" dirty="0"/>
          </a:p>
          <a:p>
            <a:pPr algn="ctr"/>
            <a:r>
              <a:rPr lang="nb-NO" sz="2200" dirty="0"/>
              <a:t>Lag navn på flere av mosene dere fant.</a:t>
            </a:r>
          </a:p>
        </p:txBody>
      </p:sp>
    </p:spTree>
    <p:extLst>
      <p:ext uri="{BB962C8B-B14F-4D97-AF65-F5344CB8AC3E}">
        <p14:creationId xmlns:p14="http://schemas.microsoft.com/office/powerpoint/2010/main" val="32438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6D16A-F21C-403B-F533-64C1D514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322" y="1175335"/>
            <a:ext cx="4389906" cy="24959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sz="4000" dirty="0"/>
              <a:t>Navnsetting av arter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FCC7C-CB25-C4E0-D771-E63FBD5F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820" y="3930449"/>
            <a:ext cx="4417260" cy="17243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b-NO" sz="2200" dirty="0"/>
              <a:t>Hver gruppe legger fram sine vurderinger og begrunner sine forslag til endringer av navn. </a:t>
            </a:r>
          </a:p>
        </p:txBody>
      </p:sp>
      <p:pic>
        <p:nvPicPr>
          <p:cNvPr id="4" name="Picture 3" descr="Nærbilde av grønn mose med vanndråper på.">
            <a:extLst>
              <a:ext uri="{FF2B5EF4-FFF2-40B4-BE49-F238E27FC236}">
                <a16:creationId xmlns:a16="http://schemas.microsoft.com/office/drawing/2014/main" id="{E9FBA1B8-93B2-B387-FA6F-AE8A71673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9" b="18099"/>
          <a:stretch/>
        </p:blipFill>
        <p:spPr>
          <a:xfrm rot="5400000" flipV="1">
            <a:off x="5714999" y="380999"/>
            <a:ext cx="6858001" cy="6096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B33CDD2-C0CB-D8AD-886D-0ABC95A02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96001" y="-2"/>
            <a:ext cx="6096000" cy="6858001"/>
            <a:chOff x="-1" y="0"/>
            <a:chExt cx="7390263" cy="68580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7F47A2-1E11-C302-6F8E-F03239998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79677" y="2347416"/>
              <a:ext cx="1630908" cy="7390262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47000">
                  <a:schemeClr val="accent2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AED115-5F26-CFFE-25B4-8CCB743BA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 flipV="1">
              <a:off x="-1919061" y="1919060"/>
              <a:ext cx="6854280" cy="3016159"/>
            </a:xfrm>
            <a:prstGeom prst="rect">
              <a:avLst/>
            </a:prstGeom>
            <a:gradFill flip="none" rotWithShape="1">
              <a:gsLst>
                <a:gs pos="0">
                  <a:schemeClr val="accent5"/>
                </a:gs>
                <a:gs pos="47000">
                  <a:schemeClr val="accent2">
                    <a:alpha val="0"/>
                  </a:schemeClr>
                </a:gs>
              </a:gsLst>
              <a:lin ang="4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b-NO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3032F8-FDD1-98F1-B20E-FB9CDF9EB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4461657" y="4425055"/>
              <a:ext cx="2928605" cy="2432945"/>
            </a:xfrm>
            <a:prstGeom prst="rect">
              <a:avLst/>
            </a:prstGeom>
            <a:gradFill flip="none" rotWithShape="1">
              <a:gsLst>
                <a:gs pos="0">
                  <a:schemeClr val="accent2"/>
                </a:gs>
                <a:gs pos="51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nb-NO" dirty="0"/>
            </a:p>
          </p:txBody>
        </p:sp>
      </p:grpSp>
    </p:spTree>
    <p:extLst>
      <p:ext uri="{BB962C8B-B14F-4D97-AF65-F5344CB8AC3E}">
        <p14:creationId xmlns:p14="http://schemas.microsoft.com/office/powerpoint/2010/main" val="42328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6D16A-F21C-403B-F533-64C1D514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nb-NO" dirty="0"/>
              <a:t>Hva heter mosene?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FCC7C-CB25-C4E0-D771-E63FBD5F8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5"/>
            <a:ext cx="5334197" cy="30161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200" dirty="0"/>
              <a:t>Bruk moseatlaset til å finne ut hva slags moser dere har funnet.</a:t>
            </a:r>
          </a:p>
          <a:p>
            <a:pPr marL="0" indent="0">
              <a:buNone/>
            </a:pPr>
            <a:r>
              <a:rPr lang="nb-NO" sz="2200" dirty="0"/>
              <a:t>Vurder om navnene i moseatlaset stemmer med kriteriene. </a:t>
            </a:r>
          </a:p>
          <a:p>
            <a:pPr marL="0" indent="0">
              <a:buNone/>
            </a:pPr>
            <a:r>
              <a:rPr lang="nb-NO" sz="2200" dirty="0"/>
              <a:t>Diskuter hvilke navn dere synes er de beste.</a:t>
            </a:r>
            <a:endParaRPr lang="nb-NO" sz="2200" dirty="0">
              <a:latin typeface="Roboto" panose="02000000000000000000" pitchFamily="2" charset="0"/>
            </a:endParaRPr>
          </a:p>
        </p:txBody>
      </p:sp>
      <p:pic>
        <p:nvPicPr>
          <p:cNvPr id="4" name="Picture 3" descr="Nærbilde av lysegrønn mose">
            <a:extLst>
              <a:ext uri="{FF2B5EF4-FFF2-40B4-BE49-F238E27FC236}">
                <a16:creationId xmlns:a16="http://schemas.microsoft.com/office/drawing/2014/main" id="{9612C7D5-E20C-56E0-E1DA-493078B08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52" b="-2"/>
          <a:stretch/>
        </p:blipFill>
        <p:spPr>
          <a:xfrm rot="5400000">
            <a:off x="6090456" y="756455"/>
            <a:ext cx="6868886" cy="533420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518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</TotalTime>
  <Words>329</Words>
  <Application>Microsoft Office PowerPoint</Application>
  <PresentationFormat>Widescreen</PresentationFormat>
  <Paragraphs>39</Paragraphs>
  <Slides>7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Roboto</vt:lpstr>
      <vt:lpstr>Office Theme</vt:lpstr>
      <vt:lpstr>Hva skal vi kalle mosen?</vt:lpstr>
      <vt:lpstr>Hvor mange ulike typer mose fant dere?</vt:lpstr>
      <vt:lpstr>Kjenner vi til alle arter som finnes i Norge?</vt:lpstr>
      <vt:lpstr>Hvordan får de nye artene navn?</vt:lpstr>
      <vt:lpstr>Kriterier for populærnavn</vt:lpstr>
      <vt:lpstr>Navnsetting av arter</vt:lpstr>
      <vt:lpstr>Hva heter mosene?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Berit Reitan</dc:creator>
  <cp:lastModifiedBy>Aud Ragnhild Skår</cp:lastModifiedBy>
  <cp:revision>32</cp:revision>
  <dcterms:created xsi:type="dcterms:W3CDTF">2024-08-14T08:59:34Z</dcterms:created>
  <dcterms:modified xsi:type="dcterms:W3CDTF">2024-09-23T07:43:30Z</dcterms:modified>
</cp:coreProperties>
</file>