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91" r:id="rId4"/>
    <p:sldId id="289" r:id="rId5"/>
    <p:sldId id="292" r:id="rId6"/>
    <p:sldId id="293" r:id="rId7"/>
    <p:sldId id="287" r:id="rId8"/>
    <p:sldId id="262" r:id="rId9"/>
    <p:sldId id="268" r:id="rId10"/>
    <p:sldId id="285" r:id="rId11"/>
    <p:sldId id="294" r:id="rId12"/>
    <p:sldId id="261" r:id="rId13"/>
    <p:sldId id="269" r:id="rId14"/>
    <p:sldId id="275" r:id="rId15"/>
    <p:sldId id="267" r:id="rId16"/>
    <p:sldId id="279" r:id="rId17"/>
    <p:sldId id="278" r:id="rId18"/>
    <p:sldId id="282" r:id="rId19"/>
    <p:sldId id="284" r:id="rId20"/>
    <p:sldId id="265" r:id="rId21"/>
    <p:sldId id="283" r:id="rId22"/>
    <p:sldId id="258" r:id="rId23"/>
    <p:sldId id="286" r:id="rId24"/>
    <p:sldId id="298" r:id="rId25"/>
    <p:sldId id="295" r:id="rId26"/>
    <p:sldId id="297" r:id="rId27"/>
    <p:sldId id="301" r:id="rId28"/>
    <p:sldId id="299" r:id="rId29"/>
    <p:sldId id="296" r:id="rId30"/>
    <p:sldId id="300" r:id="rId31"/>
    <p:sldId id="302" r:id="rId3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66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2E79-FA03-4720-8EC7-3B003EB76D22}" type="datetimeFigureOut">
              <a:rPr lang="nb-NO" smtClean="0"/>
              <a:t>20.09.2017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2BAC-6ABC-49BC-8B6F-BF02BB7C06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68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2BAC-6ABC-49BC-8B6F-BF02BB7C06E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17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2BAC-6ABC-49BC-8B6F-BF02BB7C06E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20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0A9A-89F5-4259-8FF5-890BD8779D8E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71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D34-A58C-4AE7-979D-2FA819660740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13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2B7-4EE5-4B98-8608-8D0DCB51D6FE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76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F3F7-706A-430F-AB3C-300FF61AF894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5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C355-A766-431B-818E-D4607B212DCF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5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208-6D19-4742-B283-59D9BF4FECB8}" type="datetime1">
              <a:rPr lang="nb-NO" smtClean="0"/>
              <a:t>20.09.2017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0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4D1-8CC4-4DBC-B6F8-BF6D3B206456}" type="datetime1">
              <a:rPr lang="nb-NO" smtClean="0"/>
              <a:t>20.09.2017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23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218-113D-443D-872B-00FFD334370D}" type="datetime1">
              <a:rPr lang="nb-NO" smtClean="0"/>
              <a:t>20.09.2017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04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A822-E9D9-40FD-B9B6-592A2D75C365}" type="datetime1">
              <a:rPr lang="nb-NO" smtClean="0"/>
              <a:t>20.09.2017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02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4E02-8224-4472-BC38-400A9A2C6544}" type="datetime1">
              <a:rPr lang="nb-NO" smtClean="0"/>
              <a:t>20.09.2017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8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8A0C-31F8-4CCA-9BC2-4559178082DF}" type="datetime1">
              <a:rPr lang="nb-NO" smtClean="0"/>
              <a:t>20.09.2017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80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AFF8-20D0-4736-927D-D980BC8468EE}" type="datetime1">
              <a:rPr lang="nb-NO" smtClean="0"/>
              <a:t>20.09.2017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7126" y="6318810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0274-0B4E-4D02-AB38-178C371AA6D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igi.no/artikler/eu-politikere-vil-gi-roboter-status-som-elektroniske-personer/348922?utm_source=newsletter-2016-06-24&amp;utm_medium=email&amp;utm_campaign=newsletter-digi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8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19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26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7644" y="2852936"/>
            <a:ext cx="6408712" cy="1143000"/>
          </a:xfrm>
        </p:spPr>
        <p:txBody>
          <a:bodyPr>
            <a:noAutofit/>
          </a:bodyPr>
          <a:lstStyle/>
          <a:p>
            <a:r>
              <a:rPr lang="nb-NO" dirty="0"/>
              <a:t>Kva bevis kan vi bruke for å </a:t>
            </a:r>
            <a:r>
              <a:rPr lang="nb-NO" dirty="0" err="1"/>
              <a:t>seie</a:t>
            </a:r>
            <a:r>
              <a:rPr lang="nb-NO" dirty="0"/>
              <a:t> om </a:t>
            </a:r>
            <a:r>
              <a:rPr lang="nb-NO" dirty="0" err="1"/>
              <a:t>noko</a:t>
            </a:r>
            <a:r>
              <a:rPr lang="nb-NO" dirty="0"/>
              <a:t> er </a:t>
            </a:r>
            <a:r>
              <a:rPr lang="nb-NO" dirty="0" err="1"/>
              <a:t>levande</a:t>
            </a:r>
            <a:r>
              <a:rPr lang="nb-NO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2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3186045" y="-3448"/>
            <a:ext cx="2970131" cy="22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Løvetann, Ned, Anlegg, Grønn, Stjerner, Fluffy, H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1"/>
          <a:stretch/>
        </p:blipFill>
        <p:spPr bwMode="auto">
          <a:xfrm>
            <a:off x="3191315" y="2366882"/>
            <a:ext cx="2964861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l, Marine Pattedyr, Pilot Whale, Meeresbewohn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4416"/>
          <a:stretch/>
        </p:blipFill>
        <p:spPr bwMode="auto">
          <a:xfrm>
            <a:off x="6296516" y="-3448"/>
            <a:ext cx="2847483" cy="22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last, Polymer, Granula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"/>
          <a:stretch/>
        </p:blipFill>
        <p:spPr bwMode="auto">
          <a:xfrm>
            <a:off x="35495" y="0"/>
            <a:ext cx="30358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rs Rover, Nysgjerrighet, Romfart, Robot, Teknolog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1237"/>
          <a:stretch/>
        </p:blipFill>
        <p:spPr bwMode="auto">
          <a:xfrm>
            <a:off x="6300192" y="2366882"/>
            <a:ext cx="284380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nger, Mynter, Skatt, Finans, Valuta, Metall, Speci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/>
          <a:stretch/>
        </p:blipFill>
        <p:spPr bwMode="auto">
          <a:xfrm>
            <a:off x="3201768" y="4725144"/>
            <a:ext cx="2954408" cy="20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ånen, Maneter, Aurelia Aurita, Schirmqualle, Også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"/>
          <a:stretch/>
        </p:blipFill>
        <p:spPr bwMode="auto">
          <a:xfrm>
            <a:off x="6300192" y="4725144"/>
            <a:ext cx="28438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-25648" y="18629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– plastbitar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118702" y="1862916"/>
            <a:ext cx="130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 – steinar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125036" y="4190288"/>
            <a:ext cx="14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A5 – løvetann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6239048" y="4190288"/>
            <a:ext cx="198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A6 – robot på Mars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6239048" y="1862916"/>
            <a:ext cx="102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A3 – kval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186180" y="6372036"/>
            <a:ext cx="131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A8 – pengar</a:t>
            </a:r>
            <a:endParaRPr lang="nn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6296517" y="6372036"/>
            <a:ext cx="162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A9 – glasmanet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Lunde, Sjøfugl, Natur, Wild, Dyr, Clif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35493" y="2369167"/>
            <a:ext cx="3035829" cy="21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Sylinder 21"/>
          <p:cNvSpPr txBox="1"/>
          <p:nvPr/>
        </p:nvSpPr>
        <p:spPr>
          <a:xfrm>
            <a:off x="57754" y="4158022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A4 – fugl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8" descr="Mushroom, Rød Fluesopp, Giftige, Rød Fly Agaric Sop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8047" r="2545" b="-4627"/>
          <a:stretch/>
        </p:blipFill>
        <p:spPr bwMode="auto">
          <a:xfrm>
            <a:off x="35497" y="4725144"/>
            <a:ext cx="303582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Sylinder 23"/>
          <p:cNvSpPr txBox="1"/>
          <p:nvPr/>
        </p:nvSpPr>
        <p:spPr>
          <a:xfrm>
            <a:off x="35496" y="6372036"/>
            <a:ext cx="157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A7 – flugesopp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2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tt linje 20"/>
          <p:cNvCxnSpPr/>
          <p:nvPr/>
        </p:nvCxnSpPr>
        <p:spPr>
          <a:xfrm>
            <a:off x="4283968" y="394892"/>
            <a:ext cx="0" cy="627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51520" y="476672"/>
            <a:ext cx="1512168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+mj-lt"/>
              </a:rPr>
              <a:t>Ikkje levande</a:t>
            </a:r>
            <a:endParaRPr lang="nn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355976" y="478388"/>
            <a:ext cx="1220748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+mj-lt"/>
              </a:rPr>
              <a:t>Levande</a:t>
            </a:r>
            <a:endParaRPr lang="nn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750" y="7630"/>
            <a:ext cx="10489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n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Elevark 1</a:t>
            </a:r>
            <a:endParaRPr lang="nn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43364" y="394892"/>
            <a:ext cx="8847940" cy="62744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9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2062282" y="2499348"/>
            <a:ext cx="2001676" cy="15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274120" y="1452365"/>
            <a:ext cx="2065632" cy="1406790"/>
            <a:chOff x="22520" y="0"/>
            <a:chExt cx="3048803" cy="2244419"/>
          </a:xfrm>
        </p:grpSpPr>
        <p:pic>
          <p:nvPicPr>
            <p:cNvPr id="5122" name="Picture 2" descr="Plast, Polymer, Granulat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0"/>
            <a:stretch/>
          </p:blipFill>
          <p:spPr bwMode="auto">
            <a:xfrm>
              <a:off x="35495" y="0"/>
              <a:ext cx="3035828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Sylinder 1"/>
            <p:cNvSpPr txBox="1"/>
            <p:nvPr/>
          </p:nvSpPr>
          <p:spPr>
            <a:xfrm>
              <a:off x="22520" y="1655180"/>
              <a:ext cx="3015305" cy="58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dirty="0" smtClean="0">
                  <a:solidFill>
                    <a:schemeClr val="bg1"/>
                  </a:solidFill>
                  <a:effectLst>
                    <a:outerShdw blurRad="50800" dist="50800" dir="2700000" algn="tl">
                      <a:srgbClr val="000000"/>
                    </a:outerShdw>
                  </a:effectLst>
                </a:rPr>
                <a:t>plastbitar</a:t>
              </a:r>
              <a:endParaRPr lang="nn-NO" dirty="0"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3" name="TekstSylinder 12"/>
          <p:cNvSpPr txBox="1"/>
          <p:nvPr/>
        </p:nvSpPr>
        <p:spPr>
          <a:xfrm>
            <a:off x="2051414" y="3676180"/>
            <a:ext cx="82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steinar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4644008" y="2137172"/>
            <a:ext cx="2049204" cy="1396151"/>
            <a:chOff x="-1055598" y="1426730"/>
            <a:chExt cx="3024554" cy="2227447"/>
          </a:xfrm>
        </p:grpSpPr>
        <p:pic>
          <p:nvPicPr>
            <p:cNvPr id="4104" name="Picture 8" descr="Mushroom, Rød Fluesopp, Giftige, Rød Fly Agaric Sopp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/>
            <a:stretch/>
          </p:blipFill>
          <p:spPr bwMode="auto">
            <a:xfrm>
              <a:off x="-1055598" y="1426730"/>
              <a:ext cx="3024554" cy="220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kstSylinder 13"/>
            <p:cNvSpPr txBox="1"/>
            <p:nvPr/>
          </p:nvSpPr>
          <p:spPr>
            <a:xfrm>
              <a:off x="-944834" y="3064937"/>
              <a:ext cx="1634891" cy="58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flugesopp</a:t>
              </a:r>
              <a:endParaRPr lang="nn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351602" y="4168550"/>
            <a:ext cx="1926743" cy="1420690"/>
            <a:chOff x="6300192" y="2366882"/>
            <a:chExt cx="2843808" cy="2266595"/>
          </a:xfrm>
        </p:grpSpPr>
        <p:pic>
          <p:nvPicPr>
            <p:cNvPr id="5124" name="Picture 4" descr="Mars Rover, Nysgjerrighet, Romfart, Robot, Teknologi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r="1237"/>
            <a:stretch/>
          </p:blipFill>
          <p:spPr bwMode="auto">
            <a:xfrm>
              <a:off x="6300192" y="2366882"/>
              <a:ext cx="2843808" cy="2214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Sylinder 15"/>
            <p:cNvSpPr txBox="1"/>
            <p:nvPr/>
          </p:nvSpPr>
          <p:spPr>
            <a:xfrm>
              <a:off x="6300192" y="4044238"/>
              <a:ext cx="1038381" cy="589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robot</a:t>
              </a:r>
              <a:endParaRPr lang="nn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2051720" y="5085183"/>
            <a:ext cx="2012238" cy="1296999"/>
            <a:chOff x="3186180" y="4725144"/>
            <a:chExt cx="2969996" cy="2069258"/>
          </a:xfrm>
        </p:grpSpPr>
        <p:pic>
          <p:nvPicPr>
            <p:cNvPr id="5128" name="Picture 8" descr="Penger, Mynter, Skatt, Finans, Valuta, Metall, Speci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54"/>
            <a:stretch/>
          </p:blipFill>
          <p:spPr bwMode="auto">
            <a:xfrm>
              <a:off x="3201768" y="4725144"/>
              <a:ext cx="2954408" cy="2030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Sylinder 18"/>
            <p:cNvSpPr txBox="1"/>
            <p:nvPr/>
          </p:nvSpPr>
          <p:spPr>
            <a:xfrm>
              <a:off x="3186180" y="6205162"/>
              <a:ext cx="1238637" cy="58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pengar</a:t>
              </a:r>
              <a:endParaRPr lang="nn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6747223" y="5105719"/>
            <a:ext cx="1929233" cy="1304444"/>
            <a:chOff x="6296517" y="4725144"/>
            <a:chExt cx="2847483" cy="2081134"/>
          </a:xfrm>
        </p:grpSpPr>
        <p:pic>
          <p:nvPicPr>
            <p:cNvPr id="5130" name="Picture 10" descr="Månen, Maneter, Aurelia Aurita, Schirmqualle, Også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8"/>
            <a:stretch/>
          </p:blipFill>
          <p:spPr bwMode="auto">
            <a:xfrm>
              <a:off x="6300192" y="4725144"/>
              <a:ext cx="2843808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kstSylinder 19"/>
            <p:cNvSpPr txBox="1"/>
            <p:nvPr/>
          </p:nvSpPr>
          <p:spPr>
            <a:xfrm>
              <a:off x="6296517" y="6217039"/>
              <a:ext cx="1704546" cy="589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glasmanet</a:t>
              </a:r>
              <a:endParaRPr lang="nn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Rett linje 20"/>
          <p:cNvCxnSpPr/>
          <p:nvPr/>
        </p:nvCxnSpPr>
        <p:spPr>
          <a:xfrm>
            <a:off x="4283968" y="394892"/>
            <a:ext cx="0" cy="627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323528" y="404664"/>
            <a:ext cx="1512168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+mj-lt"/>
              </a:rPr>
              <a:t>Ikkje levande</a:t>
            </a:r>
            <a:endParaRPr lang="nn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427984" y="406380"/>
            <a:ext cx="1220748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>
                <a:solidFill>
                  <a:schemeClr val="tx1"/>
                </a:solidFill>
                <a:latin typeface="+mj-lt"/>
              </a:rPr>
              <a:t>Levande</a:t>
            </a:r>
            <a:endParaRPr lang="nn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750" y="7630"/>
            <a:ext cx="10489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n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Elevark 1</a:t>
            </a:r>
            <a:endParaRPr lang="nn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43364" y="394892"/>
            <a:ext cx="8847940" cy="62744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35" name="Picture 2" descr="Wal, Marine Pattedyr, Pilot Whale, Meeresbewohn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4416"/>
          <a:stretch/>
        </p:blipFill>
        <p:spPr bwMode="auto">
          <a:xfrm>
            <a:off x="4726554" y="3719939"/>
            <a:ext cx="1884111" cy="14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kstSylinder 35"/>
          <p:cNvSpPr txBox="1"/>
          <p:nvPr/>
        </p:nvSpPr>
        <p:spPr>
          <a:xfrm>
            <a:off x="4730230" y="4829913"/>
            <a:ext cx="55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4" descr="Lunde, Sjøfugl, Natur, Wild, Dyr, Clif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6799020" y="836852"/>
            <a:ext cx="1835698" cy="13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kstSylinder 38"/>
          <p:cNvSpPr txBox="1"/>
          <p:nvPr/>
        </p:nvSpPr>
        <p:spPr>
          <a:xfrm>
            <a:off x="6821280" y="176196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fugl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Løvetann, Ned, Anlegg, Grønn, Stjerner, Fluffy, H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1"/>
          <a:stretch/>
        </p:blipFill>
        <p:spPr bwMode="auto">
          <a:xfrm>
            <a:off x="6705025" y="2996952"/>
            <a:ext cx="2132405" cy="159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kstSylinder 41"/>
          <p:cNvSpPr txBox="1"/>
          <p:nvPr/>
        </p:nvSpPr>
        <p:spPr>
          <a:xfrm>
            <a:off x="6699890" y="4198656"/>
            <a:ext cx="100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løvetann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n-NO" smtClean="0"/>
              <a:t>14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388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67544" y="611560"/>
            <a:ext cx="82809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u="sng" dirty="0" smtClean="0"/>
              <a:t>Nøkkelsetning:</a:t>
            </a:r>
          </a:p>
          <a:p>
            <a:endParaRPr lang="nn-NO" sz="2800" b="1" dirty="0" smtClean="0"/>
          </a:p>
          <a:p>
            <a:r>
              <a:rPr lang="nn-NO" sz="2800" b="1" dirty="0" smtClean="0"/>
              <a:t>Alle levande organismar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800" b="1" dirty="0" smtClean="0"/>
              <a:t>tek opp næringsstoff, kvittar seg med avfallsstoff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har gassutveksling («pustar»)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veks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formeirar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b="1" dirty="0" smtClean="0"/>
              <a:t>sansar og reagerer på endringar i omgjevnadene</a:t>
            </a:r>
            <a:br>
              <a:rPr lang="nn-NO" sz="2800" b="1" dirty="0" smtClean="0"/>
            </a:br>
            <a:endParaRPr lang="nn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4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219363"/>
              </p:ext>
            </p:extLst>
          </p:nvPr>
        </p:nvGraphicFramePr>
        <p:xfrm>
          <a:off x="683568" y="912958"/>
          <a:ext cx="7776864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Alle levande organismar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tek opp næringsstoff og kvittar seg med avfallsstoff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har gassutveksling («pustar»)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veks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formeirar seg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beveger seg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sansar og reagerer på endringar i omgjevnadene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8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/>
          <a:stretch/>
        </p:blipFill>
        <p:spPr bwMode="auto">
          <a:xfrm>
            <a:off x="35494" y="4692259"/>
            <a:ext cx="3024555" cy="210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Vann, Fossen, Elva, Creek, Flyter, Uskarp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1"/>
          <a:stretch/>
        </p:blipFill>
        <p:spPr bwMode="auto">
          <a:xfrm>
            <a:off x="6303858" y="4689718"/>
            <a:ext cx="2804646" cy="21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kterier, Art, Imitasjon, Aureus, Blod Celler, Jer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06977"/>
            <a:ext cx="3024553" cy="21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rø, Sequoia Frø, Bakterie, Spire, Anleg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obot, Teknologi, Menneskelig, Maskin, Utstill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11043"/>
          <a:stretch/>
        </p:blipFill>
        <p:spPr bwMode="auto">
          <a:xfrm>
            <a:off x="6677638" y="2"/>
            <a:ext cx="2142834" cy="22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morshjemmebakte.no/var/ezflow_site/storage/images/selskaper/orkla-food-ingredient/idun-sites/mors-hjemmebakte/produkter/gjaer/fersk-gjaer-original-50-gram/1493911-3-nor-NO/Fersk-gjaer-original-50-gram_product_2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06978"/>
            <a:ext cx="2976331" cy="22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Løk, Hakket Løk, Rødlø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4066"/>
          <a:stretch/>
        </p:blipFill>
        <p:spPr bwMode="auto">
          <a:xfrm>
            <a:off x="3131839" y="4689717"/>
            <a:ext cx="3048339" cy="21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/>
          <p:cNvSpPr txBox="1"/>
          <p:nvPr/>
        </p:nvSpPr>
        <p:spPr>
          <a:xfrm>
            <a:off x="3179846" y="1907540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 – frø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5494" y="4149235"/>
            <a:ext cx="150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B4 – bakteriar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186180" y="42119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B5 – gjær</a:t>
            </a:r>
            <a:endParaRPr lang="nn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660232" y="190754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B3 – menneskerobot</a:t>
            </a:r>
            <a:endParaRPr lang="nn-NO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35494" y="6444044"/>
            <a:ext cx="9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B7 – lav</a:t>
            </a:r>
            <a:endParaRPr lang="nn-NO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3186180" y="644404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B8</a:t>
            </a:r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n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lauk</a:t>
            </a:r>
            <a:endParaRPr lang="nn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6296517" y="644404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B9 – elv</a:t>
            </a:r>
            <a:endParaRPr lang="nn-NO" dirty="0">
              <a:solidFill>
                <a:schemeClr val="bg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s://pixabay.com/static/uploads/photo/2013/01/02/00/19/open-fire-73288_960_72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3"/>
          <a:stretch/>
        </p:blipFill>
        <p:spPr bwMode="auto">
          <a:xfrm>
            <a:off x="57665" y="2"/>
            <a:ext cx="300238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Sylinder 26"/>
          <p:cNvSpPr txBox="1"/>
          <p:nvPr/>
        </p:nvSpPr>
        <p:spPr>
          <a:xfrm>
            <a:off x="102403" y="190754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 – </a:t>
            </a:r>
            <a:r>
              <a:rPr lang="nn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nn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</a:t>
            </a:r>
            <a:endParaRPr lang="nn-N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Blad, Løvverk Leaf, Brown, Tørk, Veien, Naturen, Luk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15688" r="2871" b="17969"/>
          <a:stretch/>
        </p:blipFill>
        <p:spPr bwMode="auto">
          <a:xfrm>
            <a:off x="6300192" y="2464729"/>
            <a:ext cx="2808312" cy="20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Sylinder 30"/>
          <p:cNvSpPr txBox="1"/>
          <p:nvPr/>
        </p:nvSpPr>
        <p:spPr>
          <a:xfrm>
            <a:off x="6300192" y="4149235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B6 – vissent lauv</a:t>
            </a:r>
            <a:endParaRPr lang="nn-NO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n-NO" smtClean="0"/>
              <a:t>17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32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tt linje 20"/>
          <p:cNvCxnSpPr/>
          <p:nvPr/>
        </p:nvCxnSpPr>
        <p:spPr>
          <a:xfrm>
            <a:off x="4283968" y="394892"/>
            <a:ext cx="0" cy="627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51520" y="476672"/>
            <a:ext cx="1944216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  <a:latin typeface="+mj-lt"/>
              </a:rPr>
              <a:t>Ikkje levande</a:t>
            </a:r>
            <a:endParaRPr lang="nn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355976" y="478388"/>
            <a:ext cx="1368152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 smtClean="0">
                <a:solidFill>
                  <a:schemeClr val="tx1"/>
                </a:solidFill>
                <a:latin typeface="+mj-lt"/>
              </a:rPr>
              <a:t>Levande</a:t>
            </a:r>
            <a:endParaRPr lang="nn-N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750" y="7630"/>
            <a:ext cx="10489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n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Elevark 1</a:t>
            </a:r>
            <a:endParaRPr lang="nn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43364" y="394892"/>
            <a:ext cx="8847940" cy="62744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4355976" y="3342566"/>
            <a:ext cx="4635328" cy="780511"/>
            <a:chOff x="4355976" y="3342566"/>
            <a:chExt cx="4635328" cy="780511"/>
          </a:xfrm>
        </p:grpSpPr>
        <p:cxnSp>
          <p:nvCxnSpPr>
            <p:cNvPr id="3" name="Rett linje 2"/>
            <p:cNvCxnSpPr/>
            <p:nvPr/>
          </p:nvCxnSpPr>
          <p:spPr>
            <a:xfrm>
              <a:off x="4355976" y="3717032"/>
              <a:ext cx="4635328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ktangel 9"/>
            <p:cNvSpPr/>
            <p:nvPr/>
          </p:nvSpPr>
          <p:spPr>
            <a:xfrm>
              <a:off x="5652120" y="3342566"/>
              <a:ext cx="1958144" cy="36933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n-NO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Er levande</a:t>
              </a:r>
              <a:endParaRPr lang="nn-NO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5436096" y="3753745"/>
              <a:ext cx="2448272" cy="369332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n-NO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Har vore levande</a:t>
              </a:r>
              <a:endParaRPr lang="nn-NO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n-NO" smtClean="0"/>
              <a:t>18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514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1564" y="476672"/>
            <a:ext cx="7180836" cy="1143000"/>
          </a:xfrm>
        </p:spPr>
        <p:txBody>
          <a:bodyPr>
            <a:noAutofit/>
          </a:bodyPr>
          <a:lstStyle/>
          <a:p>
            <a:r>
              <a:rPr lang="nn-NO" sz="2800" dirty="0" smtClean="0"/>
              <a:t>Lav er eit samarbeid (symbiose) mellom to ulike organismar, som oftast ein sopp og ein alge.</a:t>
            </a:r>
            <a:endParaRPr lang="nn-NO" sz="2800" dirty="0"/>
          </a:p>
        </p:txBody>
      </p:sp>
      <p:pic>
        <p:nvPicPr>
          <p:cNvPr id="1026" name="Picture 2" descr="http://ndla.no/sites/default/files/images/Lav-BIQ6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92804" cy="45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3005138" y="6406112"/>
            <a:ext cx="308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 smtClean="0"/>
              <a:t>Stein med mange ulike </a:t>
            </a:r>
            <a:r>
              <a:rPr lang="nn-NO" dirty="0" err="1" smtClean="0"/>
              <a:t>lavartar</a:t>
            </a:r>
            <a:endParaRPr lang="nn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n-NO" smtClean="0"/>
              <a:t>19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981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</a:t>
            </a:fld>
            <a:endParaRPr lang="nb-NO" dirty="0"/>
          </a:p>
        </p:txBody>
      </p:sp>
      <p:pic>
        <p:nvPicPr>
          <p:cNvPr id="5" name="Picture 2" descr="Meteorite Processing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224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39308" y="6444044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Foto: NASA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9512" y="476672"/>
            <a:ext cx="4572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nn-NO" sz="2800" b="1" dirty="0" smtClean="0"/>
              <a:t>Forskarar</a:t>
            </a:r>
            <a:r>
              <a:rPr lang="nb-NO" sz="2800" b="1" dirty="0" smtClean="0"/>
              <a:t> </a:t>
            </a:r>
            <a:r>
              <a:rPr lang="nb-NO" sz="2800" b="1" dirty="0"/>
              <a:t>har gjort dette funnet inne i </a:t>
            </a:r>
            <a:r>
              <a:rPr lang="nb-NO" sz="2800" b="1" dirty="0" err="1" smtClean="0"/>
              <a:t>ein</a:t>
            </a:r>
            <a:r>
              <a:rPr lang="nb-NO" sz="2800" b="1" dirty="0" smtClean="0"/>
              <a:t> </a:t>
            </a:r>
            <a:r>
              <a:rPr lang="nb-NO" sz="2800" b="1" dirty="0"/>
              <a:t>meteoritt.</a:t>
            </a:r>
          </a:p>
        </p:txBody>
      </p:sp>
    </p:spTree>
    <p:extLst>
      <p:ext uri="{BB962C8B-B14F-4D97-AF65-F5344CB8AC3E}">
        <p14:creationId xmlns:p14="http://schemas.microsoft.com/office/powerpoint/2010/main" val="24192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72400" cy="68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71601" y="332656"/>
            <a:ext cx="763284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u="sng" dirty="0" smtClean="0"/>
              <a:t>Nøkkelsetning:</a:t>
            </a:r>
          </a:p>
          <a:p>
            <a:endParaRPr lang="nn-NO" sz="2400" b="1" dirty="0" smtClean="0"/>
          </a:p>
          <a:p>
            <a:r>
              <a:rPr lang="nn-NO" sz="2400" b="1" dirty="0" smtClean="0"/>
              <a:t>Alle levande organismar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b="1" dirty="0" smtClean="0"/>
              <a:t>tek opp næringsstoff, kvittar seg med avfallsstoff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b="1" dirty="0" smtClean="0"/>
              <a:t>har gassutveksling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b="1" dirty="0" smtClean="0"/>
              <a:t>veks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b="1" dirty="0" smtClean="0"/>
              <a:t>formeirar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b="1" dirty="0" smtClean="0"/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b="1" dirty="0" smtClean="0"/>
              <a:t>sansar og reagerer på endringar i omgjevnadene</a:t>
            </a:r>
            <a:br>
              <a:rPr lang="nn-NO" sz="2400" b="1" dirty="0" smtClean="0"/>
            </a:br>
            <a:endParaRPr lang="nn-NO" sz="2400" dirty="0"/>
          </a:p>
        </p:txBody>
      </p:sp>
      <p:grpSp>
        <p:nvGrpSpPr>
          <p:cNvPr id="7" name="Gruppe 6"/>
          <p:cNvGrpSpPr/>
          <p:nvPr/>
        </p:nvGrpSpPr>
        <p:grpSpPr>
          <a:xfrm>
            <a:off x="323528" y="1527089"/>
            <a:ext cx="8568952" cy="3679470"/>
            <a:chOff x="323528" y="1969584"/>
            <a:chExt cx="8568952" cy="3679470"/>
          </a:xfrm>
        </p:grpSpPr>
        <p:sp>
          <p:nvSpPr>
            <p:cNvPr id="4" name="Bildeforklaring med linje 2 (loddrett strek) 3"/>
            <p:cNvSpPr/>
            <p:nvPr/>
          </p:nvSpPr>
          <p:spPr>
            <a:xfrm>
              <a:off x="323528" y="1969584"/>
              <a:ext cx="8568952" cy="2232248"/>
            </a:xfrm>
            <a:prstGeom prst="accentCallout2">
              <a:avLst>
                <a:gd name="adj1" fmla="val 20743"/>
                <a:gd name="adj2" fmla="val 7177"/>
                <a:gd name="adj3" fmla="val 113357"/>
                <a:gd name="adj4" fmla="val 446"/>
                <a:gd name="adj5" fmla="val 140301"/>
                <a:gd name="adj6" fmla="val 70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971601" y="4941168"/>
              <a:ext cx="5976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nn-NO" sz="2000" b="1" dirty="0" smtClean="0"/>
                <a:t>kjenneteikn eller ledetrådar som kan hjelpe deg å avgjere om noko er levande</a:t>
              </a:r>
            </a:p>
          </p:txBody>
        </p:sp>
      </p:grpSp>
      <p:sp>
        <p:nvSpPr>
          <p:cNvPr id="6" name="TekstSylinder 5"/>
          <p:cNvSpPr txBox="1"/>
          <p:nvPr/>
        </p:nvSpPr>
        <p:spPr>
          <a:xfrm>
            <a:off x="971601" y="5218753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n-NO" sz="2000" b="1" dirty="0" smtClean="0"/>
              <a:t>= bevis</a:t>
            </a:r>
            <a:endParaRPr lang="nn-NO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n-NO" smtClean="0"/>
              <a:t>21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866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06" y="519652"/>
            <a:ext cx="9238006" cy="66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 descr="Frø, Sequoia Frø, Bakterie, Spire, Anl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170">
            <a:off x="2627784" y="2233149"/>
            <a:ext cx="2448272" cy="18362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Picture 2" descr="https://pixabay.com/static/uploads/photo/2013/01/02/00/19/open-fire-73288_960_7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3"/>
          <a:stretch/>
        </p:blipFill>
        <p:spPr bwMode="auto">
          <a:xfrm rot="186430">
            <a:off x="4789829" y="1984988"/>
            <a:ext cx="2566555" cy="19082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n-NO" smtClean="0"/>
              <a:t>22</a:t>
            </a:fld>
            <a:endParaRPr lang="nn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619672" y="995242"/>
            <a:ext cx="241467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900" dirty="0" smtClean="0">
                <a:latin typeface="Comic Sans MS" panose="030F0702030302020204" pitchFamily="66" charset="0"/>
              </a:rPr>
              <a:t>Frø gjer ikkje noko, så dei er eigentleg ikkje levande.</a:t>
            </a:r>
            <a:endParaRPr lang="nn-NO" sz="1900" dirty="0">
              <a:latin typeface="Comic Sans MS" panose="030F0702030302020204" pitchFamily="66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4572000" y="1004535"/>
            <a:ext cx="33413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900" dirty="0" smtClean="0">
                <a:latin typeface="Comic Sans MS" panose="030F0702030302020204" pitchFamily="66" charset="0"/>
              </a:rPr>
              <a:t>Eld oppfører seg på same måte som levande ting, så han må vere levande.</a:t>
            </a:r>
            <a:endParaRPr lang="nn-NO" sz="1900" dirty="0">
              <a:latin typeface="Comic Sans MS" panose="030F0702030302020204" pitchFamily="66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2051720" y="4365666"/>
            <a:ext cx="27653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900" dirty="0" smtClean="0">
                <a:latin typeface="Comic Sans MS" panose="030F0702030302020204" pitchFamily="66" charset="0"/>
              </a:rPr>
              <a:t>Det er vanskeleg å gi ein nøyaktig definisjon av kva levande betyr.</a:t>
            </a:r>
            <a:endParaRPr lang="nn-NO" sz="1900" dirty="0">
              <a:latin typeface="Comic Sans MS" panose="030F0702030302020204" pitchFamily="66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364088" y="4132318"/>
            <a:ext cx="255679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900" dirty="0" smtClean="0">
                <a:latin typeface="Comic Sans MS" panose="030F0702030302020204" pitchFamily="66" charset="0"/>
              </a:rPr>
              <a:t>Eld er ikkje bygd opp av celler, så han kan ikkje vere levande.</a:t>
            </a:r>
            <a:endParaRPr lang="nn-NO" sz="1900" dirty="0">
              <a:latin typeface="Comic Sans MS" panose="030F0702030302020204" pitchFamily="66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395536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800" dirty="0" smtClean="0">
                <a:latin typeface="Comic Sans MS" panose="030F0702030302020204" pitchFamily="66" charset="0"/>
              </a:rPr>
              <a:t>?</a:t>
            </a:r>
            <a:endParaRPr lang="nn-NO" sz="2800" dirty="0">
              <a:latin typeface="Comic Sans MS" panose="030F0702030302020204" pitchFamily="66" charset="0"/>
            </a:endParaRPr>
          </a:p>
        </p:txBody>
      </p:sp>
      <p:sp>
        <p:nvSpPr>
          <p:cNvPr id="20" name="Tittel 1"/>
          <p:cNvSpPr>
            <a:spLocks noGrp="1"/>
          </p:cNvSpPr>
          <p:nvPr>
            <p:ph type="title"/>
          </p:nvPr>
        </p:nvSpPr>
        <p:spPr>
          <a:xfrm>
            <a:off x="446856" y="-72008"/>
            <a:ext cx="8229600" cy="908720"/>
          </a:xfrm>
        </p:spPr>
        <p:txBody>
          <a:bodyPr>
            <a:normAutofit/>
          </a:bodyPr>
          <a:lstStyle/>
          <a:p>
            <a:r>
              <a:rPr lang="nn-NO" dirty="0" smtClean="0"/>
              <a:t>Kva betyr det at noko er levande?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56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5" y="-26856"/>
            <a:ext cx="10128135" cy="68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4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n-NO" smtClean="0"/>
              <a:t>24</a:t>
            </a:fld>
            <a:endParaRPr lang="nn-NO" dirty="0"/>
          </a:p>
        </p:txBody>
      </p:sp>
      <p:sp>
        <p:nvSpPr>
          <p:cNvPr id="3" name="Rektangel 2"/>
          <p:cNvSpPr/>
          <p:nvPr/>
        </p:nvSpPr>
        <p:spPr>
          <a:xfrm>
            <a:off x="251520" y="548680"/>
            <a:ext cx="32164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dirty="0" smtClean="0"/>
              <a:t>Ofte må forskarar samle mange bevis. Fleire bevis vil gjere at vi kan trekke ein sikrare konklusjon. </a:t>
            </a:r>
          </a:p>
          <a:p>
            <a:endParaRPr lang="nn-NO" sz="2400" dirty="0" smtClean="0"/>
          </a:p>
          <a:p>
            <a:r>
              <a:rPr lang="nn-NO" sz="2400" dirty="0" smtClean="0"/>
              <a:t>Men sjølv om vi har mange bevis må vi vurdere om bevisa er gode nok. Det så vi i eksempelet med eld, der mange av bevisa støtta ein påstand om at eld er levande.</a:t>
            </a:r>
            <a:endParaRPr lang="nn-NO" sz="2400" dirty="0"/>
          </a:p>
        </p:txBody>
      </p:sp>
      <p:pic>
        <p:nvPicPr>
          <p:cNvPr id="4" name="Picture 2" descr="https://pixabay.com/static/uploads/photo/2013/01/02/00/19/open-fire-73288_960_7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r="22821"/>
          <a:stretch/>
        </p:blipFill>
        <p:spPr bwMode="auto">
          <a:xfrm>
            <a:off x="3635896" y="548680"/>
            <a:ext cx="5331635" cy="48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25</a:t>
            </a:fld>
            <a:endParaRPr lang="nb-NO"/>
          </a:p>
        </p:txBody>
      </p:sp>
      <p:pic>
        <p:nvPicPr>
          <p:cNvPr id="5" name="Picture 2" descr="Meteorite Processing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224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39308" y="6444044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Foto: NASA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26</a:t>
            </a:fld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" y="54067"/>
            <a:ext cx="6957484" cy="52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762500" cy="635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27</a:t>
            </a:fld>
            <a:endParaRPr lang="nb-NO"/>
          </a:p>
        </p:txBody>
      </p:sp>
      <p:pic>
        <p:nvPicPr>
          <p:cNvPr id="12290" name="Picture 2" descr="Fossiler, Bein, Øgle, Fos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37" y="0"/>
            <a:ext cx="10436085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28</a:t>
            </a:fld>
            <a:endParaRPr lang="nb-NO"/>
          </a:p>
        </p:txBody>
      </p:sp>
      <p:pic>
        <p:nvPicPr>
          <p:cNvPr id="8194" name="Picture 2" descr="Acer, Blad, Eocen, Impressum, Form, Fossile, Anl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71400"/>
            <a:ext cx="7740352" cy="85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0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29</a:t>
            </a:fld>
            <a:endParaRPr lang="nb-NO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831762" cy="256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7949"/>
            <a:ext cx="38290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3</a:t>
            </a:fld>
            <a:endParaRPr lang="nb-NO"/>
          </a:p>
        </p:txBody>
      </p:sp>
      <p:pic>
        <p:nvPicPr>
          <p:cNvPr id="3074" name="Picture 2" descr="Looking Down on a Shooting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39308" y="6444044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Foto: NASA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99591" y="1016901"/>
            <a:ext cx="360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400" b="1" dirty="0" smtClean="0">
                <a:solidFill>
                  <a:schemeClr val="bg1"/>
                </a:solidFill>
              </a:rPr>
              <a:t>Meteoritt: </a:t>
            </a:r>
          </a:p>
          <a:p>
            <a:r>
              <a:rPr lang="nn-NO" sz="2400" b="1" dirty="0" smtClean="0">
                <a:solidFill>
                  <a:schemeClr val="bg1"/>
                </a:solidFill>
              </a:rPr>
              <a:t>Objekt frå verdsrommet som har falle ned på jorda</a:t>
            </a:r>
            <a:endParaRPr lang="nn-NO" sz="2400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249100" y="2334366"/>
            <a:ext cx="1728192" cy="1656184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3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30</a:t>
            </a:fld>
            <a:endParaRPr lang="nb-NO"/>
          </a:p>
        </p:txBody>
      </p:sp>
      <p:pic>
        <p:nvPicPr>
          <p:cNvPr id="11266" name="Picture 2" descr="Petrification, Fossile Dyret, Foss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4" y="14472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5" y="-26856"/>
            <a:ext cx="10128135" cy="68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4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36513" y="0"/>
            <a:ext cx="9180515" cy="6885383"/>
            <a:chOff x="4440101" y="2132856"/>
            <a:chExt cx="3837704" cy="3169275"/>
          </a:xfrm>
        </p:grpSpPr>
        <p:pic>
          <p:nvPicPr>
            <p:cNvPr id="1028" name="Picture 4" descr="Two fragments of the Nakhla meteorite. Image credit: NASA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92" y="2132856"/>
              <a:ext cx="3827413" cy="315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4440101" y="5117964"/>
              <a:ext cx="568432" cy="1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dirty="0" smtClean="0">
                  <a:solidFill>
                    <a:schemeClr val="bg1">
                      <a:lumMod val="65000"/>
                    </a:schemeClr>
                  </a:solidFill>
                </a:rPr>
                <a:t>Foto: NASA</a:t>
              </a:r>
              <a:endParaRPr lang="nb-NO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1030" name="Picture 6" descr="https://upload.wikimedia.org/wikipedia/commons/6/6e/Elektronenmikrosk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9"/>
            <a:ext cx="1533437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" name="Rektangel 14"/>
          <p:cNvSpPr/>
          <p:nvPr/>
        </p:nvSpPr>
        <p:spPr>
          <a:xfrm>
            <a:off x="7267650" y="6142079"/>
            <a:ext cx="1638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 smtClean="0">
                <a:solidFill>
                  <a:schemeClr val="bg1"/>
                </a:solidFill>
              </a:rPr>
              <a:t>Foto</a:t>
            </a:r>
            <a:r>
              <a:rPr lang="nb-NO" sz="1600" dirty="0">
                <a:solidFill>
                  <a:schemeClr val="bg1"/>
                </a:solidFill>
              </a:rPr>
              <a:t>: </a:t>
            </a:r>
            <a:r>
              <a:rPr lang="nb-NO" sz="1600" dirty="0" err="1" smtClean="0">
                <a:solidFill>
                  <a:schemeClr val="bg1"/>
                </a:solidFill>
              </a:rPr>
              <a:t>Stahlkocher</a:t>
            </a:r>
            <a:endParaRPr lang="nb-NO" sz="1600" dirty="0" smtClean="0">
              <a:solidFill>
                <a:schemeClr val="bg1"/>
              </a:solidFill>
            </a:endParaRPr>
          </a:p>
          <a:p>
            <a:pPr algn="ctr"/>
            <a:r>
              <a:rPr lang="nb-NO" sz="1600" dirty="0">
                <a:solidFill>
                  <a:schemeClr val="bg1"/>
                </a:solidFill>
              </a:rPr>
              <a:t>CC BY-SA 3.0</a:t>
            </a:r>
          </a:p>
        </p:txBody>
      </p:sp>
      <p:pic>
        <p:nvPicPr>
          <p:cNvPr id="17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16317"/>
            <a:ext cx="2520280" cy="171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il høyre 17"/>
          <p:cNvSpPr/>
          <p:nvPr/>
        </p:nvSpPr>
        <p:spPr>
          <a:xfrm rot="11238952">
            <a:off x="6028162" y="4895723"/>
            <a:ext cx="1513888" cy="1815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6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8000" decel="3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36513" y="0"/>
            <a:ext cx="9180515" cy="6885383"/>
            <a:chOff x="4440101" y="2132856"/>
            <a:chExt cx="3837704" cy="3169275"/>
          </a:xfrm>
        </p:grpSpPr>
        <p:pic>
          <p:nvPicPr>
            <p:cNvPr id="1028" name="Picture 4" descr="Two fragments of the Nakhla meteorite. Image credit: NASA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92" y="2132856"/>
              <a:ext cx="3827413" cy="315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4440101" y="5117964"/>
              <a:ext cx="568432" cy="1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dirty="0" smtClean="0">
                  <a:solidFill>
                    <a:schemeClr val="bg1">
                      <a:lumMod val="65000"/>
                    </a:schemeClr>
                  </a:solidFill>
                </a:rPr>
                <a:t>Foto: NASA</a:t>
              </a:r>
              <a:endParaRPr lang="nb-NO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0" y="-1"/>
            <a:ext cx="9144000" cy="6885383"/>
            <a:chOff x="0" y="-1"/>
            <a:chExt cx="9144000" cy="6885383"/>
          </a:xfrm>
        </p:grpSpPr>
        <p:sp>
          <p:nvSpPr>
            <p:cNvPr id="8" name="Rektangel 7"/>
            <p:cNvSpPr/>
            <p:nvPr/>
          </p:nvSpPr>
          <p:spPr>
            <a:xfrm>
              <a:off x="0" y="-1"/>
              <a:ext cx="9144000" cy="6885383"/>
            </a:xfrm>
            <a:prstGeom prst="rect">
              <a:avLst/>
            </a:prstGeom>
            <a:solidFill>
              <a:srgbClr val="000000">
                <a:alpha val="47059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>
              <a:off x="1187624" y="2476053"/>
              <a:ext cx="7056784" cy="25083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800" dirty="0" smtClean="0">
                  <a:solidFill>
                    <a:schemeClr val="bg1"/>
                  </a:solidFill>
                </a:rPr>
                <a:t>I dette opplegget, som går over fleire timar, skal de undersøke </a:t>
              </a:r>
              <a:r>
                <a:rPr lang="nn-NO" sz="2800" dirty="0" smtClean="0">
                  <a:solidFill>
                    <a:schemeClr val="bg1"/>
                  </a:solidFill>
                </a:rPr>
                <a:t>om funnet </a:t>
              </a:r>
              <a:r>
                <a:rPr lang="nn-NO" sz="2800" dirty="0" smtClean="0">
                  <a:solidFill>
                    <a:schemeClr val="bg1"/>
                  </a:solidFill>
                </a:rPr>
                <a:t>i </a:t>
              </a:r>
              <a:r>
                <a:rPr lang="nn-NO" sz="2800" dirty="0" smtClean="0">
                  <a:solidFill>
                    <a:schemeClr val="bg1"/>
                  </a:solidFill>
                </a:rPr>
                <a:t>meteoritten </a:t>
              </a:r>
              <a:r>
                <a:rPr lang="nb-NO" sz="2800" dirty="0" smtClean="0">
                  <a:solidFill>
                    <a:schemeClr val="bg1"/>
                  </a:solidFill>
                </a:rPr>
                <a:t>viser </a:t>
              </a:r>
              <a:r>
                <a:rPr lang="nb-NO" sz="2800" dirty="0">
                  <a:solidFill>
                    <a:schemeClr val="bg1"/>
                  </a:solidFill>
                </a:rPr>
                <a:t>spor av </a:t>
              </a:r>
              <a:r>
                <a:rPr lang="nb-NO" sz="2800" dirty="0" err="1" smtClean="0">
                  <a:solidFill>
                    <a:schemeClr val="bg1"/>
                  </a:solidFill>
                </a:rPr>
                <a:t>noko</a:t>
              </a:r>
              <a:r>
                <a:rPr lang="nb-NO" sz="2800" dirty="0" smtClean="0">
                  <a:solidFill>
                    <a:schemeClr val="bg1"/>
                  </a:solidFill>
                </a:rPr>
                <a:t> </a:t>
              </a:r>
              <a:r>
                <a:rPr lang="nb-NO" sz="2800" dirty="0" err="1" smtClean="0">
                  <a:solidFill>
                    <a:schemeClr val="bg1"/>
                  </a:solidFill>
                </a:rPr>
                <a:t>levande</a:t>
              </a:r>
              <a:r>
                <a:rPr lang="nb-NO" sz="28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nn-NO" sz="800" dirty="0" smtClean="0">
                  <a:solidFill>
                    <a:schemeClr val="bg1"/>
                  </a:solidFill>
                </a:rPr>
                <a:t>.</a:t>
              </a:r>
              <a:endParaRPr lang="nn-NO" sz="2800" dirty="0" smtClean="0">
                <a:solidFill>
                  <a:schemeClr val="bg1"/>
                </a:solidFill>
              </a:endParaRPr>
            </a:p>
            <a:p>
              <a:pPr algn="ctr">
                <a:spcBef>
                  <a:spcPts val="600"/>
                </a:spcBef>
              </a:pPr>
              <a:r>
                <a:rPr lang="nn-NO" sz="2800" dirty="0" smtClean="0">
                  <a:solidFill>
                    <a:schemeClr val="bg1"/>
                  </a:solidFill>
                </a:rPr>
                <a:t>Det vil seie at de skal samle bevis og til slutt komme med deira eigen konklusjon. </a:t>
              </a:r>
              <a:endParaRPr lang="nn-NO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0" y="16839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4000" dirty="0">
                  <a:solidFill>
                    <a:schemeClr val="bg1"/>
                  </a:solidFill>
                </a:rPr>
                <a:t>Oppdrag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-36513" y="0"/>
            <a:ext cx="9180515" cy="6885383"/>
            <a:chOff x="4440101" y="2132856"/>
            <a:chExt cx="3837704" cy="3169275"/>
          </a:xfrm>
        </p:grpSpPr>
        <p:pic>
          <p:nvPicPr>
            <p:cNvPr id="1028" name="Picture 4" descr="Two fragments of the Nakhla meteorite. Image credit: NASA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92" y="2132856"/>
              <a:ext cx="3827413" cy="3156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4440101" y="5117964"/>
              <a:ext cx="568432" cy="184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2000" dirty="0" smtClean="0">
                  <a:solidFill>
                    <a:schemeClr val="bg1">
                      <a:lumMod val="65000"/>
                    </a:schemeClr>
                  </a:solidFill>
                </a:rPr>
                <a:t>Foto: NASA</a:t>
              </a:r>
              <a:endParaRPr lang="nb-NO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0" y="-1"/>
            <a:ext cx="9144000" cy="6885383"/>
            <a:chOff x="0" y="-1"/>
            <a:chExt cx="9144000" cy="6885383"/>
          </a:xfrm>
        </p:grpSpPr>
        <p:sp>
          <p:nvSpPr>
            <p:cNvPr id="8" name="Rektangel 7"/>
            <p:cNvSpPr/>
            <p:nvPr/>
          </p:nvSpPr>
          <p:spPr>
            <a:xfrm>
              <a:off x="0" y="-1"/>
              <a:ext cx="9144000" cy="6885383"/>
            </a:xfrm>
            <a:prstGeom prst="rect">
              <a:avLst/>
            </a:prstGeom>
            <a:solidFill>
              <a:srgbClr val="000000">
                <a:alpha val="47059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1187624" y="2476053"/>
              <a:ext cx="7056784" cy="2446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2800" dirty="0">
                  <a:solidFill>
                    <a:schemeClr val="bg1"/>
                  </a:solidFill>
                </a:rPr>
                <a:t>I dette opplegget, som går over fleire timar, skal de undersøke om funnet i meteoritten </a:t>
              </a:r>
              <a:r>
                <a:rPr lang="nb-NO" sz="2800" dirty="0">
                  <a:solidFill>
                    <a:schemeClr val="bg1"/>
                  </a:solidFill>
                </a:rPr>
                <a:t>viser spor av </a:t>
              </a:r>
              <a:r>
                <a:rPr lang="nb-NO" sz="2800" dirty="0" err="1">
                  <a:solidFill>
                    <a:schemeClr val="bg1"/>
                  </a:solidFill>
                </a:rPr>
                <a:t>noko</a:t>
              </a:r>
              <a:r>
                <a:rPr lang="nb-NO" sz="2800" dirty="0">
                  <a:solidFill>
                    <a:schemeClr val="bg1"/>
                  </a:solidFill>
                </a:rPr>
                <a:t> </a:t>
              </a:r>
              <a:r>
                <a:rPr lang="nb-NO" sz="2800" dirty="0" err="1">
                  <a:solidFill>
                    <a:schemeClr val="bg1"/>
                  </a:solidFill>
                </a:rPr>
                <a:t>levande</a:t>
              </a:r>
              <a:r>
                <a:rPr lang="nb-NO" sz="2800" dirty="0">
                  <a:solidFill>
                    <a:schemeClr val="bg1"/>
                  </a:solidFill>
                </a:rPr>
                <a:t>.</a:t>
              </a:r>
            </a:p>
            <a:p>
              <a:pPr algn="ctr">
                <a:spcBef>
                  <a:spcPts val="600"/>
                </a:spcBef>
              </a:pPr>
              <a:r>
                <a:rPr lang="nn-NO" sz="2800" dirty="0" smtClean="0">
                  <a:solidFill>
                    <a:schemeClr val="bg1"/>
                  </a:solidFill>
                </a:rPr>
                <a:t>Det </a:t>
              </a:r>
              <a:r>
                <a:rPr lang="nn-NO" sz="2800" dirty="0" smtClean="0">
                  <a:solidFill>
                    <a:schemeClr val="bg1"/>
                  </a:solidFill>
                </a:rPr>
                <a:t>vil seie at de skal samle </a:t>
              </a:r>
              <a:r>
                <a:rPr lang="nn-NO" sz="3600" u="sng" dirty="0" smtClean="0">
                  <a:solidFill>
                    <a:srgbClr val="FFFF00"/>
                  </a:solidFill>
                </a:rPr>
                <a:t>bevis</a:t>
              </a:r>
              <a:r>
                <a:rPr lang="nn-NO" sz="3600" dirty="0" smtClean="0">
                  <a:solidFill>
                    <a:schemeClr val="bg1"/>
                  </a:solidFill>
                </a:rPr>
                <a:t> </a:t>
              </a:r>
              <a:r>
                <a:rPr lang="nn-NO" sz="2800" dirty="0" smtClean="0">
                  <a:solidFill>
                    <a:schemeClr val="bg1"/>
                  </a:solidFill>
                </a:rPr>
                <a:t>og til slutt komme med deira eigen konklusjon. </a:t>
              </a:r>
              <a:endParaRPr lang="nn-NO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0" y="16839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n-NO" sz="4000" dirty="0" smtClean="0">
                  <a:solidFill>
                    <a:schemeClr val="bg1"/>
                  </a:solidFill>
                </a:rPr>
                <a:t>Oppdrag</a:t>
              </a:r>
              <a:endParaRPr lang="nn-NO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ktangel 1"/>
          <p:cNvSpPr/>
          <p:nvPr/>
        </p:nvSpPr>
        <p:spPr>
          <a:xfrm>
            <a:off x="2429787" y="5075854"/>
            <a:ext cx="50027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n-NO" sz="3600" dirty="0" smtClean="0">
                <a:solidFill>
                  <a:schemeClr val="bg1"/>
                </a:solidFill>
              </a:rPr>
              <a:t>Kva er eigentleg eit </a:t>
            </a:r>
            <a:r>
              <a:rPr lang="nn-NO" sz="3600" i="1" dirty="0" smtClean="0">
                <a:solidFill>
                  <a:schemeClr val="bg1"/>
                </a:solidFill>
              </a:rPr>
              <a:t>bevis</a:t>
            </a:r>
            <a:r>
              <a:rPr lang="nn-NO" sz="3600" dirty="0" smtClean="0">
                <a:solidFill>
                  <a:schemeClr val="bg1"/>
                </a:solidFill>
              </a:rPr>
              <a:t>?</a:t>
            </a:r>
            <a:endParaRPr lang="nn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53482"/>
              </p:ext>
            </p:extLst>
          </p:nvPr>
        </p:nvGraphicFramePr>
        <p:xfrm>
          <a:off x="467544" y="912958"/>
          <a:ext cx="8064896" cy="561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51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Omgrep</a:t>
                      </a:r>
                      <a:endParaRPr lang="nn-NO" sz="12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n-NO" sz="12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bevis</a:t>
                      </a:r>
                      <a:endParaRPr lang="nn-NO" sz="2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latin typeface="Comic Sans MS" panose="030F0702030302020204" pitchFamily="66" charset="0"/>
                        </a:rPr>
                        <a:t>kjenneteikn eller leietrådar som kan hjelpe deg å forklare noko</a:t>
                      </a:r>
                      <a:endParaRPr lang="nn-NO" sz="2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endParaRPr lang="nn-NO" sz="2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24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35113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Omgrepsark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1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7644" y="2852936"/>
            <a:ext cx="6408712" cy="1143000"/>
          </a:xfrm>
        </p:spPr>
        <p:txBody>
          <a:bodyPr>
            <a:noAutofit/>
          </a:bodyPr>
          <a:lstStyle/>
          <a:p>
            <a:r>
              <a:rPr lang="nb-NO" dirty="0" smtClean="0"/>
              <a:t>Kva bevis </a:t>
            </a:r>
            <a:r>
              <a:rPr lang="nb-NO" dirty="0"/>
              <a:t>kan vi bruke for å </a:t>
            </a:r>
            <a:r>
              <a:rPr lang="nb-NO" dirty="0" err="1" smtClean="0"/>
              <a:t>seie</a:t>
            </a:r>
            <a:r>
              <a:rPr lang="nb-NO" dirty="0" smtClean="0"/>
              <a:t> </a:t>
            </a:r>
            <a:r>
              <a:rPr lang="nb-NO" dirty="0"/>
              <a:t>om </a:t>
            </a:r>
            <a:r>
              <a:rPr lang="nb-NO" dirty="0" err="1" smtClean="0"/>
              <a:t>noko</a:t>
            </a:r>
            <a:r>
              <a:rPr lang="nb-NO" dirty="0" smtClean="0"/>
              <a:t> er </a:t>
            </a:r>
            <a:r>
              <a:rPr lang="nb-NO" dirty="0" err="1" smtClean="0"/>
              <a:t>levande</a:t>
            </a:r>
            <a:r>
              <a:rPr lang="nb-NO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2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79541"/>
              </p:ext>
            </p:extLst>
          </p:nvPr>
        </p:nvGraphicFramePr>
        <p:xfrm>
          <a:off x="467544" y="720153"/>
          <a:ext cx="8136904" cy="542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82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Omgrep</a:t>
                      </a:r>
                      <a:endParaRPr lang="nn-NO" sz="12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800" noProof="0" dirty="0" smtClean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n-NO" sz="12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b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bevis</a:t>
                      </a:r>
                      <a:endParaRPr lang="nn-NO" sz="2400" b="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kjenneteikn eller ledetrådar som kan hjelpe deg å forklare noko</a:t>
                      </a:r>
                      <a:endParaRPr lang="nn-NO" sz="2400" b="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organisme</a:t>
                      </a:r>
                      <a:endParaRPr lang="nn-NO" sz="2400" b="0" noProof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levande vesen</a:t>
                      </a:r>
                      <a:br>
                        <a:rPr lang="nn-NO" sz="2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nn-NO" sz="24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For eksempel eit dyr, ei plante, ein bakterie eller ein sopp.</a:t>
                      </a:r>
                      <a:endParaRPr lang="nn-NO" sz="2400" b="0" noProof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24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n-NO" sz="24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2533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Begrepsark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8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27047</TotalTime>
  <Words>554</Words>
  <Application>Microsoft Office PowerPoint</Application>
  <PresentationFormat>Skjermfremvisning (4:3)</PresentationFormat>
  <Paragraphs>164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2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Kva bevis kan vi bruke for å seie om noko er levande?</vt:lpstr>
      <vt:lpstr>PowerPoint-presentasjon</vt:lpstr>
      <vt:lpstr>PowerPoint-presentasjon</vt:lpstr>
      <vt:lpstr>Kva bevis kan vi bruke for å seie om noko er levande?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Lav er eit samarbeid (symbiose) mellom to ulike organismar, som oftast ein sopp og ein alge.</vt:lpstr>
      <vt:lpstr>PowerPoint-presentasjon</vt:lpstr>
      <vt:lpstr>PowerPoint-presentasjon</vt:lpstr>
      <vt:lpstr>Kva betyr det at noko er levande?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133</cp:revision>
  <dcterms:created xsi:type="dcterms:W3CDTF">2016-06-23T08:33:18Z</dcterms:created>
  <dcterms:modified xsi:type="dcterms:W3CDTF">2017-09-20T07:17:56Z</dcterms:modified>
</cp:coreProperties>
</file>