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576" r:id="rId2"/>
    <p:sldId id="454" r:id="rId3"/>
    <p:sldId id="606" r:id="rId4"/>
    <p:sldId id="521" r:id="rId5"/>
    <p:sldId id="608" r:id="rId6"/>
    <p:sldId id="609" r:id="rId7"/>
    <p:sldId id="434" r:id="rId8"/>
    <p:sldId id="610" r:id="rId9"/>
    <p:sldId id="502" r:id="rId10"/>
    <p:sldId id="476" r:id="rId11"/>
    <p:sldId id="623" r:id="rId12"/>
    <p:sldId id="622" r:id="rId13"/>
    <p:sldId id="625" r:id="rId14"/>
    <p:sldId id="360" r:id="rId15"/>
    <p:sldId id="611" r:id="rId16"/>
    <p:sldId id="603" r:id="rId17"/>
    <p:sldId id="602" r:id="rId18"/>
    <p:sldId id="552" r:id="rId19"/>
    <p:sldId id="526" r:id="rId20"/>
    <p:sldId id="626" r:id="rId21"/>
    <p:sldId id="624" r:id="rId22"/>
    <p:sldId id="604" r:id="rId23"/>
    <p:sldId id="612" r:id="rId24"/>
    <p:sldId id="605" r:id="rId25"/>
    <p:sldId id="462" r:id="rId26"/>
    <p:sldId id="617" r:id="rId27"/>
    <p:sldId id="464" r:id="rId28"/>
    <p:sldId id="607" r:id="rId29"/>
    <p:sldId id="613" r:id="rId30"/>
    <p:sldId id="614" r:id="rId31"/>
    <p:sldId id="616" r:id="rId32"/>
    <p:sldId id="298" r:id="rId33"/>
    <p:sldId id="594" r:id="rId34"/>
    <p:sldId id="595" r:id="rId35"/>
    <p:sldId id="615" r:id="rId36"/>
    <p:sldId id="620" r:id="rId37"/>
    <p:sldId id="621" r:id="rId38"/>
    <p:sldId id="425" r:id="rId39"/>
    <p:sldId id="555" r:id="rId40"/>
    <p:sldId id="279" r:id="rId4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2DA1C-5F1E-80FE-765D-9200F9DE4CF4}" name="Maria Gaare Dahl" initials="MGD" userId="S::mariagda@uio.no::c86e498c-2028-4ad0-bcc9-39b1a3053f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70"/>
    <a:srgbClr val="EBEBDB"/>
    <a:srgbClr val="E1EAE7"/>
    <a:srgbClr val="D6EBEE"/>
    <a:srgbClr val="F8F8F8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3" autoAdjust="0"/>
    <p:restoredTop sz="72466" autoAdjust="0"/>
  </p:normalViewPr>
  <p:slideViewPr>
    <p:cSldViewPr snapToGrid="0">
      <p:cViewPr varScale="1">
        <p:scale>
          <a:sx n="101" d="100"/>
          <a:sy n="101" d="100"/>
        </p:scale>
        <p:origin x="150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5C6A6-AF2A-4289-B811-2A2202AFA6E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B1CEDF9-2482-41DC-BCBE-33AF940B6AB3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1: Samarbeid</a:t>
          </a:r>
        </a:p>
      </dgm:t>
    </dgm:pt>
    <dgm:pt modelId="{8CAF49E8-C100-4A10-A9A1-2C30A9805A96}" type="parTrans" cxnId="{3662B004-8309-4409-AFB4-7D2E00128E82}">
      <dgm:prSet/>
      <dgm:spPr/>
      <dgm:t>
        <a:bodyPr/>
        <a:lstStyle/>
        <a:p>
          <a:endParaRPr lang="nb-NO"/>
        </a:p>
      </dgm:t>
    </dgm:pt>
    <dgm:pt modelId="{94A56B37-9955-46BE-96F1-77C0A6EDE2BC}" type="sibTrans" cxnId="{3662B004-8309-4409-AFB4-7D2E00128E82}">
      <dgm:prSet/>
      <dgm:spPr/>
      <dgm:t>
        <a:bodyPr/>
        <a:lstStyle/>
        <a:p>
          <a:endParaRPr lang="nb-NO"/>
        </a:p>
      </dgm:t>
    </dgm:pt>
    <dgm:pt modelId="{43802DC2-024A-4AC5-BF09-D7F5EB2DB511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n-NO" sz="2000" noProof="0" dirty="0">
              <a:solidFill>
                <a:schemeClr val="tx1"/>
              </a:solidFill>
            </a:rPr>
            <a:t>Del 2: Utprøving</a:t>
          </a:r>
        </a:p>
      </dgm:t>
    </dgm:pt>
    <dgm:pt modelId="{2F3CC057-5EF8-4951-9267-82DBBE4C93FE}" type="parTrans" cxnId="{CEC33EA4-81E2-477D-AB8F-939B35205116}">
      <dgm:prSet/>
      <dgm:spPr/>
      <dgm:t>
        <a:bodyPr/>
        <a:lstStyle/>
        <a:p>
          <a:endParaRPr lang="nb-NO"/>
        </a:p>
      </dgm:t>
    </dgm:pt>
    <dgm:pt modelId="{3FD62E91-DBA7-4D00-91FA-FE20CFC407C4}" type="sibTrans" cxnId="{CEC33EA4-81E2-477D-AB8F-939B35205116}">
      <dgm:prSet/>
      <dgm:spPr/>
      <dgm:t>
        <a:bodyPr/>
        <a:lstStyle/>
        <a:p>
          <a:endParaRPr lang="nb-NO"/>
        </a:p>
      </dgm:t>
    </dgm:pt>
    <dgm:pt modelId="{97D598F9-4506-405B-890E-3EEB87578E96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n-NO" sz="2000" noProof="0" dirty="0">
              <a:solidFill>
                <a:schemeClr val="tx1"/>
              </a:solidFill>
            </a:rPr>
            <a:t>Del 3: Erfaringsdeling</a:t>
          </a:r>
        </a:p>
      </dgm:t>
    </dgm:pt>
    <dgm:pt modelId="{FCA6EE39-AE9B-49DE-888F-8EAC7E659F1E}" type="parTrans" cxnId="{7F371988-8BC7-4B15-99A1-74606BDD33A8}">
      <dgm:prSet/>
      <dgm:spPr/>
      <dgm:t>
        <a:bodyPr/>
        <a:lstStyle/>
        <a:p>
          <a:endParaRPr lang="nb-NO"/>
        </a:p>
      </dgm:t>
    </dgm:pt>
    <dgm:pt modelId="{33E6BC92-C866-45B9-8F57-01AE1F36DFAA}" type="sibTrans" cxnId="{7F371988-8BC7-4B15-99A1-74606BDD33A8}">
      <dgm:prSet/>
      <dgm:spPr/>
      <dgm:t>
        <a:bodyPr/>
        <a:lstStyle/>
        <a:p>
          <a:endParaRPr lang="nb-NO"/>
        </a:p>
      </dgm:t>
    </dgm:pt>
    <dgm:pt modelId="{5F0D51F2-A766-4E6C-9873-66278382F8C5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n-NO" sz="1800" noProof="0" dirty="0">
              <a:solidFill>
                <a:schemeClr val="tx1"/>
              </a:solidFill>
            </a:rPr>
            <a:t>dele erfaringar</a:t>
          </a:r>
        </a:p>
      </dgm:t>
    </dgm:pt>
    <dgm:pt modelId="{1E7412CB-6D66-4172-8F86-D2294D20B09C}" type="parTrans" cxnId="{EF68BC3D-EAAE-4073-BB1B-B2694C618C97}">
      <dgm:prSet/>
      <dgm:spPr/>
      <dgm:t>
        <a:bodyPr/>
        <a:lstStyle/>
        <a:p>
          <a:endParaRPr lang="nb-NO"/>
        </a:p>
      </dgm:t>
    </dgm:pt>
    <dgm:pt modelId="{75B22EFD-14B1-40BC-809C-85BA89F73307}" type="sibTrans" cxnId="{EF68BC3D-EAAE-4073-BB1B-B2694C618C97}">
      <dgm:prSet/>
      <dgm:spPr/>
      <dgm:t>
        <a:bodyPr/>
        <a:lstStyle/>
        <a:p>
          <a:endParaRPr lang="nb-NO"/>
        </a:p>
      </dgm:t>
    </dgm:pt>
    <dgm:pt modelId="{4B58AA04-7B6E-4E0B-A3F5-6D99A933E6E8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aktivitet i elevrolle</a:t>
          </a:r>
        </a:p>
      </dgm:t>
    </dgm:pt>
    <dgm:pt modelId="{FA44B223-AD3D-41B8-84DA-94493182A363}" type="parTrans" cxnId="{B6CD619F-8257-4A7E-BFD0-4D4060D9CFA1}">
      <dgm:prSet/>
      <dgm:spPr/>
      <dgm:t>
        <a:bodyPr/>
        <a:lstStyle/>
        <a:p>
          <a:endParaRPr lang="nb-NO"/>
        </a:p>
      </dgm:t>
    </dgm:pt>
    <dgm:pt modelId="{32F4128C-3F92-41AB-BBDE-3549D0D04597}" type="sibTrans" cxnId="{B6CD619F-8257-4A7E-BFD0-4D4060D9CFA1}">
      <dgm:prSet/>
      <dgm:spPr/>
      <dgm:t>
        <a:bodyPr/>
        <a:lstStyle/>
        <a:p>
          <a:endParaRPr lang="nb-NO"/>
        </a:p>
      </dgm:t>
    </dgm:pt>
    <dgm:pt modelId="{C1BF2A8A-5AD7-4544-92CB-1A8F50DFBE6E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teori</a:t>
          </a:r>
        </a:p>
      </dgm:t>
    </dgm:pt>
    <dgm:pt modelId="{5F282D4B-2177-4FF7-BB0A-48D30A7BA4B8}" type="parTrans" cxnId="{679D8F9E-624A-4595-95F5-2898652CA100}">
      <dgm:prSet/>
      <dgm:spPr/>
      <dgm:t>
        <a:bodyPr/>
        <a:lstStyle/>
        <a:p>
          <a:endParaRPr lang="nb-NO"/>
        </a:p>
      </dgm:t>
    </dgm:pt>
    <dgm:pt modelId="{0F6682FE-E512-4064-9126-384137AF4E5D}" type="sibTrans" cxnId="{679D8F9E-624A-4595-95F5-2898652CA100}">
      <dgm:prSet/>
      <dgm:spPr/>
      <dgm:t>
        <a:bodyPr/>
        <a:lstStyle/>
        <a:p>
          <a:endParaRPr lang="nb-NO"/>
        </a:p>
      </dgm:t>
    </dgm:pt>
    <dgm:pt modelId="{CDAD5703-CC72-440E-AD7C-BADB4E434C2F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n-NO" sz="1800" noProof="0" dirty="0">
              <a:solidFill>
                <a:schemeClr val="tx1"/>
              </a:solidFill>
            </a:rPr>
            <a:t>med elevar</a:t>
          </a:r>
        </a:p>
      </dgm:t>
    </dgm:pt>
    <dgm:pt modelId="{C5AC6083-0C6A-419B-9A98-9C8298286A68}" type="sibTrans" cxnId="{A12F5E7F-A465-46A0-839F-1D030683FF2C}">
      <dgm:prSet/>
      <dgm:spPr/>
      <dgm:t>
        <a:bodyPr/>
        <a:lstStyle/>
        <a:p>
          <a:endParaRPr lang="nb-NO"/>
        </a:p>
      </dgm:t>
    </dgm:pt>
    <dgm:pt modelId="{1848E975-1272-4A8C-A398-5886F3D314C8}" type="parTrans" cxnId="{A12F5E7F-A465-46A0-839F-1D030683FF2C}">
      <dgm:prSet/>
      <dgm:spPr/>
      <dgm:t>
        <a:bodyPr/>
        <a:lstStyle/>
        <a:p>
          <a:endParaRPr lang="nb-NO"/>
        </a:p>
      </dgm:t>
    </dgm:pt>
    <dgm:pt modelId="{C0F48C98-D97E-45DA-BA1B-BC6F8B43888B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refleksjon</a:t>
          </a:r>
        </a:p>
      </dgm:t>
    </dgm:pt>
    <dgm:pt modelId="{7DA35E6E-42C9-4E56-B4D7-6859C304E5BB}" type="parTrans" cxnId="{20E5473D-797D-44F4-89FF-416B0175AA2E}">
      <dgm:prSet/>
      <dgm:spPr/>
      <dgm:t>
        <a:bodyPr/>
        <a:lstStyle/>
        <a:p>
          <a:endParaRPr lang="nb-NO"/>
        </a:p>
      </dgm:t>
    </dgm:pt>
    <dgm:pt modelId="{DF40433F-47FE-4719-999B-A06A57B70D0C}" type="sibTrans" cxnId="{20E5473D-797D-44F4-89FF-416B0175AA2E}">
      <dgm:prSet/>
      <dgm:spPr/>
      <dgm:t>
        <a:bodyPr/>
        <a:lstStyle/>
        <a:p>
          <a:endParaRPr lang="nb-NO"/>
        </a:p>
      </dgm:t>
    </dgm:pt>
    <dgm:pt modelId="{FFD722DE-2E5C-473A-9263-A4C21B8987B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n-NO" sz="1800" noProof="0" dirty="0">
              <a:solidFill>
                <a:schemeClr val="tx1"/>
              </a:solidFill>
            </a:rPr>
            <a:t>diskusjon og refleksjon</a:t>
          </a:r>
        </a:p>
      </dgm:t>
    </dgm:pt>
    <dgm:pt modelId="{398631CB-F2FD-40CF-B28E-45EBA4649C74}" type="parTrans" cxnId="{C7968FB4-890D-4191-B5E5-BA105C5A7FDA}">
      <dgm:prSet/>
      <dgm:spPr/>
      <dgm:t>
        <a:bodyPr/>
        <a:lstStyle/>
        <a:p>
          <a:endParaRPr lang="en-US"/>
        </a:p>
      </dgm:t>
    </dgm:pt>
    <dgm:pt modelId="{44063BEC-4906-4188-95A5-9963DFAC2234}" type="sibTrans" cxnId="{C7968FB4-890D-4191-B5E5-BA105C5A7FDA}">
      <dgm:prSet/>
      <dgm:spPr/>
      <dgm:t>
        <a:bodyPr/>
        <a:lstStyle/>
        <a:p>
          <a:endParaRPr lang="en-US"/>
        </a:p>
      </dgm:t>
    </dgm:pt>
    <dgm:pt modelId="{079F7FE3-347C-43EA-BB4F-60C7B046D970}" type="pres">
      <dgm:prSet presAssocID="{1CE5C6A6-AF2A-4289-B811-2A2202AFA6E5}" presName="Name0" presStyleCnt="0">
        <dgm:presLayoutVars>
          <dgm:dir/>
          <dgm:resizeHandles val="exact"/>
        </dgm:presLayoutVars>
      </dgm:prSet>
      <dgm:spPr/>
    </dgm:pt>
    <dgm:pt modelId="{B2E2E97B-14F6-4C12-B251-5D976F842A0D}" type="pres">
      <dgm:prSet presAssocID="{4B1CEDF9-2482-41DC-BCBE-33AF940B6AB3}" presName="node" presStyleLbl="node1" presStyleIdx="0" presStyleCnt="3" custLinFactNeighborX="-513" custLinFactNeighborY="3330">
        <dgm:presLayoutVars>
          <dgm:bulletEnabled val="1"/>
        </dgm:presLayoutVars>
      </dgm:prSet>
      <dgm:spPr/>
    </dgm:pt>
    <dgm:pt modelId="{64E9B278-A2D4-456C-BD85-AFC14EA27373}" type="pres">
      <dgm:prSet presAssocID="{94A56B37-9955-46BE-96F1-77C0A6EDE2BC}" presName="sibTrans" presStyleCnt="0"/>
      <dgm:spPr/>
    </dgm:pt>
    <dgm:pt modelId="{CCCFB7B9-989E-4C2D-9B79-7CFCABACB654}" type="pres">
      <dgm:prSet presAssocID="{43802DC2-024A-4AC5-BF09-D7F5EB2DB511}" presName="node" presStyleLbl="node1" presStyleIdx="1" presStyleCnt="3" custLinFactNeighborX="-46687" custLinFactNeighborY="3330">
        <dgm:presLayoutVars>
          <dgm:bulletEnabled val="1"/>
        </dgm:presLayoutVars>
      </dgm:prSet>
      <dgm:spPr/>
    </dgm:pt>
    <dgm:pt modelId="{53782159-CAE6-4731-9C79-72C25BE9E0F2}" type="pres">
      <dgm:prSet presAssocID="{3FD62E91-DBA7-4D00-91FA-FE20CFC407C4}" presName="sibTrans" presStyleCnt="0"/>
      <dgm:spPr/>
    </dgm:pt>
    <dgm:pt modelId="{2016B381-F3AF-4003-80AF-A07A6EE97F23}" type="pres">
      <dgm:prSet presAssocID="{97D598F9-4506-405B-890E-3EEB87578E96}" presName="node" presStyleLbl="node1" presStyleIdx="2" presStyleCnt="3" custLinFactNeighborX="-99516" custLinFactNeighborY="3330">
        <dgm:presLayoutVars>
          <dgm:bulletEnabled val="1"/>
        </dgm:presLayoutVars>
      </dgm:prSet>
      <dgm:spPr/>
    </dgm:pt>
  </dgm:ptLst>
  <dgm:cxnLst>
    <dgm:cxn modelId="{3662B004-8309-4409-AFB4-7D2E00128E82}" srcId="{1CE5C6A6-AF2A-4289-B811-2A2202AFA6E5}" destId="{4B1CEDF9-2482-41DC-BCBE-33AF940B6AB3}" srcOrd="0" destOrd="0" parTransId="{8CAF49E8-C100-4A10-A9A1-2C30A9805A96}" sibTransId="{94A56B37-9955-46BE-96F1-77C0A6EDE2BC}"/>
    <dgm:cxn modelId="{DEBE0106-A7F7-49E1-8318-FEF1DA8D241C}" type="presOf" srcId="{4B1CEDF9-2482-41DC-BCBE-33AF940B6AB3}" destId="{B2E2E97B-14F6-4C12-B251-5D976F842A0D}" srcOrd="0" destOrd="0" presId="urn:microsoft.com/office/officeart/2005/8/layout/hList6"/>
    <dgm:cxn modelId="{E5BCB60C-EB79-4648-9EBB-E4829D45C96A}" type="presOf" srcId="{97D598F9-4506-405B-890E-3EEB87578E96}" destId="{2016B381-F3AF-4003-80AF-A07A6EE97F23}" srcOrd="0" destOrd="0" presId="urn:microsoft.com/office/officeart/2005/8/layout/hList6"/>
    <dgm:cxn modelId="{A791050E-10C7-43CA-92EA-5899E9C32305}" type="presOf" srcId="{C0F48C98-D97E-45DA-BA1B-BC6F8B43888B}" destId="{B2E2E97B-14F6-4C12-B251-5D976F842A0D}" srcOrd="0" destOrd="3" presId="urn:microsoft.com/office/officeart/2005/8/layout/hList6"/>
    <dgm:cxn modelId="{2C885328-C563-4650-A3C6-5B260872AFCF}" type="presOf" srcId="{CDAD5703-CC72-440E-AD7C-BADB4E434C2F}" destId="{CCCFB7B9-989E-4C2D-9B79-7CFCABACB654}" srcOrd="0" destOrd="1" presId="urn:microsoft.com/office/officeart/2005/8/layout/hList6"/>
    <dgm:cxn modelId="{16B0E32F-FC6E-4899-9CBB-45F384CE6008}" type="presOf" srcId="{C1BF2A8A-5AD7-4544-92CB-1A8F50DFBE6E}" destId="{B2E2E97B-14F6-4C12-B251-5D976F842A0D}" srcOrd="0" destOrd="2" presId="urn:microsoft.com/office/officeart/2005/8/layout/hList6"/>
    <dgm:cxn modelId="{20E5473D-797D-44F4-89FF-416B0175AA2E}" srcId="{4B1CEDF9-2482-41DC-BCBE-33AF940B6AB3}" destId="{C0F48C98-D97E-45DA-BA1B-BC6F8B43888B}" srcOrd="2" destOrd="0" parTransId="{7DA35E6E-42C9-4E56-B4D7-6859C304E5BB}" sibTransId="{DF40433F-47FE-4719-999B-A06A57B70D0C}"/>
    <dgm:cxn modelId="{EF68BC3D-EAAE-4073-BB1B-B2694C618C97}" srcId="{97D598F9-4506-405B-890E-3EEB87578E96}" destId="{5F0D51F2-A766-4E6C-9873-66278382F8C5}" srcOrd="0" destOrd="0" parTransId="{1E7412CB-6D66-4172-8F86-D2294D20B09C}" sibTransId="{75B22EFD-14B1-40BC-809C-85BA89F73307}"/>
    <dgm:cxn modelId="{C0948265-2E99-49CE-BE54-0AB9A90980F6}" type="presOf" srcId="{FFD722DE-2E5C-473A-9263-A4C21B8987B7}" destId="{2016B381-F3AF-4003-80AF-A07A6EE97F23}" srcOrd="0" destOrd="2" presId="urn:microsoft.com/office/officeart/2005/8/layout/hList6"/>
    <dgm:cxn modelId="{96EFB276-C14F-46EB-8C23-B6192B8DB92C}" type="presOf" srcId="{4B58AA04-7B6E-4E0B-A3F5-6D99A933E6E8}" destId="{B2E2E97B-14F6-4C12-B251-5D976F842A0D}" srcOrd="0" destOrd="1" presId="urn:microsoft.com/office/officeart/2005/8/layout/hList6"/>
    <dgm:cxn modelId="{A12F5E7F-A465-46A0-839F-1D030683FF2C}" srcId="{43802DC2-024A-4AC5-BF09-D7F5EB2DB511}" destId="{CDAD5703-CC72-440E-AD7C-BADB4E434C2F}" srcOrd="0" destOrd="0" parTransId="{1848E975-1272-4A8C-A398-5886F3D314C8}" sibTransId="{C5AC6083-0C6A-419B-9A98-9C8298286A68}"/>
    <dgm:cxn modelId="{7F371988-8BC7-4B15-99A1-74606BDD33A8}" srcId="{1CE5C6A6-AF2A-4289-B811-2A2202AFA6E5}" destId="{97D598F9-4506-405B-890E-3EEB87578E96}" srcOrd="2" destOrd="0" parTransId="{FCA6EE39-AE9B-49DE-888F-8EAC7E659F1E}" sibTransId="{33E6BC92-C866-45B9-8F57-01AE1F36DFAA}"/>
    <dgm:cxn modelId="{679D8F9E-624A-4595-95F5-2898652CA100}" srcId="{4B1CEDF9-2482-41DC-BCBE-33AF940B6AB3}" destId="{C1BF2A8A-5AD7-4544-92CB-1A8F50DFBE6E}" srcOrd="1" destOrd="0" parTransId="{5F282D4B-2177-4FF7-BB0A-48D30A7BA4B8}" sibTransId="{0F6682FE-E512-4064-9126-384137AF4E5D}"/>
    <dgm:cxn modelId="{B6CD619F-8257-4A7E-BFD0-4D4060D9CFA1}" srcId="{4B1CEDF9-2482-41DC-BCBE-33AF940B6AB3}" destId="{4B58AA04-7B6E-4E0B-A3F5-6D99A933E6E8}" srcOrd="0" destOrd="0" parTransId="{FA44B223-AD3D-41B8-84DA-94493182A363}" sibTransId="{32F4128C-3F92-41AB-BBDE-3549D0D04597}"/>
    <dgm:cxn modelId="{CEC33EA4-81E2-477D-AB8F-939B35205116}" srcId="{1CE5C6A6-AF2A-4289-B811-2A2202AFA6E5}" destId="{43802DC2-024A-4AC5-BF09-D7F5EB2DB511}" srcOrd="1" destOrd="0" parTransId="{2F3CC057-5EF8-4951-9267-82DBBE4C93FE}" sibTransId="{3FD62E91-DBA7-4D00-91FA-FE20CFC407C4}"/>
    <dgm:cxn modelId="{C5CA16AF-2B4B-4AE3-AFCD-322F12481379}" type="presOf" srcId="{1CE5C6A6-AF2A-4289-B811-2A2202AFA6E5}" destId="{079F7FE3-347C-43EA-BB4F-60C7B046D970}" srcOrd="0" destOrd="0" presId="urn:microsoft.com/office/officeart/2005/8/layout/hList6"/>
    <dgm:cxn modelId="{EBE1EAB3-3240-41DC-A4BD-A113BC225882}" type="presOf" srcId="{5F0D51F2-A766-4E6C-9873-66278382F8C5}" destId="{2016B381-F3AF-4003-80AF-A07A6EE97F23}" srcOrd="0" destOrd="1" presId="urn:microsoft.com/office/officeart/2005/8/layout/hList6"/>
    <dgm:cxn modelId="{C7968FB4-890D-4191-B5E5-BA105C5A7FDA}" srcId="{97D598F9-4506-405B-890E-3EEB87578E96}" destId="{FFD722DE-2E5C-473A-9263-A4C21B8987B7}" srcOrd="1" destOrd="0" parTransId="{398631CB-F2FD-40CF-B28E-45EBA4649C74}" sibTransId="{44063BEC-4906-4188-95A5-9963DFAC2234}"/>
    <dgm:cxn modelId="{D88108D6-63A9-45E6-B42C-B3AFEC39E0AD}" type="presOf" srcId="{43802DC2-024A-4AC5-BF09-D7F5EB2DB511}" destId="{CCCFB7B9-989E-4C2D-9B79-7CFCABACB654}" srcOrd="0" destOrd="0" presId="urn:microsoft.com/office/officeart/2005/8/layout/hList6"/>
    <dgm:cxn modelId="{EDC30FA6-042E-448A-A6F9-8C45A392DB81}" type="presParOf" srcId="{079F7FE3-347C-43EA-BB4F-60C7B046D970}" destId="{B2E2E97B-14F6-4C12-B251-5D976F842A0D}" srcOrd="0" destOrd="0" presId="urn:microsoft.com/office/officeart/2005/8/layout/hList6"/>
    <dgm:cxn modelId="{F9A8DFBD-3A1E-488C-B435-A3430686731E}" type="presParOf" srcId="{079F7FE3-347C-43EA-BB4F-60C7B046D970}" destId="{64E9B278-A2D4-456C-BD85-AFC14EA27373}" srcOrd="1" destOrd="0" presId="urn:microsoft.com/office/officeart/2005/8/layout/hList6"/>
    <dgm:cxn modelId="{2ECAFC52-277E-42B9-A47E-7A357DCF6514}" type="presParOf" srcId="{079F7FE3-347C-43EA-BB4F-60C7B046D970}" destId="{CCCFB7B9-989E-4C2D-9B79-7CFCABACB654}" srcOrd="2" destOrd="0" presId="urn:microsoft.com/office/officeart/2005/8/layout/hList6"/>
    <dgm:cxn modelId="{DEE28213-DD64-41B5-997B-4EBCB2C2AEEC}" type="presParOf" srcId="{079F7FE3-347C-43EA-BB4F-60C7B046D970}" destId="{53782159-CAE6-4731-9C79-72C25BE9E0F2}" srcOrd="3" destOrd="0" presId="urn:microsoft.com/office/officeart/2005/8/layout/hList6"/>
    <dgm:cxn modelId="{31F239DB-466A-4391-8FFA-20D49B99BBF4}" type="presParOf" srcId="{079F7FE3-347C-43EA-BB4F-60C7B046D970}" destId="{2016B381-F3AF-4003-80AF-A07A6EE97F2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5C6A6-AF2A-4289-B811-2A2202AFA6E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B1CEDF9-2482-41DC-BCBE-33AF940B6AB3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1: Samarbeid</a:t>
          </a:r>
        </a:p>
      </dgm:t>
    </dgm:pt>
    <dgm:pt modelId="{8CAF49E8-C100-4A10-A9A1-2C30A9805A96}" type="parTrans" cxnId="{3662B004-8309-4409-AFB4-7D2E00128E82}">
      <dgm:prSet/>
      <dgm:spPr/>
      <dgm:t>
        <a:bodyPr/>
        <a:lstStyle/>
        <a:p>
          <a:endParaRPr lang="nb-NO"/>
        </a:p>
      </dgm:t>
    </dgm:pt>
    <dgm:pt modelId="{94A56B37-9955-46BE-96F1-77C0A6EDE2BC}" type="sibTrans" cxnId="{3662B004-8309-4409-AFB4-7D2E00128E82}">
      <dgm:prSet/>
      <dgm:spPr/>
      <dgm:t>
        <a:bodyPr/>
        <a:lstStyle/>
        <a:p>
          <a:endParaRPr lang="nb-NO"/>
        </a:p>
      </dgm:t>
    </dgm:pt>
    <dgm:pt modelId="{43802DC2-024A-4AC5-BF09-D7F5EB2DB511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2: Utprøving</a:t>
          </a:r>
        </a:p>
      </dgm:t>
    </dgm:pt>
    <dgm:pt modelId="{2F3CC057-5EF8-4951-9267-82DBBE4C93FE}" type="parTrans" cxnId="{CEC33EA4-81E2-477D-AB8F-939B35205116}">
      <dgm:prSet/>
      <dgm:spPr/>
      <dgm:t>
        <a:bodyPr/>
        <a:lstStyle/>
        <a:p>
          <a:endParaRPr lang="nb-NO"/>
        </a:p>
      </dgm:t>
    </dgm:pt>
    <dgm:pt modelId="{3FD62E91-DBA7-4D00-91FA-FE20CFC407C4}" type="sibTrans" cxnId="{CEC33EA4-81E2-477D-AB8F-939B35205116}">
      <dgm:prSet/>
      <dgm:spPr/>
      <dgm:t>
        <a:bodyPr/>
        <a:lstStyle/>
        <a:p>
          <a:endParaRPr lang="nb-NO"/>
        </a:p>
      </dgm:t>
    </dgm:pt>
    <dgm:pt modelId="{97D598F9-4506-405B-890E-3EEB87578E96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3: Erfaringsdeling</a:t>
          </a:r>
        </a:p>
      </dgm:t>
    </dgm:pt>
    <dgm:pt modelId="{FCA6EE39-AE9B-49DE-888F-8EAC7E659F1E}" type="parTrans" cxnId="{7F371988-8BC7-4B15-99A1-74606BDD33A8}">
      <dgm:prSet/>
      <dgm:spPr/>
      <dgm:t>
        <a:bodyPr/>
        <a:lstStyle/>
        <a:p>
          <a:endParaRPr lang="nb-NO"/>
        </a:p>
      </dgm:t>
    </dgm:pt>
    <dgm:pt modelId="{33E6BC92-C866-45B9-8F57-01AE1F36DFAA}" type="sibTrans" cxnId="{7F371988-8BC7-4B15-99A1-74606BDD33A8}">
      <dgm:prSet/>
      <dgm:spPr/>
      <dgm:t>
        <a:bodyPr/>
        <a:lstStyle/>
        <a:p>
          <a:endParaRPr lang="nb-NO"/>
        </a:p>
      </dgm:t>
    </dgm:pt>
    <dgm:pt modelId="{5F0D51F2-A766-4E6C-9873-66278382F8C5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dele </a:t>
          </a:r>
          <a:r>
            <a:rPr lang="nn-NO" sz="1800" noProof="0" dirty="0">
              <a:solidFill>
                <a:schemeClr val="tx1"/>
              </a:solidFill>
            </a:rPr>
            <a:t>erfaringar</a:t>
          </a:r>
        </a:p>
      </dgm:t>
    </dgm:pt>
    <dgm:pt modelId="{1E7412CB-6D66-4172-8F86-D2294D20B09C}" type="parTrans" cxnId="{EF68BC3D-EAAE-4073-BB1B-B2694C618C97}">
      <dgm:prSet/>
      <dgm:spPr/>
      <dgm:t>
        <a:bodyPr/>
        <a:lstStyle/>
        <a:p>
          <a:endParaRPr lang="nb-NO"/>
        </a:p>
      </dgm:t>
    </dgm:pt>
    <dgm:pt modelId="{75B22EFD-14B1-40BC-809C-85BA89F73307}" type="sibTrans" cxnId="{EF68BC3D-EAAE-4073-BB1B-B2694C618C97}">
      <dgm:prSet/>
      <dgm:spPr/>
      <dgm:t>
        <a:bodyPr/>
        <a:lstStyle/>
        <a:p>
          <a:endParaRPr lang="nb-NO"/>
        </a:p>
      </dgm:t>
    </dgm:pt>
    <dgm:pt modelId="{4B58AA04-7B6E-4E0B-A3F5-6D99A933E6E8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aktivitet i elevrolle</a:t>
          </a:r>
        </a:p>
      </dgm:t>
    </dgm:pt>
    <dgm:pt modelId="{FA44B223-AD3D-41B8-84DA-94493182A363}" type="parTrans" cxnId="{B6CD619F-8257-4A7E-BFD0-4D4060D9CFA1}">
      <dgm:prSet/>
      <dgm:spPr/>
      <dgm:t>
        <a:bodyPr/>
        <a:lstStyle/>
        <a:p>
          <a:endParaRPr lang="nb-NO"/>
        </a:p>
      </dgm:t>
    </dgm:pt>
    <dgm:pt modelId="{32F4128C-3F92-41AB-BBDE-3549D0D04597}" type="sibTrans" cxnId="{B6CD619F-8257-4A7E-BFD0-4D4060D9CFA1}">
      <dgm:prSet/>
      <dgm:spPr/>
      <dgm:t>
        <a:bodyPr/>
        <a:lstStyle/>
        <a:p>
          <a:endParaRPr lang="nb-NO"/>
        </a:p>
      </dgm:t>
    </dgm:pt>
    <dgm:pt modelId="{C1BF2A8A-5AD7-4544-92CB-1A8F50DFBE6E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teori</a:t>
          </a:r>
        </a:p>
      </dgm:t>
    </dgm:pt>
    <dgm:pt modelId="{5F282D4B-2177-4FF7-BB0A-48D30A7BA4B8}" type="parTrans" cxnId="{679D8F9E-624A-4595-95F5-2898652CA100}">
      <dgm:prSet/>
      <dgm:spPr/>
      <dgm:t>
        <a:bodyPr/>
        <a:lstStyle/>
        <a:p>
          <a:endParaRPr lang="nb-NO"/>
        </a:p>
      </dgm:t>
    </dgm:pt>
    <dgm:pt modelId="{0F6682FE-E512-4064-9126-384137AF4E5D}" type="sibTrans" cxnId="{679D8F9E-624A-4595-95F5-2898652CA100}">
      <dgm:prSet/>
      <dgm:spPr/>
      <dgm:t>
        <a:bodyPr/>
        <a:lstStyle/>
        <a:p>
          <a:endParaRPr lang="nb-NO"/>
        </a:p>
      </dgm:t>
    </dgm:pt>
    <dgm:pt modelId="{CDAD5703-CC72-440E-AD7C-BADB4E434C2F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med </a:t>
          </a:r>
          <a:r>
            <a:rPr lang="nn-NO" sz="1800" noProof="0" dirty="0">
              <a:solidFill>
                <a:schemeClr val="tx1"/>
              </a:solidFill>
            </a:rPr>
            <a:t>elevar</a:t>
          </a:r>
        </a:p>
      </dgm:t>
    </dgm:pt>
    <dgm:pt modelId="{C5AC6083-0C6A-419B-9A98-9C8298286A68}" type="sibTrans" cxnId="{A12F5E7F-A465-46A0-839F-1D030683FF2C}">
      <dgm:prSet/>
      <dgm:spPr/>
      <dgm:t>
        <a:bodyPr/>
        <a:lstStyle/>
        <a:p>
          <a:endParaRPr lang="nb-NO"/>
        </a:p>
      </dgm:t>
    </dgm:pt>
    <dgm:pt modelId="{1848E975-1272-4A8C-A398-5886F3D314C8}" type="parTrans" cxnId="{A12F5E7F-A465-46A0-839F-1D030683FF2C}">
      <dgm:prSet/>
      <dgm:spPr/>
      <dgm:t>
        <a:bodyPr/>
        <a:lstStyle/>
        <a:p>
          <a:endParaRPr lang="nb-NO"/>
        </a:p>
      </dgm:t>
    </dgm:pt>
    <dgm:pt modelId="{C0F48C98-D97E-45DA-BA1B-BC6F8B43888B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refleksjon</a:t>
          </a:r>
        </a:p>
      </dgm:t>
    </dgm:pt>
    <dgm:pt modelId="{7DA35E6E-42C9-4E56-B4D7-6859C304E5BB}" type="parTrans" cxnId="{20E5473D-797D-44F4-89FF-416B0175AA2E}">
      <dgm:prSet/>
      <dgm:spPr/>
      <dgm:t>
        <a:bodyPr/>
        <a:lstStyle/>
        <a:p>
          <a:endParaRPr lang="nb-NO"/>
        </a:p>
      </dgm:t>
    </dgm:pt>
    <dgm:pt modelId="{DF40433F-47FE-4719-999B-A06A57B70D0C}" type="sibTrans" cxnId="{20E5473D-797D-44F4-89FF-416B0175AA2E}">
      <dgm:prSet/>
      <dgm:spPr/>
      <dgm:t>
        <a:bodyPr/>
        <a:lstStyle/>
        <a:p>
          <a:endParaRPr lang="nb-NO"/>
        </a:p>
      </dgm:t>
    </dgm:pt>
    <dgm:pt modelId="{FFD722DE-2E5C-473A-9263-A4C21B8987B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diskusjon og refleksjon</a:t>
          </a:r>
        </a:p>
      </dgm:t>
    </dgm:pt>
    <dgm:pt modelId="{398631CB-F2FD-40CF-B28E-45EBA4649C74}" type="parTrans" cxnId="{C7968FB4-890D-4191-B5E5-BA105C5A7FDA}">
      <dgm:prSet/>
      <dgm:spPr/>
      <dgm:t>
        <a:bodyPr/>
        <a:lstStyle/>
        <a:p>
          <a:endParaRPr lang="en-US"/>
        </a:p>
      </dgm:t>
    </dgm:pt>
    <dgm:pt modelId="{44063BEC-4906-4188-95A5-9963DFAC2234}" type="sibTrans" cxnId="{C7968FB4-890D-4191-B5E5-BA105C5A7FDA}">
      <dgm:prSet/>
      <dgm:spPr/>
      <dgm:t>
        <a:bodyPr/>
        <a:lstStyle/>
        <a:p>
          <a:endParaRPr lang="en-US"/>
        </a:p>
      </dgm:t>
    </dgm:pt>
    <dgm:pt modelId="{079F7FE3-347C-43EA-BB4F-60C7B046D970}" type="pres">
      <dgm:prSet presAssocID="{1CE5C6A6-AF2A-4289-B811-2A2202AFA6E5}" presName="Name0" presStyleCnt="0">
        <dgm:presLayoutVars>
          <dgm:dir/>
          <dgm:resizeHandles val="exact"/>
        </dgm:presLayoutVars>
      </dgm:prSet>
      <dgm:spPr/>
    </dgm:pt>
    <dgm:pt modelId="{B2E2E97B-14F6-4C12-B251-5D976F842A0D}" type="pres">
      <dgm:prSet presAssocID="{4B1CEDF9-2482-41DC-BCBE-33AF940B6AB3}" presName="node" presStyleLbl="node1" presStyleIdx="0" presStyleCnt="3" custLinFactNeighborX="-513" custLinFactNeighborY="3330">
        <dgm:presLayoutVars>
          <dgm:bulletEnabled val="1"/>
        </dgm:presLayoutVars>
      </dgm:prSet>
      <dgm:spPr/>
    </dgm:pt>
    <dgm:pt modelId="{64E9B278-A2D4-456C-BD85-AFC14EA27373}" type="pres">
      <dgm:prSet presAssocID="{94A56B37-9955-46BE-96F1-77C0A6EDE2BC}" presName="sibTrans" presStyleCnt="0"/>
      <dgm:spPr/>
    </dgm:pt>
    <dgm:pt modelId="{CCCFB7B9-989E-4C2D-9B79-7CFCABACB654}" type="pres">
      <dgm:prSet presAssocID="{43802DC2-024A-4AC5-BF09-D7F5EB2DB511}" presName="node" presStyleLbl="node1" presStyleIdx="1" presStyleCnt="3" custLinFactNeighborX="-46687" custLinFactNeighborY="3330">
        <dgm:presLayoutVars>
          <dgm:bulletEnabled val="1"/>
        </dgm:presLayoutVars>
      </dgm:prSet>
      <dgm:spPr/>
    </dgm:pt>
    <dgm:pt modelId="{53782159-CAE6-4731-9C79-72C25BE9E0F2}" type="pres">
      <dgm:prSet presAssocID="{3FD62E91-DBA7-4D00-91FA-FE20CFC407C4}" presName="sibTrans" presStyleCnt="0"/>
      <dgm:spPr/>
    </dgm:pt>
    <dgm:pt modelId="{2016B381-F3AF-4003-80AF-A07A6EE97F23}" type="pres">
      <dgm:prSet presAssocID="{97D598F9-4506-405B-890E-3EEB87578E96}" presName="node" presStyleLbl="node1" presStyleIdx="2" presStyleCnt="3" custLinFactNeighborX="-99516" custLinFactNeighborY="3330">
        <dgm:presLayoutVars>
          <dgm:bulletEnabled val="1"/>
        </dgm:presLayoutVars>
      </dgm:prSet>
      <dgm:spPr/>
    </dgm:pt>
  </dgm:ptLst>
  <dgm:cxnLst>
    <dgm:cxn modelId="{3662B004-8309-4409-AFB4-7D2E00128E82}" srcId="{1CE5C6A6-AF2A-4289-B811-2A2202AFA6E5}" destId="{4B1CEDF9-2482-41DC-BCBE-33AF940B6AB3}" srcOrd="0" destOrd="0" parTransId="{8CAF49E8-C100-4A10-A9A1-2C30A9805A96}" sibTransId="{94A56B37-9955-46BE-96F1-77C0A6EDE2BC}"/>
    <dgm:cxn modelId="{DEBE0106-A7F7-49E1-8318-FEF1DA8D241C}" type="presOf" srcId="{4B1CEDF9-2482-41DC-BCBE-33AF940B6AB3}" destId="{B2E2E97B-14F6-4C12-B251-5D976F842A0D}" srcOrd="0" destOrd="0" presId="urn:microsoft.com/office/officeart/2005/8/layout/hList6"/>
    <dgm:cxn modelId="{E5BCB60C-EB79-4648-9EBB-E4829D45C96A}" type="presOf" srcId="{97D598F9-4506-405B-890E-3EEB87578E96}" destId="{2016B381-F3AF-4003-80AF-A07A6EE97F23}" srcOrd="0" destOrd="0" presId="urn:microsoft.com/office/officeart/2005/8/layout/hList6"/>
    <dgm:cxn modelId="{A791050E-10C7-43CA-92EA-5899E9C32305}" type="presOf" srcId="{C0F48C98-D97E-45DA-BA1B-BC6F8B43888B}" destId="{B2E2E97B-14F6-4C12-B251-5D976F842A0D}" srcOrd="0" destOrd="3" presId="urn:microsoft.com/office/officeart/2005/8/layout/hList6"/>
    <dgm:cxn modelId="{2C885328-C563-4650-A3C6-5B260872AFCF}" type="presOf" srcId="{CDAD5703-CC72-440E-AD7C-BADB4E434C2F}" destId="{CCCFB7B9-989E-4C2D-9B79-7CFCABACB654}" srcOrd="0" destOrd="1" presId="urn:microsoft.com/office/officeart/2005/8/layout/hList6"/>
    <dgm:cxn modelId="{16B0E32F-FC6E-4899-9CBB-45F384CE6008}" type="presOf" srcId="{C1BF2A8A-5AD7-4544-92CB-1A8F50DFBE6E}" destId="{B2E2E97B-14F6-4C12-B251-5D976F842A0D}" srcOrd="0" destOrd="2" presId="urn:microsoft.com/office/officeart/2005/8/layout/hList6"/>
    <dgm:cxn modelId="{20E5473D-797D-44F4-89FF-416B0175AA2E}" srcId="{4B1CEDF9-2482-41DC-BCBE-33AF940B6AB3}" destId="{C0F48C98-D97E-45DA-BA1B-BC6F8B43888B}" srcOrd="2" destOrd="0" parTransId="{7DA35E6E-42C9-4E56-B4D7-6859C304E5BB}" sibTransId="{DF40433F-47FE-4719-999B-A06A57B70D0C}"/>
    <dgm:cxn modelId="{EF68BC3D-EAAE-4073-BB1B-B2694C618C97}" srcId="{97D598F9-4506-405B-890E-3EEB87578E96}" destId="{5F0D51F2-A766-4E6C-9873-66278382F8C5}" srcOrd="0" destOrd="0" parTransId="{1E7412CB-6D66-4172-8F86-D2294D20B09C}" sibTransId="{75B22EFD-14B1-40BC-809C-85BA89F73307}"/>
    <dgm:cxn modelId="{C0948265-2E99-49CE-BE54-0AB9A90980F6}" type="presOf" srcId="{FFD722DE-2E5C-473A-9263-A4C21B8987B7}" destId="{2016B381-F3AF-4003-80AF-A07A6EE97F23}" srcOrd="0" destOrd="2" presId="urn:microsoft.com/office/officeart/2005/8/layout/hList6"/>
    <dgm:cxn modelId="{96EFB276-C14F-46EB-8C23-B6192B8DB92C}" type="presOf" srcId="{4B58AA04-7B6E-4E0B-A3F5-6D99A933E6E8}" destId="{B2E2E97B-14F6-4C12-B251-5D976F842A0D}" srcOrd="0" destOrd="1" presId="urn:microsoft.com/office/officeart/2005/8/layout/hList6"/>
    <dgm:cxn modelId="{A12F5E7F-A465-46A0-839F-1D030683FF2C}" srcId="{43802DC2-024A-4AC5-BF09-D7F5EB2DB511}" destId="{CDAD5703-CC72-440E-AD7C-BADB4E434C2F}" srcOrd="0" destOrd="0" parTransId="{1848E975-1272-4A8C-A398-5886F3D314C8}" sibTransId="{C5AC6083-0C6A-419B-9A98-9C8298286A68}"/>
    <dgm:cxn modelId="{7F371988-8BC7-4B15-99A1-74606BDD33A8}" srcId="{1CE5C6A6-AF2A-4289-B811-2A2202AFA6E5}" destId="{97D598F9-4506-405B-890E-3EEB87578E96}" srcOrd="2" destOrd="0" parTransId="{FCA6EE39-AE9B-49DE-888F-8EAC7E659F1E}" sibTransId="{33E6BC92-C866-45B9-8F57-01AE1F36DFAA}"/>
    <dgm:cxn modelId="{679D8F9E-624A-4595-95F5-2898652CA100}" srcId="{4B1CEDF9-2482-41DC-BCBE-33AF940B6AB3}" destId="{C1BF2A8A-5AD7-4544-92CB-1A8F50DFBE6E}" srcOrd="1" destOrd="0" parTransId="{5F282D4B-2177-4FF7-BB0A-48D30A7BA4B8}" sibTransId="{0F6682FE-E512-4064-9126-384137AF4E5D}"/>
    <dgm:cxn modelId="{B6CD619F-8257-4A7E-BFD0-4D4060D9CFA1}" srcId="{4B1CEDF9-2482-41DC-BCBE-33AF940B6AB3}" destId="{4B58AA04-7B6E-4E0B-A3F5-6D99A933E6E8}" srcOrd="0" destOrd="0" parTransId="{FA44B223-AD3D-41B8-84DA-94493182A363}" sibTransId="{32F4128C-3F92-41AB-BBDE-3549D0D04597}"/>
    <dgm:cxn modelId="{CEC33EA4-81E2-477D-AB8F-939B35205116}" srcId="{1CE5C6A6-AF2A-4289-B811-2A2202AFA6E5}" destId="{43802DC2-024A-4AC5-BF09-D7F5EB2DB511}" srcOrd="1" destOrd="0" parTransId="{2F3CC057-5EF8-4951-9267-82DBBE4C93FE}" sibTransId="{3FD62E91-DBA7-4D00-91FA-FE20CFC407C4}"/>
    <dgm:cxn modelId="{C5CA16AF-2B4B-4AE3-AFCD-322F12481379}" type="presOf" srcId="{1CE5C6A6-AF2A-4289-B811-2A2202AFA6E5}" destId="{079F7FE3-347C-43EA-BB4F-60C7B046D970}" srcOrd="0" destOrd="0" presId="urn:microsoft.com/office/officeart/2005/8/layout/hList6"/>
    <dgm:cxn modelId="{EBE1EAB3-3240-41DC-A4BD-A113BC225882}" type="presOf" srcId="{5F0D51F2-A766-4E6C-9873-66278382F8C5}" destId="{2016B381-F3AF-4003-80AF-A07A6EE97F23}" srcOrd="0" destOrd="1" presId="urn:microsoft.com/office/officeart/2005/8/layout/hList6"/>
    <dgm:cxn modelId="{C7968FB4-890D-4191-B5E5-BA105C5A7FDA}" srcId="{97D598F9-4506-405B-890E-3EEB87578E96}" destId="{FFD722DE-2E5C-473A-9263-A4C21B8987B7}" srcOrd="1" destOrd="0" parTransId="{398631CB-F2FD-40CF-B28E-45EBA4649C74}" sibTransId="{44063BEC-4906-4188-95A5-9963DFAC2234}"/>
    <dgm:cxn modelId="{D88108D6-63A9-45E6-B42C-B3AFEC39E0AD}" type="presOf" srcId="{43802DC2-024A-4AC5-BF09-D7F5EB2DB511}" destId="{CCCFB7B9-989E-4C2D-9B79-7CFCABACB654}" srcOrd="0" destOrd="0" presId="urn:microsoft.com/office/officeart/2005/8/layout/hList6"/>
    <dgm:cxn modelId="{EDC30FA6-042E-448A-A6F9-8C45A392DB81}" type="presParOf" srcId="{079F7FE3-347C-43EA-BB4F-60C7B046D970}" destId="{B2E2E97B-14F6-4C12-B251-5D976F842A0D}" srcOrd="0" destOrd="0" presId="urn:microsoft.com/office/officeart/2005/8/layout/hList6"/>
    <dgm:cxn modelId="{F9A8DFBD-3A1E-488C-B435-A3430686731E}" type="presParOf" srcId="{079F7FE3-347C-43EA-BB4F-60C7B046D970}" destId="{64E9B278-A2D4-456C-BD85-AFC14EA27373}" srcOrd="1" destOrd="0" presId="urn:microsoft.com/office/officeart/2005/8/layout/hList6"/>
    <dgm:cxn modelId="{2ECAFC52-277E-42B9-A47E-7A357DCF6514}" type="presParOf" srcId="{079F7FE3-347C-43EA-BB4F-60C7B046D970}" destId="{CCCFB7B9-989E-4C2D-9B79-7CFCABACB654}" srcOrd="2" destOrd="0" presId="urn:microsoft.com/office/officeart/2005/8/layout/hList6"/>
    <dgm:cxn modelId="{DEE28213-DD64-41B5-997B-4EBCB2C2AEEC}" type="presParOf" srcId="{079F7FE3-347C-43EA-BB4F-60C7B046D970}" destId="{53782159-CAE6-4731-9C79-72C25BE9E0F2}" srcOrd="3" destOrd="0" presId="urn:microsoft.com/office/officeart/2005/8/layout/hList6"/>
    <dgm:cxn modelId="{31F239DB-466A-4391-8FFA-20D49B99BBF4}" type="presParOf" srcId="{079F7FE3-347C-43EA-BB4F-60C7B046D970}" destId="{2016B381-F3AF-4003-80AF-A07A6EE97F2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5C6A6-AF2A-4289-B811-2A2202AFA6E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B1CEDF9-2482-41DC-BCBE-33AF940B6AB3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Samarbeid</a:t>
          </a:r>
        </a:p>
      </dgm:t>
    </dgm:pt>
    <dgm:pt modelId="{8CAF49E8-C100-4A10-A9A1-2C30A9805A96}" type="parTrans" cxnId="{3662B004-8309-4409-AFB4-7D2E00128E82}">
      <dgm:prSet/>
      <dgm:spPr/>
      <dgm:t>
        <a:bodyPr/>
        <a:lstStyle/>
        <a:p>
          <a:endParaRPr lang="nb-NO"/>
        </a:p>
      </dgm:t>
    </dgm:pt>
    <dgm:pt modelId="{94A56B37-9955-46BE-96F1-77C0A6EDE2BC}" type="sibTrans" cxnId="{3662B004-8309-4409-AFB4-7D2E00128E82}">
      <dgm:prSet/>
      <dgm:spPr/>
      <dgm:t>
        <a:bodyPr/>
        <a:lstStyle/>
        <a:p>
          <a:endParaRPr lang="nb-NO"/>
        </a:p>
      </dgm:t>
    </dgm:pt>
    <dgm:pt modelId="{43802DC2-024A-4AC5-BF09-D7F5EB2DB511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Utprøving</a:t>
          </a:r>
        </a:p>
      </dgm:t>
    </dgm:pt>
    <dgm:pt modelId="{2F3CC057-5EF8-4951-9267-82DBBE4C93FE}" type="parTrans" cxnId="{CEC33EA4-81E2-477D-AB8F-939B35205116}">
      <dgm:prSet/>
      <dgm:spPr/>
      <dgm:t>
        <a:bodyPr/>
        <a:lstStyle/>
        <a:p>
          <a:endParaRPr lang="nb-NO"/>
        </a:p>
      </dgm:t>
    </dgm:pt>
    <dgm:pt modelId="{3FD62E91-DBA7-4D00-91FA-FE20CFC407C4}" type="sibTrans" cxnId="{CEC33EA4-81E2-477D-AB8F-939B35205116}">
      <dgm:prSet/>
      <dgm:spPr/>
      <dgm:t>
        <a:bodyPr/>
        <a:lstStyle/>
        <a:p>
          <a:endParaRPr lang="nb-NO"/>
        </a:p>
      </dgm:t>
    </dgm:pt>
    <dgm:pt modelId="{97D598F9-4506-405B-890E-3EEB87578E96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Erfaringsdeling</a:t>
          </a:r>
        </a:p>
      </dgm:t>
    </dgm:pt>
    <dgm:pt modelId="{FCA6EE39-AE9B-49DE-888F-8EAC7E659F1E}" type="parTrans" cxnId="{7F371988-8BC7-4B15-99A1-74606BDD33A8}">
      <dgm:prSet/>
      <dgm:spPr/>
      <dgm:t>
        <a:bodyPr/>
        <a:lstStyle/>
        <a:p>
          <a:endParaRPr lang="nb-NO"/>
        </a:p>
      </dgm:t>
    </dgm:pt>
    <dgm:pt modelId="{33E6BC92-C866-45B9-8F57-01AE1F36DFAA}" type="sibTrans" cxnId="{7F371988-8BC7-4B15-99A1-74606BDD33A8}">
      <dgm:prSet/>
      <dgm:spPr/>
      <dgm:t>
        <a:bodyPr/>
        <a:lstStyle/>
        <a:p>
          <a:endParaRPr lang="nb-NO"/>
        </a:p>
      </dgm:t>
    </dgm:pt>
    <dgm:pt modelId="{5F0D51F2-A766-4E6C-9873-66278382F8C5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dele </a:t>
          </a:r>
          <a:r>
            <a:rPr lang="nn-NO" sz="1800" noProof="0" dirty="0">
              <a:solidFill>
                <a:schemeClr val="tx1"/>
              </a:solidFill>
            </a:rPr>
            <a:t>erfaringar</a:t>
          </a:r>
        </a:p>
      </dgm:t>
    </dgm:pt>
    <dgm:pt modelId="{1E7412CB-6D66-4172-8F86-D2294D20B09C}" type="parTrans" cxnId="{EF68BC3D-EAAE-4073-BB1B-B2694C618C97}">
      <dgm:prSet/>
      <dgm:spPr/>
      <dgm:t>
        <a:bodyPr/>
        <a:lstStyle/>
        <a:p>
          <a:endParaRPr lang="nb-NO"/>
        </a:p>
      </dgm:t>
    </dgm:pt>
    <dgm:pt modelId="{75B22EFD-14B1-40BC-809C-85BA89F73307}" type="sibTrans" cxnId="{EF68BC3D-EAAE-4073-BB1B-B2694C618C97}">
      <dgm:prSet/>
      <dgm:spPr/>
      <dgm:t>
        <a:bodyPr/>
        <a:lstStyle/>
        <a:p>
          <a:endParaRPr lang="nb-NO"/>
        </a:p>
      </dgm:t>
    </dgm:pt>
    <dgm:pt modelId="{4B58AA04-7B6E-4E0B-A3F5-6D99A933E6E8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aktivitet i elevrolle</a:t>
          </a:r>
        </a:p>
      </dgm:t>
    </dgm:pt>
    <dgm:pt modelId="{FA44B223-AD3D-41B8-84DA-94493182A363}" type="parTrans" cxnId="{B6CD619F-8257-4A7E-BFD0-4D4060D9CFA1}">
      <dgm:prSet/>
      <dgm:spPr/>
      <dgm:t>
        <a:bodyPr/>
        <a:lstStyle/>
        <a:p>
          <a:endParaRPr lang="nb-NO"/>
        </a:p>
      </dgm:t>
    </dgm:pt>
    <dgm:pt modelId="{32F4128C-3F92-41AB-BBDE-3549D0D04597}" type="sibTrans" cxnId="{B6CD619F-8257-4A7E-BFD0-4D4060D9CFA1}">
      <dgm:prSet/>
      <dgm:spPr/>
      <dgm:t>
        <a:bodyPr/>
        <a:lstStyle/>
        <a:p>
          <a:endParaRPr lang="nb-NO"/>
        </a:p>
      </dgm:t>
    </dgm:pt>
    <dgm:pt modelId="{C1BF2A8A-5AD7-4544-92CB-1A8F50DFBE6E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teori</a:t>
          </a:r>
        </a:p>
      </dgm:t>
    </dgm:pt>
    <dgm:pt modelId="{5F282D4B-2177-4FF7-BB0A-48D30A7BA4B8}" type="parTrans" cxnId="{679D8F9E-624A-4595-95F5-2898652CA100}">
      <dgm:prSet/>
      <dgm:spPr/>
      <dgm:t>
        <a:bodyPr/>
        <a:lstStyle/>
        <a:p>
          <a:endParaRPr lang="nb-NO"/>
        </a:p>
      </dgm:t>
    </dgm:pt>
    <dgm:pt modelId="{0F6682FE-E512-4064-9126-384137AF4E5D}" type="sibTrans" cxnId="{679D8F9E-624A-4595-95F5-2898652CA100}">
      <dgm:prSet/>
      <dgm:spPr/>
      <dgm:t>
        <a:bodyPr/>
        <a:lstStyle/>
        <a:p>
          <a:endParaRPr lang="nb-NO"/>
        </a:p>
      </dgm:t>
    </dgm:pt>
    <dgm:pt modelId="{CDAD5703-CC72-440E-AD7C-BADB4E434C2F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med </a:t>
          </a:r>
          <a:r>
            <a:rPr lang="nn-NO" sz="1800" noProof="0" dirty="0">
              <a:solidFill>
                <a:schemeClr val="tx1"/>
              </a:solidFill>
            </a:rPr>
            <a:t>elevar</a:t>
          </a:r>
        </a:p>
      </dgm:t>
    </dgm:pt>
    <dgm:pt modelId="{C5AC6083-0C6A-419B-9A98-9C8298286A68}" type="sibTrans" cxnId="{A12F5E7F-A465-46A0-839F-1D030683FF2C}">
      <dgm:prSet/>
      <dgm:spPr/>
      <dgm:t>
        <a:bodyPr/>
        <a:lstStyle/>
        <a:p>
          <a:endParaRPr lang="nb-NO"/>
        </a:p>
      </dgm:t>
    </dgm:pt>
    <dgm:pt modelId="{1848E975-1272-4A8C-A398-5886F3D314C8}" type="parTrans" cxnId="{A12F5E7F-A465-46A0-839F-1D030683FF2C}">
      <dgm:prSet/>
      <dgm:spPr/>
      <dgm:t>
        <a:bodyPr/>
        <a:lstStyle/>
        <a:p>
          <a:endParaRPr lang="nb-NO"/>
        </a:p>
      </dgm:t>
    </dgm:pt>
    <dgm:pt modelId="{C0F48C98-D97E-45DA-BA1B-BC6F8B43888B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refleksjon</a:t>
          </a:r>
        </a:p>
      </dgm:t>
    </dgm:pt>
    <dgm:pt modelId="{7DA35E6E-42C9-4E56-B4D7-6859C304E5BB}" type="parTrans" cxnId="{20E5473D-797D-44F4-89FF-416B0175AA2E}">
      <dgm:prSet/>
      <dgm:spPr/>
      <dgm:t>
        <a:bodyPr/>
        <a:lstStyle/>
        <a:p>
          <a:endParaRPr lang="nb-NO"/>
        </a:p>
      </dgm:t>
    </dgm:pt>
    <dgm:pt modelId="{DF40433F-47FE-4719-999B-A06A57B70D0C}" type="sibTrans" cxnId="{20E5473D-797D-44F4-89FF-416B0175AA2E}">
      <dgm:prSet/>
      <dgm:spPr/>
      <dgm:t>
        <a:bodyPr/>
        <a:lstStyle/>
        <a:p>
          <a:endParaRPr lang="nb-NO"/>
        </a:p>
      </dgm:t>
    </dgm:pt>
    <dgm:pt modelId="{FFD722DE-2E5C-473A-9263-A4C21B8987B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diskusjon og refleksjon</a:t>
          </a:r>
        </a:p>
      </dgm:t>
    </dgm:pt>
    <dgm:pt modelId="{398631CB-F2FD-40CF-B28E-45EBA4649C74}" type="parTrans" cxnId="{C7968FB4-890D-4191-B5E5-BA105C5A7FDA}">
      <dgm:prSet/>
      <dgm:spPr/>
      <dgm:t>
        <a:bodyPr/>
        <a:lstStyle/>
        <a:p>
          <a:endParaRPr lang="en-US"/>
        </a:p>
      </dgm:t>
    </dgm:pt>
    <dgm:pt modelId="{44063BEC-4906-4188-95A5-9963DFAC2234}" type="sibTrans" cxnId="{C7968FB4-890D-4191-B5E5-BA105C5A7FDA}">
      <dgm:prSet/>
      <dgm:spPr/>
      <dgm:t>
        <a:bodyPr/>
        <a:lstStyle/>
        <a:p>
          <a:endParaRPr lang="en-US"/>
        </a:p>
      </dgm:t>
    </dgm:pt>
    <dgm:pt modelId="{079F7FE3-347C-43EA-BB4F-60C7B046D970}" type="pres">
      <dgm:prSet presAssocID="{1CE5C6A6-AF2A-4289-B811-2A2202AFA6E5}" presName="Name0" presStyleCnt="0">
        <dgm:presLayoutVars>
          <dgm:dir/>
          <dgm:resizeHandles val="exact"/>
        </dgm:presLayoutVars>
      </dgm:prSet>
      <dgm:spPr/>
    </dgm:pt>
    <dgm:pt modelId="{B2E2E97B-14F6-4C12-B251-5D976F842A0D}" type="pres">
      <dgm:prSet presAssocID="{4B1CEDF9-2482-41DC-BCBE-33AF940B6AB3}" presName="node" presStyleLbl="node1" presStyleIdx="0" presStyleCnt="3" custLinFactNeighborX="-513" custLinFactNeighborY="3330">
        <dgm:presLayoutVars>
          <dgm:bulletEnabled val="1"/>
        </dgm:presLayoutVars>
      </dgm:prSet>
      <dgm:spPr/>
    </dgm:pt>
    <dgm:pt modelId="{64E9B278-A2D4-456C-BD85-AFC14EA27373}" type="pres">
      <dgm:prSet presAssocID="{94A56B37-9955-46BE-96F1-77C0A6EDE2BC}" presName="sibTrans" presStyleCnt="0"/>
      <dgm:spPr/>
    </dgm:pt>
    <dgm:pt modelId="{CCCFB7B9-989E-4C2D-9B79-7CFCABACB654}" type="pres">
      <dgm:prSet presAssocID="{43802DC2-024A-4AC5-BF09-D7F5EB2DB511}" presName="node" presStyleLbl="node1" presStyleIdx="1" presStyleCnt="3" custLinFactNeighborX="-46687" custLinFactNeighborY="3330">
        <dgm:presLayoutVars>
          <dgm:bulletEnabled val="1"/>
        </dgm:presLayoutVars>
      </dgm:prSet>
      <dgm:spPr/>
    </dgm:pt>
    <dgm:pt modelId="{53782159-CAE6-4731-9C79-72C25BE9E0F2}" type="pres">
      <dgm:prSet presAssocID="{3FD62E91-DBA7-4D00-91FA-FE20CFC407C4}" presName="sibTrans" presStyleCnt="0"/>
      <dgm:spPr/>
    </dgm:pt>
    <dgm:pt modelId="{2016B381-F3AF-4003-80AF-A07A6EE97F23}" type="pres">
      <dgm:prSet presAssocID="{97D598F9-4506-405B-890E-3EEB87578E96}" presName="node" presStyleLbl="node1" presStyleIdx="2" presStyleCnt="3" custLinFactNeighborX="-99516" custLinFactNeighborY="3330">
        <dgm:presLayoutVars>
          <dgm:bulletEnabled val="1"/>
        </dgm:presLayoutVars>
      </dgm:prSet>
      <dgm:spPr/>
    </dgm:pt>
  </dgm:ptLst>
  <dgm:cxnLst>
    <dgm:cxn modelId="{3662B004-8309-4409-AFB4-7D2E00128E82}" srcId="{1CE5C6A6-AF2A-4289-B811-2A2202AFA6E5}" destId="{4B1CEDF9-2482-41DC-BCBE-33AF940B6AB3}" srcOrd="0" destOrd="0" parTransId="{8CAF49E8-C100-4A10-A9A1-2C30A9805A96}" sibTransId="{94A56B37-9955-46BE-96F1-77C0A6EDE2BC}"/>
    <dgm:cxn modelId="{DEBE0106-A7F7-49E1-8318-FEF1DA8D241C}" type="presOf" srcId="{4B1CEDF9-2482-41DC-BCBE-33AF940B6AB3}" destId="{B2E2E97B-14F6-4C12-B251-5D976F842A0D}" srcOrd="0" destOrd="0" presId="urn:microsoft.com/office/officeart/2005/8/layout/hList6"/>
    <dgm:cxn modelId="{E5BCB60C-EB79-4648-9EBB-E4829D45C96A}" type="presOf" srcId="{97D598F9-4506-405B-890E-3EEB87578E96}" destId="{2016B381-F3AF-4003-80AF-A07A6EE97F23}" srcOrd="0" destOrd="0" presId="urn:microsoft.com/office/officeart/2005/8/layout/hList6"/>
    <dgm:cxn modelId="{A791050E-10C7-43CA-92EA-5899E9C32305}" type="presOf" srcId="{C0F48C98-D97E-45DA-BA1B-BC6F8B43888B}" destId="{B2E2E97B-14F6-4C12-B251-5D976F842A0D}" srcOrd="0" destOrd="3" presId="urn:microsoft.com/office/officeart/2005/8/layout/hList6"/>
    <dgm:cxn modelId="{2C885328-C563-4650-A3C6-5B260872AFCF}" type="presOf" srcId="{CDAD5703-CC72-440E-AD7C-BADB4E434C2F}" destId="{CCCFB7B9-989E-4C2D-9B79-7CFCABACB654}" srcOrd="0" destOrd="1" presId="urn:microsoft.com/office/officeart/2005/8/layout/hList6"/>
    <dgm:cxn modelId="{16B0E32F-FC6E-4899-9CBB-45F384CE6008}" type="presOf" srcId="{C1BF2A8A-5AD7-4544-92CB-1A8F50DFBE6E}" destId="{B2E2E97B-14F6-4C12-B251-5D976F842A0D}" srcOrd="0" destOrd="2" presId="urn:microsoft.com/office/officeart/2005/8/layout/hList6"/>
    <dgm:cxn modelId="{20E5473D-797D-44F4-89FF-416B0175AA2E}" srcId="{4B1CEDF9-2482-41DC-BCBE-33AF940B6AB3}" destId="{C0F48C98-D97E-45DA-BA1B-BC6F8B43888B}" srcOrd="2" destOrd="0" parTransId="{7DA35E6E-42C9-4E56-B4D7-6859C304E5BB}" sibTransId="{DF40433F-47FE-4719-999B-A06A57B70D0C}"/>
    <dgm:cxn modelId="{EF68BC3D-EAAE-4073-BB1B-B2694C618C97}" srcId="{97D598F9-4506-405B-890E-3EEB87578E96}" destId="{5F0D51F2-A766-4E6C-9873-66278382F8C5}" srcOrd="0" destOrd="0" parTransId="{1E7412CB-6D66-4172-8F86-D2294D20B09C}" sibTransId="{75B22EFD-14B1-40BC-809C-85BA89F73307}"/>
    <dgm:cxn modelId="{C0948265-2E99-49CE-BE54-0AB9A90980F6}" type="presOf" srcId="{FFD722DE-2E5C-473A-9263-A4C21B8987B7}" destId="{2016B381-F3AF-4003-80AF-A07A6EE97F23}" srcOrd="0" destOrd="2" presId="urn:microsoft.com/office/officeart/2005/8/layout/hList6"/>
    <dgm:cxn modelId="{96EFB276-C14F-46EB-8C23-B6192B8DB92C}" type="presOf" srcId="{4B58AA04-7B6E-4E0B-A3F5-6D99A933E6E8}" destId="{B2E2E97B-14F6-4C12-B251-5D976F842A0D}" srcOrd="0" destOrd="1" presId="urn:microsoft.com/office/officeart/2005/8/layout/hList6"/>
    <dgm:cxn modelId="{A12F5E7F-A465-46A0-839F-1D030683FF2C}" srcId="{43802DC2-024A-4AC5-BF09-D7F5EB2DB511}" destId="{CDAD5703-CC72-440E-AD7C-BADB4E434C2F}" srcOrd="0" destOrd="0" parTransId="{1848E975-1272-4A8C-A398-5886F3D314C8}" sibTransId="{C5AC6083-0C6A-419B-9A98-9C8298286A68}"/>
    <dgm:cxn modelId="{7F371988-8BC7-4B15-99A1-74606BDD33A8}" srcId="{1CE5C6A6-AF2A-4289-B811-2A2202AFA6E5}" destId="{97D598F9-4506-405B-890E-3EEB87578E96}" srcOrd="2" destOrd="0" parTransId="{FCA6EE39-AE9B-49DE-888F-8EAC7E659F1E}" sibTransId="{33E6BC92-C866-45B9-8F57-01AE1F36DFAA}"/>
    <dgm:cxn modelId="{679D8F9E-624A-4595-95F5-2898652CA100}" srcId="{4B1CEDF9-2482-41DC-BCBE-33AF940B6AB3}" destId="{C1BF2A8A-5AD7-4544-92CB-1A8F50DFBE6E}" srcOrd="1" destOrd="0" parTransId="{5F282D4B-2177-4FF7-BB0A-48D30A7BA4B8}" sibTransId="{0F6682FE-E512-4064-9126-384137AF4E5D}"/>
    <dgm:cxn modelId="{B6CD619F-8257-4A7E-BFD0-4D4060D9CFA1}" srcId="{4B1CEDF9-2482-41DC-BCBE-33AF940B6AB3}" destId="{4B58AA04-7B6E-4E0B-A3F5-6D99A933E6E8}" srcOrd="0" destOrd="0" parTransId="{FA44B223-AD3D-41B8-84DA-94493182A363}" sibTransId="{32F4128C-3F92-41AB-BBDE-3549D0D04597}"/>
    <dgm:cxn modelId="{CEC33EA4-81E2-477D-AB8F-939B35205116}" srcId="{1CE5C6A6-AF2A-4289-B811-2A2202AFA6E5}" destId="{43802DC2-024A-4AC5-BF09-D7F5EB2DB511}" srcOrd="1" destOrd="0" parTransId="{2F3CC057-5EF8-4951-9267-82DBBE4C93FE}" sibTransId="{3FD62E91-DBA7-4D00-91FA-FE20CFC407C4}"/>
    <dgm:cxn modelId="{C5CA16AF-2B4B-4AE3-AFCD-322F12481379}" type="presOf" srcId="{1CE5C6A6-AF2A-4289-B811-2A2202AFA6E5}" destId="{079F7FE3-347C-43EA-BB4F-60C7B046D970}" srcOrd="0" destOrd="0" presId="urn:microsoft.com/office/officeart/2005/8/layout/hList6"/>
    <dgm:cxn modelId="{EBE1EAB3-3240-41DC-A4BD-A113BC225882}" type="presOf" srcId="{5F0D51F2-A766-4E6C-9873-66278382F8C5}" destId="{2016B381-F3AF-4003-80AF-A07A6EE97F23}" srcOrd="0" destOrd="1" presId="urn:microsoft.com/office/officeart/2005/8/layout/hList6"/>
    <dgm:cxn modelId="{C7968FB4-890D-4191-B5E5-BA105C5A7FDA}" srcId="{97D598F9-4506-405B-890E-3EEB87578E96}" destId="{FFD722DE-2E5C-473A-9263-A4C21B8987B7}" srcOrd="1" destOrd="0" parTransId="{398631CB-F2FD-40CF-B28E-45EBA4649C74}" sibTransId="{44063BEC-4906-4188-95A5-9963DFAC2234}"/>
    <dgm:cxn modelId="{D88108D6-63A9-45E6-B42C-B3AFEC39E0AD}" type="presOf" srcId="{43802DC2-024A-4AC5-BF09-D7F5EB2DB511}" destId="{CCCFB7B9-989E-4C2D-9B79-7CFCABACB654}" srcOrd="0" destOrd="0" presId="urn:microsoft.com/office/officeart/2005/8/layout/hList6"/>
    <dgm:cxn modelId="{EDC30FA6-042E-448A-A6F9-8C45A392DB81}" type="presParOf" srcId="{079F7FE3-347C-43EA-BB4F-60C7B046D970}" destId="{B2E2E97B-14F6-4C12-B251-5D976F842A0D}" srcOrd="0" destOrd="0" presId="urn:microsoft.com/office/officeart/2005/8/layout/hList6"/>
    <dgm:cxn modelId="{F9A8DFBD-3A1E-488C-B435-A3430686731E}" type="presParOf" srcId="{079F7FE3-347C-43EA-BB4F-60C7B046D970}" destId="{64E9B278-A2D4-456C-BD85-AFC14EA27373}" srcOrd="1" destOrd="0" presId="urn:microsoft.com/office/officeart/2005/8/layout/hList6"/>
    <dgm:cxn modelId="{2ECAFC52-277E-42B9-A47E-7A357DCF6514}" type="presParOf" srcId="{079F7FE3-347C-43EA-BB4F-60C7B046D970}" destId="{CCCFB7B9-989E-4C2D-9B79-7CFCABACB654}" srcOrd="2" destOrd="0" presId="urn:microsoft.com/office/officeart/2005/8/layout/hList6"/>
    <dgm:cxn modelId="{DEE28213-DD64-41B5-997B-4EBCB2C2AEEC}" type="presParOf" srcId="{079F7FE3-347C-43EA-BB4F-60C7B046D970}" destId="{53782159-CAE6-4731-9C79-72C25BE9E0F2}" srcOrd="3" destOrd="0" presId="urn:microsoft.com/office/officeart/2005/8/layout/hList6"/>
    <dgm:cxn modelId="{31F239DB-466A-4391-8FFA-20D49B99BBF4}" type="presParOf" srcId="{079F7FE3-347C-43EA-BB4F-60C7B046D970}" destId="{2016B381-F3AF-4003-80AF-A07A6EE97F2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97B-14F6-4C12-B251-5D976F842A0D}">
      <dsp:nvSpPr>
        <dsp:cNvPr id="0" name=""/>
        <dsp:cNvSpPr/>
      </dsp:nvSpPr>
      <dsp:spPr>
        <a:xfrm rot="16200000">
          <a:off x="-359125" y="359125"/>
          <a:ext cx="2592288" cy="1874036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1: Samarbeid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aktivitet i elevrolle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teori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refleksjon</a:t>
          </a:r>
        </a:p>
      </dsp:txBody>
      <dsp:txXfrm rot="5400000">
        <a:off x="1" y="518457"/>
        <a:ext cx="1874036" cy="1555372"/>
      </dsp:txXfrm>
    </dsp:sp>
    <dsp:sp modelId="{CCCFB7B9-989E-4C2D-9B79-7CFCABACB654}">
      <dsp:nvSpPr>
        <dsp:cNvPr id="0" name=""/>
        <dsp:cNvSpPr/>
      </dsp:nvSpPr>
      <dsp:spPr>
        <a:xfrm rot="16200000">
          <a:off x="1590564" y="359125"/>
          <a:ext cx="2592288" cy="1874036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>
              <a:solidFill>
                <a:schemeClr val="tx1"/>
              </a:solidFill>
            </a:rPr>
            <a:t>Del 2: Utprøving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800" kern="1200" noProof="0" dirty="0">
              <a:solidFill>
                <a:schemeClr val="tx1"/>
              </a:solidFill>
            </a:rPr>
            <a:t>med elevar</a:t>
          </a:r>
        </a:p>
      </dsp:txBody>
      <dsp:txXfrm rot="5400000">
        <a:off x="1949690" y="518457"/>
        <a:ext cx="1874036" cy="1555372"/>
      </dsp:txXfrm>
    </dsp:sp>
    <dsp:sp modelId="{2016B381-F3AF-4003-80AF-A07A6EE97F23}">
      <dsp:nvSpPr>
        <dsp:cNvPr id="0" name=""/>
        <dsp:cNvSpPr/>
      </dsp:nvSpPr>
      <dsp:spPr>
        <a:xfrm rot="16200000">
          <a:off x="3530900" y="359125"/>
          <a:ext cx="2592288" cy="1874036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>
              <a:solidFill>
                <a:schemeClr val="tx1"/>
              </a:solidFill>
            </a:rPr>
            <a:t>Del 3: Erfaringsdeling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800" kern="1200" noProof="0" dirty="0">
              <a:solidFill>
                <a:schemeClr val="tx1"/>
              </a:solidFill>
            </a:rPr>
            <a:t>dele erfaringar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800" kern="1200" noProof="0" dirty="0">
              <a:solidFill>
                <a:schemeClr val="tx1"/>
              </a:solidFill>
            </a:rPr>
            <a:t>diskusjon og refleksjon</a:t>
          </a:r>
        </a:p>
      </dsp:txBody>
      <dsp:txXfrm rot="5400000">
        <a:off x="3890026" y="518457"/>
        <a:ext cx="1874036" cy="1555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97B-14F6-4C12-B251-5D976F842A0D}">
      <dsp:nvSpPr>
        <dsp:cNvPr id="0" name=""/>
        <dsp:cNvSpPr/>
      </dsp:nvSpPr>
      <dsp:spPr>
        <a:xfrm rot="16200000">
          <a:off x="-414860" y="414860"/>
          <a:ext cx="2731676" cy="1901955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1: Samarbeid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aktivitet i elevrolle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teori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refleksjon</a:t>
          </a:r>
        </a:p>
      </dsp:txBody>
      <dsp:txXfrm rot="5400000">
        <a:off x="1" y="546334"/>
        <a:ext cx="1901955" cy="1639006"/>
      </dsp:txXfrm>
    </dsp:sp>
    <dsp:sp modelId="{CCCFB7B9-989E-4C2D-9B79-7CFCABACB654}">
      <dsp:nvSpPr>
        <dsp:cNvPr id="0" name=""/>
        <dsp:cNvSpPr/>
      </dsp:nvSpPr>
      <dsp:spPr>
        <a:xfrm rot="16200000">
          <a:off x="1563875" y="414860"/>
          <a:ext cx="2731676" cy="1901955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2: Utprøving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med </a:t>
          </a:r>
          <a:r>
            <a:rPr lang="nn-NO" sz="1800" kern="1200" noProof="0" dirty="0">
              <a:solidFill>
                <a:schemeClr val="tx1"/>
              </a:solidFill>
            </a:rPr>
            <a:t>elevar</a:t>
          </a:r>
        </a:p>
      </dsp:txBody>
      <dsp:txXfrm rot="5400000">
        <a:off x="1978736" y="546334"/>
        <a:ext cx="1901955" cy="1639006"/>
      </dsp:txXfrm>
    </dsp:sp>
    <dsp:sp modelId="{2016B381-F3AF-4003-80AF-A07A6EE97F23}">
      <dsp:nvSpPr>
        <dsp:cNvPr id="0" name=""/>
        <dsp:cNvSpPr/>
      </dsp:nvSpPr>
      <dsp:spPr>
        <a:xfrm rot="16200000">
          <a:off x="3533118" y="414860"/>
          <a:ext cx="2731676" cy="1901955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3: Erfaringsdeling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dele </a:t>
          </a:r>
          <a:r>
            <a:rPr lang="nn-NO" sz="1800" kern="1200" noProof="0" dirty="0">
              <a:solidFill>
                <a:schemeClr val="tx1"/>
              </a:solidFill>
            </a:rPr>
            <a:t>erfaringar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diskusjon og refleksjon</a:t>
          </a:r>
        </a:p>
      </dsp:txBody>
      <dsp:txXfrm rot="5400000">
        <a:off x="3947979" y="546334"/>
        <a:ext cx="1901955" cy="1639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97B-14F6-4C12-B251-5D976F842A0D}">
      <dsp:nvSpPr>
        <dsp:cNvPr id="0" name=""/>
        <dsp:cNvSpPr/>
      </dsp:nvSpPr>
      <dsp:spPr>
        <a:xfrm rot="16200000">
          <a:off x="-303194" y="303194"/>
          <a:ext cx="2430339" cy="1823950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Samarbeid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aktivitet i elevrolle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teori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refleksjon</a:t>
          </a:r>
        </a:p>
      </dsp:txBody>
      <dsp:txXfrm rot="5400000">
        <a:off x="1" y="486067"/>
        <a:ext cx="1823950" cy="1458203"/>
      </dsp:txXfrm>
    </dsp:sp>
    <dsp:sp modelId="{CCCFB7B9-989E-4C2D-9B79-7CFCABACB654}">
      <dsp:nvSpPr>
        <dsp:cNvPr id="0" name=""/>
        <dsp:cNvSpPr/>
      </dsp:nvSpPr>
      <dsp:spPr>
        <a:xfrm rot="16200000">
          <a:off x="1594388" y="303194"/>
          <a:ext cx="2430339" cy="1823950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Utprøving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med </a:t>
          </a:r>
          <a:r>
            <a:rPr lang="nn-NO" sz="1800" kern="1200" noProof="0" dirty="0">
              <a:solidFill>
                <a:schemeClr val="tx1"/>
              </a:solidFill>
            </a:rPr>
            <a:t>elevar</a:t>
          </a:r>
        </a:p>
      </dsp:txBody>
      <dsp:txXfrm rot="5400000">
        <a:off x="1897583" y="486067"/>
        <a:ext cx="1823950" cy="1458203"/>
      </dsp:txXfrm>
    </dsp:sp>
    <dsp:sp modelId="{2016B381-F3AF-4003-80AF-A07A6EE97F23}">
      <dsp:nvSpPr>
        <dsp:cNvPr id="0" name=""/>
        <dsp:cNvSpPr/>
      </dsp:nvSpPr>
      <dsp:spPr>
        <a:xfrm rot="16200000">
          <a:off x="3482867" y="303194"/>
          <a:ext cx="2430339" cy="1823950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Erfaringsdeling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dele </a:t>
          </a:r>
          <a:r>
            <a:rPr lang="nn-NO" sz="1800" kern="1200" noProof="0" dirty="0">
              <a:solidFill>
                <a:schemeClr val="tx1"/>
              </a:solidFill>
            </a:rPr>
            <a:t>erfaringar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diskusjon og refleksjon</a:t>
          </a:r>
        </a:p>
      </dsp:txBody>
      <dsp:txXfrm rot="5400000">
        <a:off x="3786062" y="486067"/>
        <a:ext cx="1823950" cy="145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27.08.2025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64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730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897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95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616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6498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913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851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675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03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67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0070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178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178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7299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4480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8081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452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6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7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8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36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4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02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79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107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1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27.08.2025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27.08.2025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27.08.2025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27.08.2025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87613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Takk</a:t>
            </a:r>
            <a:r>
              <a:rPr lang="en-US" dirty="0"/>
              <a:t> for meg!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F723-E0D7-4326-B534-077653B24964}" type="datetimeFigureOut">
              <a:rPr lang="nb-NO" smtClean="0"/>
              <a:t>27.08.2025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4F15-9B37-4623-A3F8-2D1B71FD6A7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66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015FE4D-3A7F-CC38-D0D7-753DD5BA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827"/>
          <a:stretch/>
        </p:blipFill>
        <p:spPr>
          <a:xfrm>
            <a:off x="253" y="-328962"/>
            <a:ext cx="12191747" cy="4865457"/>
          </a:xfrm>
          <a:prstGeom prst="rect">
            <a:avLst/>
          </a:prstGeom>
        </p:spPr>
      </p:pic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27.08.2025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8" r:id="rId4"/>
    <p:sldLayoutId id="2147483669" r:id="rId5"/>
    <p:sldLayoutId id="2147483667" r:id="rId6"/>
    <p:sldLayoutId id="2147483666" r:id="rId7"/>
    <p:sldLayoutId id="2147483670" r:id="rId8"/>
    <p:sldLayoutId id="2147483671" r:id="rId9"/>
    <p:sldLayoutId id="2147483672" r:id="rId10"/>
    <p:sldLayoutId id="2147483660" r:id="rId11"/>
    <p:sldLayoutId id="2147483650" r:id="rId12"/>
    <p:sldLayoutId id="2147483658" r:id="rId13"/>
    <p:sldLayoutId id="2147483663" r:id="rId14"/>
    <p:sldLayoutId id="2147483651" r:id="rId15"/>
    <p:sldLayoutId id="2147483664" r:id="rId16"/>
    <p:sldLayoutId id="2147483652" r:id="rId17"/>
    <p:sldLayoutId id="2147483661" r:id="rId18"/>
    <p:sldLayoutId id="2147483653" r:id="rId19"/>
    <p:sldLayoutId id="2147483662" r:id="rId20"/>
    <p:sldLayoutId id="2147483654" r:id="rId21"/>
    <p:sldLayoutId id="2147483655" r:id="rId22"/>
    <p:sldLayoutId id="2147483656" r:id="rId23"/>
    <p:sldLayoutId id="2147483657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g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91FEE5-523C-5EB8-B402-A1C5B7A92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922" y="3551671"/>
            <a:ext cx="9386596" cy="2387600"/>
          </a:xfrm>
        </p:spPr>
        <p:txBody>
          <a:bodyPr>
            <a:normAutofit/>
          </a:bodyPr>
          <a:lstStyle/>
          <a:p>
            <a:r>
              <a:rPr lang="en-US" sz="4800" dirty="0"/>
              <a:t>L</a:t>
            </a:r>
            <a:r>
              <a:rPr lang="nb-NO" sz="4800" dirty="0"/>
              <a:t>a </a:t>
            </a:r>
            <a:r>
              <a:rPr lang="nn-NO" sz="4800" dirty="0"/>
              <a:t>elevane</a:t>
            </a:r>
            <a:r>
              <a:rPr lang="nb-NO" sz="4800" dirty="0"/>
              <a:t> </a:t>
            </a:r>
            <a:r>
              <a:rPr lang="nn-NO" sz="4800" dirty="0"/>
              <a:t>samarbeide i utforskande og skapande</a:t>
            </a:r>
            <a:r>
              <a:rPr lang="nb-NO" sz="4800" dirty="0"/>
              <a:t> </a:t>
            </a:r>
            <a:r>
              <a:rPr lang="nn-NO" sz="4800" dirty="0"/>
              <a:t>aktivitetar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04DFAE-E613-184B-ED35-CB9498293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MODUL 4</a:t>
            </a:r>
          </a:p>
        </p:txBody>
      </p:sp>
    </p:spTree>
    <p:extLst>
      <p:ext uri="{BB962C8B-B14F-4D97-AF65-F5344CB8AC3E}">
        <p14:creationId xmlns:p14="http://schemas.microsoft.com/office/powerpoint/2010/main" val="377649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Oppdrag: </a:t>
            </a:r>
            <a:r>
              <a:rPr lang="nb-NO" dirty="0" err="1"/>
              <a:t>småkrypforfattarar</a:t>
            </a:r>
            <a:endParaRPr lang="nb-NO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A97EC6DD-CF60-DCC5-A0A0-EEEDBA14DBB0}"/>
              </a:ext>
            </a:extLst>
          </p:cNvPr>
          <p:cNvSpPr/>
          <p:nvPr/>
        </p:nvSpPr>
        <p:spPr>
          <a:xfrm>
            <a:off x="9341764" y="310431"/>
            <a:ext cx="2463553" cy="9173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lang="nb-NO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elevrolle</a:t>
            </a:r>
            <a:endParaRPr kumimoji="0" lang="nb-N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Bildeforklaring formet som et avrundet rektangel 4">
            <a:extLst>
              <a:ext uri="{FF2B5EF4-FFF2-40B4-BE49-F238E27FC236}">
                <a16:creationId xmlns:a16="http://schemas.microsoft.com/office/drawing/2014/main" id="{3155AC95-A156-C121-90C4-BD60F9885961}"/>
              </a:ext>
            </a:extLst>
          </p:cNvPr>
          <p:cNvSpPr/>
          <p:nvPr/>
        </p:nvSpPr>
        <p:spPr>
          <a:xfrm>
            <a:off x="2438400" y="2350737"/>
            <a:ext cx="5324475" cy="1908213"/>
          </a:xfrm>
          <a:prstGeom prst="wedgeRoundRectCallout">
            <a:avLst>
              <a:gd name="adj1" fmla="val 61658"/>
              <a:gd name="adj2" fmla="val -1077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Nå skal de vere småkryp-forfattarar! De skal saman lage forteljingar som</a:t>
            </a:r>
          </a:p>
          <a:p>
            <a:pPr algn="ctr"/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kan hjelpe andre med å bli betre kjende med nokre småkryp. Da må vi først finne ut litt meir om desse småkrypa. 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2EF0B883-6711-D6A3-452F-2F55680C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64" y="2380919"/>
            <a:ext cx="21602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AAF0D0-B268-78AD-3418-4E594231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Tenk (1 min):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8C8000-EA35-C8C2-3AC0-D57BBC294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Kva tenker du på når du høyrer ordet småkryp? 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E376B34-4EDD-6011-4B53-49D5521EE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 b="69075"/>
          <a:stretch/>
        </p:blipFill>
        <p:spPr>
          <a:xfrm>
            <a:off x="8999375" y="3429000"/>
            <a:ext cx="2062315" cy="1535263"/>
          </a:xfrm>
          <a:prstGeom prst="rect">
            <a:avLst/>
          </a:prstGeom>
          <a:noFill/>
        </p:spPr>
      </p:pic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AD1A7E54-FB09-861B-1052-C80B6C837674}"/>
              </a:ext>
            </a:extLst>
          </p:cNvPr>
          <p:cNvSpPr/>
          <p:nvPr/>
        </p:nvSpPr>
        <p:spPr>
          <a:xfrm>
            <a:off x="9341764" y="310431"/>
            <a:ext cx="2463553" cy="9173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lang="nb-NO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elevrolle</a:t>
            </a:r>
            <a:endParaRPr kumimoji="0" lang="nb-N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ankeboble: sky 4">
            <a:extLst>
              <a:ext uri="{FF2B5EF4-FFF2-40B4-BE49-F238E27FC236}">
                <a16:creationId xmlns:a16="http://schemas.microsoft.com/office/drawing/2014/main" id="{FBCE7D94-B87B-9DEB-B9C0-D6FFEEF65B21}"/>
              </a:ext>
            </a:extLst>
          </p:cNvPr>
          <p:cNvSpPr/>
          <p:nvPr/>
        </p:nvSpPr>
        <p:spPr>
          <a:xfrm>
            <a:off x="6236209" y="2514648"/>
            <a:ext cx="2584579" cy="1325563"/>
          </a:xfrm>
          <a:prstGeom prst="cloudCallout">
            <a:avLst>
              <a:gd name="adj1" fmla="val 66893"/>
              <a:gd name="adj2" fmla="val 547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Småkryp …</a:t>
            </a:r>
          </a:p>
        </p:txBody>
      </p:sp>
    </p:spTree>
    <p:extLst>
      <p:ext uri="{BB962C8B-B14F-4D97-AF65-F5344CB8AC3E}">
        <p14:creationId xmlns:p14="http://schemas.microsoft.com/office/powerpoint/2010/main" val="364097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FD32CE-EF42-D74F-2441-01A6706A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Gjett kva eg tenker på!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6D32BF-886F-AB3D-2B42-194158E9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084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I grupper på tre (5 min): </a:t>
            </a:r>
          </a:p>
          <a:p>
            <a:r>
              <a:rPr lang="nn-NO" sz="2200" dirty="0"/>
              <a:t>Kvar gruppe får eit sett med utklippa bilete av småkryp og eit oversiktsark (eit sett som ikkje er utklippa).</a:t>
            </a:r>
          </a:p>
          <a:p>
            <a:r>
              <a:rPr lang="nn-NO" sz="2200" dirty="0"/>
              <a:t>Ein i gruppa vel eit småkryp frå oversiktsarket. Dei andre brukar det dei observerer på dei utklippa bileta til å stille ja/nei-spørsmål for å finne ut kva for eit (det er ikkje lov å gjette på sjølve namnet til småkrypet). </a:t>
            </a:r>
          </a:p>
          <a:p>
            <a:r>
              <a:rPr lang="nn-NO" sz="2200" dirty="0"/>
              <a:t>Undervegs kan de leggje vekk bileta som ikkje er aktuelle, heilt til det berre er eit bilete att – det riktige! </a:t>
            </a:r>
            <a:r>
              <a:rPr lang="nn-NO" sz="2200" dirty="0">
                <a:sym typeface="Wingdings" panose="05000000000000000000" pitchFamily="2" charset="2"/>
              </a:rPr>
              <a:t> </a:t>
            </a:r>
            <a:endParaRPr lang="nb-NO" sz="2200" dirty="0"/>
          </a:p>
        </p:txBody>
      </p:sp>
      <p:sp>
        <p:nvSpPr>
          <p:cNvPr id="4" name="Bildeforklaring formet som et avrundet rektangel 4">
            <a:extLst>
              <a:ext uri="{FF2B5EF4-FFF2-40B4-BE49-F238E27FC236}">
                <a16:creationId xmlns:a16="http://schemas.microsoft.com/office/drawing/2014/main" id="{C3BE69F6-77FA-9E1B-86E7-19B86490786B}"/>
              </a:ext>
            </a:extLst>
          </p:cNvPr>
          <p:cNvSpPr/>
          <p:nvPr/>
        </p:nvSpPr>
        <p:spPr>
          <a:xfrm>
            <a:off x="3792742" y="5340747"/>
            <a:ext cx="6120681" cy="1152128"/>
          </a:xfrm>
          <a:prstGeom prst="wedgeRoundRectCallout">
            <a:avLst>
              <a:gd name="adj1" fmla="val 59614"/>
              <a:gd name="adj2" fmla="val 1319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n-NO" sz="2200" dirty="0">
                <a:solidFill>
                  <a:schemeClr val="tx1"/>
                </a:solidFill>
              </a:rPr>
              <a:t>Det som fortel oss noko om kva for småkryp det er, kallar vi </a:t>
            </a:r>
            <a:r>
              <a:rPr lang="nn-NO" sz="2200" b="1" dirty="0">
                <a:solidFill>
                  <a:schemeClr val="tx1"/>
                </a:solidFill>
              </a:rPr>
              <a:t>kjenneteikn</a:t>
            </a:r>
            <a:r>
              <a:rPr lang="nn-NO" sz="2200" dirty="0">
                <a:solidFill>
                  <a:schemeClr val="tx1"/>
                </a:solidFill>
              </a:rPr>
              <a:t>, for eksempel «har seks bein» eller «er gullfarga».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6EC31C-1799-E80A-51F7-F1E042D0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 b="69075"/>
          <a:stretch/>
        </p:blipFill>
        <p:spPr>
          <a:xfrm>
            <a:off x="9694673" y="5139629"/>
            <a:ext cx="2308282" cy="1718371"/>
          </a:xfrm>
          <a:prstGeom prst="rect">
            <a:avLst/>
          </a:prstGeom>
        </p:spPr>
      </p:pic>
      <p:sp>
        <p:nvSpPr>
          <p:cNvPr id="6" name="Snakkeboble: oval 5">
            <a:extLst>
              <a:ext uri="{FF2B5EF4-FFF2-40B4-BE49-F238E27FC236}">
                <a16:creationId xmlns:a16="http://schemas.microsoft.com/office/drawing/2014/main" id="{34060EC9-65DF-F672-6AE1-C29CEDDED25A}"/>
              </a:ext>
            </a:extLst>
          </p:cNvPr>
          <p:cNvSpPr/>
          <p:nvPr/>
        </p:nvSpPr>
        <p:spPr>
          <a:xfrm>
            <a:off x="9246637" y="1989036"/>
            <a:ext cx="2663011" cy="1325563"/>
          </a:xfrm>
          <a:prstGeom prst="wedgeEllipseCallout">
            <a:avLst>
              <a:gd name="adj1" fmla="val -51666"/>
              <a:gd name="adj2" fmla="val 5264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For eksempel: </a:t>
            </a:r>
            <a:r>
              <a:rPr lang="nn-NO" sz="2200" i="1" dirty="0">
                <a:solidFill>
                  <a:schemeClr val="tx1"/>
                </a:solidFill>
              </a:rPr>
              <a:t>«Har du seks bein»?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748170E0-C115-A8D9-03D3-45F8D3DA555F}"/>
              </a:ext>
            </a:extLst>
          </p:cNvPr>
          <p:cNvSpPr/>
          <p:nvPr/>
        </p:nvSpPr>
        <p:spPr>
          <a:xfrm>
            <a:off x="9341764" y="310431"/>
            <a:ext cx="2463553" cy="9173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lang="nb-NO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elevrolle</a:t>
            </a:r>
            <a:endParaRPr kumimoji="0" lang="nb-N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1D6DD-8468-77F9-6307-8138A010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Samarbeidsskriving om småkryp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EB892C-897C-33C6-726F-9BA79C98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691254" cy="4351338"/>
          </a:xfrm>
        </p:spPr>
        <p:txBody>
          <a:bodyPr/>
          <a:lstStyle/>
          <a:p>
            <a:r>
              <a:rPr lang="nn-NO" sz="2200" b="1" dirty="0"/>
              <a:t>Skriv del 1 (3 min): </a:t>
            </a:r>
            <a:r>
              <a:rPr lang="nn-NO" sz="2200" dirty="0"/>
              <a:t>Kvar gruppe startar på ei forteljing om småkrypet sitt. Bli einige om to-tre kjenneteikn som de tar med i forteljinga. Den som sist hadde bursdag, skriv. Dei andre foreslår innhald. </a:t>
            </a:r>
          </a:p>
          <a:p>
            <a:pPr lvl="1"/>
            <a:r>
              <a:rPr lang="nn-NO" dirty="0"/>
              <a:t>Når tida er ute, skriv de «Så møtte den …», og sender forteljinga vidare til neste gruppe. </a:t>
            </a:r>
          </a:p>
          <a:p>
            <a:r>
              <a:rPr lang="nn-NO" sz="2200" b="1" dirty="0"/>
              <a:t>Skriv del 2 (3 min): </a:t>
            </a:r>
            <a:r>
              <a:rPr lang="nn-NO" sz="2200" dirty="0"/>
              <a:t>Neste gruppe les det som er skrive, og fortset og avsluttar forteljinga med sitt småkryp (med to-tre kjenneteikn). Den som hadde bursdag nest sist, skriv denne gangen. </a:t>
            </a:r>
          </a:p>
          <a:p>
            <a:r>
              <a:rPr lang="nn-NO" sz="2200" b="1" dirty="0"/>
              <a:t>Les forteljing (3 min): </a:t>
            </a:r>
            <a:r>
              <a:rPr lang="nn-NO" sz="2200" dirty="0"/>
              <a:t>To og to grupper går saman og les heile forteljinga for kvarandre. Den som har bursdag neste gang, les.</a:t>
            </a:r>
          </a:p>
          <a:p>
            <a:r>
              <a:rPr lang="nn-NO" sz="2200" b="1" dirty="0"/>
              <a:t>Har nokon lyst til å lese opp forteljinga si i plenum eller la læraren lese den opp?</a:t>
            </a:r>
          </a:p>
          <a:p>
            <a:endParaRPr lang="nb-NO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F6034BE3-483C-D497-EF98-67FA29080BA5}"/>
              </a:ext>
            </a:extLst>
          </p:cNvPr>
          <p:cNvSpPr/>
          <p:nvPr/>
        </p:nvSpPr>
        <p:spPr>
          <a:xfrm>
            <a:off x="9341764" y="310431"/>
            <a:ext cx="2463553" cy="9173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lang="nb-NO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elevrolle</a:t>
            </a:r>
            <a:endParaRPr kumimoji="0" lang="nb-N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bee drawn in a line&#10;&#10;Description automatically generated">
            <a:extLst>
              <a:ext uri="{FF2B5EF4-FFF2-40B4-BE49-F238E27FC236}">
                <a16:creationId xmlns:a16="http://schemas.microsoft.com/office/drawing/2014/main" id="{9DE5219F-FC9E-B982-5E52-474BEBB121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0003" r="21324" b="15810"/>
          <a:stretch/>
        </p:blipFill>
        <p:spPr>
          <a:xfrm>
            <a:off x="10306373" y="1299797"/>
            <a:ext cx="1885627" cy="240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65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0CB8F095-12FF-E946-0A6F-4A7107AFE536}"/>
              </a:ext>
            </a:extLst>
          </p:cNvPr>
          <p:cNvSpPr/>
          <p:nvPr/>
        </p:nvSpPr>
        <p:spPr>
          <a:xfrm>
            <a:off x="9341764" y="310431"/>
            <a:ext cx="2463553" cy="9173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lang="nb-NO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elevrolle</a:t>
            </a:r>
            <a:endParaRPr kumimoji="0" lang="nb-N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20C1F16-0F7E-CE4E-9685-67921120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4000" dirty="0"/>
              <a:t>Lytt og gjenfortel (10 min)</a:t>
            </a:r>
            <a:endParaRPr lang="nn-NO" sz="3700" i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209CC4A-058C-A64F-90F2-60592C2E7108}"/>
              </a:ext>
            </a:extLst>
          </p:cNvPr>
          <p:cNvSpPr txBox="1"/>
          <p:nvPr/>
        </p:nvSpPr>
        <p:spPr>
          <a:xfrm>
            <a:off x="838200" y="1868997"/>
            <a:ext cx="8284487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n-NO" sz="2200" dirty="0"/>
              <a:t>Tenk på noko du likte eller lærte av småkryp-opplegget</a:t>
            </a:r>
            <a:r>
              <a:rPr lang="nb-NO" sz="2200" dirty="0"/>
              <a:t>.</a:t>
            </a:r>
          </a:p>
          <a:p>
            <a:endParaRPr lang="nb-NO" sz="2200" b="1" dirty="0"/>
          </a:p>
          <a:p>
            <a:pPr marL="457200" indent="-457200">
              <a:buAutoNum type="arabicPeriod"/>
            </a:pPr>
            <a:r>
              <a:rPr lang="nn-NO" sz="2200" b="1" dirty="0"/>
              <a:t>Tenk</a:t>
            </a:r>
            <a:r>
              <a:rPr lang="nb-NO" sz="2200" b="1" dirty="0"/>
              <a:t> i </a:t>
            </a:r>
            <a:r>
              <a:rPr lang="nn-NO" sz="2200" b="1" dirty="0"/>
              <a:t>eitt</a:t>
            </a:r>
            <a:r>
              <a:rPr lang="nb-NO" sz="2200" b="1" dirty="0"/>
              <a:t> minutt, noter gjerne. </a:t>
            </a:r>
          </a:p>
          <a:p>
            <a:pPr marL="457200" indent="-457200">
              <a:buAutoNum type="arabicPeriod"/>
            </a:pPr>
            <a:r>
              <a:rPr lang="nb-NO" sz="2200" b="1" dirty="0"/>
              <a:t>Samarbeid i par (3 min):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sz="2200" dirty="0"/>
              <a:t>Den som sist hadde bursdag fortel det han tenkte. Den andre skal </a:t>
            </a:r>
            <a:r>
              <a:rPr lang="nn-NO" sz="2200" u="sng" dirty="0"/>
              <a:t>berre lytte</a:t>
            </a:r>
            <a:r>
              <a:rPr lang="nn-NO" sz="22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sz="2200" dirty="0"/>
              <a:t>Deretter gjenfortel lyttaren det som blei sagt. Forteljaren kan korrigere ved behov.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b="1" dirty="0"/>
              <a:t>Bytt roller (3 min).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200" b="1" dirty="0"/>
              <a:t>Vil</a:t>
            </a:r>
            <a:r>
              <a:rPr lang="nb-NO" sz="2200" b="1" dirty="0"/>
              <a:t> </a:t>
            </a:r>
            <a:r>
              <a:rPr lang="nn-NO" sz="2200" b="1" dirty="0"/>
              <a:t>nokre</a:t>
            </a:r>
            <a:r>
              <a:rPr lang="nb-NO" sz="2200" b="1" dirty="0"/>
              <a:t> </a:t>
            </a:r>
            <a:r>
              <a:rPr lang="nn-NO" sz="2200" b="1" dirty="0"/>
              <a:t>lyttarar</a:t>
            </a:r>
            <a:r>
              <a:rPr lang="nb-NO" sz="2200" b="1" dirty="0"/>
              <a:t> </a:t>
            </a:r>
            <a:r>
              <a:rPr lang="nn-NO" sz="2200" b="1" dirty="0"/>
              <a:t>gjenfortelje</a:t>
            </a:r>
            <a:r>
              <a:rPr lang="nb-NO" sz="2200" b="1" dirty="0"/>
              <a:t> i plenum? 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</p:txBody>
      </p:sp>
      <p:pic>
        <p:nvPicPr>
          <p:cNvPr id="7" name="Picture 6" descr="A bee drawn in a line&#10;&#10;Description automatically generated">
            <a:extLst>
              <a:ext uri="{FF2B5EF4-FFF2-40B4-BE49-F238E27FC236}">
                <a16:creationId xmlns:a16="http://schemas.microsoft.com/office/drawing/2014/main" id="{7966965B-72EA-D483-6176-0793C719E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0003" r="21324" b="15810"/>
          <a:stretch/>
        </p:blipFill>
        <p:spPr>
          <a:xfrm>
            <a:off x="9549921" y="1424351"/>
            <a:ext cx="2177733" cy="2775859"/>
          </a:xfrm>
          <a:prstGeom prst="rect">
            <a:avLst/>
          </a:prstGeom>
          <a:noFill/>
        </p:spPr>
      </p:pic>
      <p:pic>
        <p:nvPicPr>
          <p:cNvPr id="6" name="Picture 2" descr="Free Ear Auricle illustration and picture">
            <a:extLst>
              <a:ext uri="{FF2B5EF4-FFF2-40B4-BE49-F238E27FC236}">
                <a16:creationId xmlns:a16="http://schemas.microsoft.com/office/drawing/2014/main" id="{7EF23CE5-ABC9-B128-65A7-2471AD75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12" y="3623490"/>
            <a:ext cx="3117256" cy="20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n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Om samarbeid blant elevane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30 minutt</a:t>
            </a:r>
          </a:p>
        </p:txBody>
      </p:sp>
    </p:spTree>
    <p:extLst>
      <p:ext uri="{BB962C8B-B14F-4D97-AF65-F5344CB8AC3E}">
        <p14:creationId xmlns:p14="http://schemas.microsoft.com/office/powerpoint/2010/main" val="102787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AB7F-22DC-6EB6-9037-1AC829CF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i faget</a:t>
            </a:r>
          </a:p>
        </p:txBody>
      </p:sp>
      <p:sp>
        <p:nvSpPr>
          <p:cNvPr id="4" name="Bildeforklaring formet som et avrundet rektangel 4">
            <a:extLst>
              <a:ext uri="{FF2B5EF4-FFF2-40B4-BE49-F238E27FC236}">
                <a16:creationId xmlns:a16="http://schemas.microsoft.com/office/drawing/2014/main" id="{37320F8E-FBDE-B084-7BB6-9DD00EA935CD}"/>
              </a:ext>
            </a:extLst>
          </p:cNvPr>
          <p:cNvSpPr/>
          <p:nvPr/>
        </p:nvSpPr>
        <p:spPr>
          <a:xfrm>
            <a:off x="5879976" y="446314"/>
            <a:ext cx="5974567" cy="1378796"/>
          </a:xfrm>
          <a:prstGeom prst="wedgeRoundRectCallout">
            <a:avLst>
              <a:gd name="adj1" fmla="val -12211"/>
              <a:gd name="adj2" fmla="val 736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200" b="1" dirty="0">
                <a:solidFill>
                  <a:schemeClr val="tx1"/>
                </a:solidFill>
              </a:rPr>
              <a:t>Diskuter i par (2 min): </a:t>
            </a:r>
            <a:br>
              <a:rPr lang="nn-NO" sz="2200" b="1" dirty="0">
                <a:solidFill>
                  <a:schemeClr val="tx1"/>
                </a:solidFill>
              </a:rPr>
            </a:br>
            <a:r>
              <a:rPr lang="nn-NO" sz="2200" dirty="0">
                <a:solidFill>
                  <a:schemeClr val="tx1"/>
                </a:solidFill>
              </a:rPr>
              <a:t>På kva måtar er det nyttig å øve på samarbeid samtidig som ein jobbar med faget?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6BA46-943E-7BA8-76B0-7421EF3C7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6" b="10314"/>
          <a:stretch/>
        </p:blipFill>
        <p:spPr>
          <a:xfrm>
            <a:off x="7680176" y="2420888"/>
            <a:ext cx="4284674" cy="2425422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7378B077-F5DE-A0EA-A45A-5DD8FD199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16804" y="504950"/>
            <a:ext cx="787368" cy="522956"/>
            <a:chOff x="486890" y="4822412"/>
            <a:chExt cx="2185603" cy="1314185"/>
          </a:xfrm>
          <a:solidFill>
            <a:schemeClr val="tx2"/>
          </a:solidFill>
        </p:grpSpPr>
        <p:pic>
          <p:nvPicPr>
            <p:cNvPr id="7" name="Grafikk 6" descr="Bruker med heldekkende fyll">
              <a:extLst>
                <a:ext uri="{FF2B5EF4-FFF2-40B4-BE49-F238E27FC236}">
                  <a16:creationId xmlns:a16="http://schemas.microsoft.com/office/drawing/2014/main" id="{5406AC9D-C00C-80F4-5455-2F35FC0A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6890" y="4822412"/>
              <a:ext cx="1255279" cy="1314185"/>
            </a:xfrm>
            <a:prstGeom prst="rect">
              <a:avLst/>
            </a:prstGeom>
          </p:spPr>
        </p:pic>
        <p:pic>
          <p:nvPicPr>
            <p:cNvPr id="8" name="Grafikk 7" descr="Bruker med heldekkende fyll">
              <a:extLst>
                <a:ext uri="{FF2B5EF4-FFF2-40B4-BE49-F238E27FC236}">
                  <a16:creationId xmlns:a16="http://schemas.microsoft.com/office/drawing/2014/main" id="{BCEBBB5D-3DB3-A22A-3A57-3E94C7647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17215" y="4822412"/>
              <a:ext cx="1255278" cy="1314185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DE4F0-27FB-B0D1-C87E-AC96A67A1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6672209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For eksempel:</a:t>
            </a:r>
          </a:p>
          <a:p>
            <a:r>
              <a:rPr lang="nn-NO" sz="2200" dirty="0"/>
              <a:t>Faget gir ein kontekst og hensikt med samarbeidet.</a:t>
            </a:r>
          </a:p>
          <a:p>
            <a:r>
              <a:rPr lang="nn-NO" sz="2200" dirty="0"/>
              <a:t>Å komme fram til noko saman i faget er fellesskapsbyggande og bidrar til å skape eit godt læringsmiljø.</a:t>
            </a:r>
          </a:p>
          <a:p>
            <a:r>
              <a:rPr lang="nn-NO" sz="2200" dirty="0"/>
              <a:t>Elevane arbeider med det sosiale utan at det går utover arbeidet med faget.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3545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6683-EE40-3F35-A249-F1682C9F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Samarbeidslæring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5303-E4F6-F1BD-1309-B4573830E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91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Samarbeidslæring (cooperative learning) er ein pedagogisk praksis som inneber at </a:t>
            </a:r>
            <a:r>
              <a:rPr lang="nn-NO" sz="2200" kern="1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elevane samarbeider mot felles mål og</a:t>
            </a:r>
            <a:r>
              <a:rPr lang="nn-NO" sz="2200" kern="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sz="2200" kern="1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dei får vere</a:t>
            </a:r>
            <a:r>
              <a:rPr lang="nn-NO" sz="2200" kern="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ressursar for </a:t>
            </a:r>
            <a:r>
              <a:rPr lang="nn-NO" sz="2200" kern="100" spc="25" dirty="0">
                <a:ea typeface="Calibri" panose="020F0502020204030204" pitchFamily="34" charset="0"/>
                <a:cs typeface="Calibri" panose="020F0502020204030204" pitchFamily="34" charset="0"/>
              </a:rPr>
              <a:t>kva</a:t>
            </a:r>
            <a:r>
              <a:rPr lang="nn-NO" sz="2200" kern="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randre,</a:t>
            </a:r>
            <a:r>
              <a:rPr lang="nn-NO" sz="2200" kern="1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motsetning til </a:t>
            </a:r>
            <a:r>
              <a:rPr lang="nn-NO" sz="2200" kern="100" spc="25" dirty="0">
                <a:ea typeface="Calibri" panose="020F0502020204030204" pitchFamily="34" charset="0"/>
                <a:cs typeface="Calibri" panose="020F0502020204030204" pitchFamily="34" charset="0"/>
              </a:rPr>
              <a:t>berre</a:t>
            </a:r>
            <a:r>
              <a:rPr lang="nn-NO" sz="2200" kern="1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å jobbe parallelt eller konkurrere mot </a:t>
            </a:r>
            <a:r>
              <a:rPr lang="nn-NO" sz="2200" kern="100" spc="25" dirty="0">
                <a:ea typeface="Calibri" panose="020F0502020204030204" pitchFamily="34" charset="0"/>
                <a:cs typeface="Calibri" panose="020F0502020204030204" pitchFamily="34" charset="0"/>
              </a:rPr>
              <a:t>kva</a:t>
            </a:r>
            <a:r>
              <a:rPr lang="nn-NO" sz="2200" kern="1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randre.</a:t>
            </a: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br>
              <a:rPr lang="nn-NO" sz="2200" dirty="0"/>
            </a:br>
            <a:r>
              <a:rPr lang="nn-NO" sz="2200" dirty="0"/>
              <a:t>Forsking viser at i tillegg til å lære fagstoff betre, bidrar samarbeidslæring til å redusere mobbing og til å fremme opplevinga av å høyre til i klassefellesskapet. </a:t>
            </a:r>
          </a:p>
          <a:p>
            <a:pPr marL="0" indent="0">
              <a:buNone/>
            </a:pPr>
            <a:endParaRPr lang="nn-NO" sz="2200" dirty="0"/>
          </a:p>
        </p:txBody>
      </p:sp>
      <p:sp>
        <p:nvSpPr>
          <p:cNvPr id="4" name="TekstSylinder 4">
            <a:extLst>
              <a:ext uri="{FF2B5EF4-FFF2-40B4-BE49-F238E27FC236}">
                <a16:creationId xmlns:a16="http://schemas.microsoft.com/office/drawing/2014/main" id="{BB2439CC-B77A-DF94-BD1F-AC82FC59D064}"/>
              </a:ext>
            </a:extLst>
          </p:cNvPr>
          <p:cNvSpPr txBox="1"/>
          <p:nvPr/>
        </p:nvSpPr>
        <p:spPr>
          <a:xfrm>
            <a:off x="2361494" y="4910236"/>
            <a:ext cx="5545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Ryzin, M. J., &amp; Roseth, C. J, (2018)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E0C441A-8FAE-3999-422C-FDBE33666D7F}"/>
              </a:ext>
            </a:extLst>
          </p:cNvPr>
          <p:cNvSpPr txBox="1"/>
          <p:nvPr/>
        </p:nvSpPr>
        <p:spPr>
          <a:xfrm>
            <a:off x="2361494" y="3112670"/>
            <a:ext cx="5545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Ryzin, M. J., &amp; Roseth, C. J, (2018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nb-NO" sz="1600" kern="100" spc="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Gillies, R. M. (2016)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3CFA7-FD60-A481-65AB-87181206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6" b="10314"/>
          <a:stretch/>
        </p:blipFill>
        <p:spPr>
          <a:xfrm>
            <a:off x="8061434" y="1886300"/>
            <a:ext cx="3899159" cy="22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3A4816-62A5-BA9D-929B-3B9AF242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Føresetnadar for samarbeidslæring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2BCC4D-CA6E-2340-CB3F-99FE8D78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6683829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>
                <a:effectLst/>
              </a:rPr>
              <a:t>Dersom samarbeidslæring skal ha </a:t>
            </a:r>
            <a:r>
              <a:rPr lang="nn-NO" sz="2200" dirty="0"/>
              <a:t>positiv effekt på fagleg og sosialt utbytte, føreset det at læraren …</a:t>
            </a:r>
            <a:endParaRPr lang="nn-NO" sz="2200" dirty="0">
              <a:effectLst/>
            </a:endParaRPr>
          </a:p>
          <a:p>
            <a:r>
              <a:rPr lang="nn-NO" sz="2200" dirty="0"/>
              <a:t>tar i bruk opne og utforskande oppgåver som </a:t>
            </a:r>
            <a:br>
              <a:rPr lang="nn-NO" sz="2200" dirty="0"/>
            </a:br>
            <a:r>
              <a:rPr lang="nn-NO" sz="2200" dirty="0"/>
              <a:t>krev samarbeid</a:t>
            </a:r>
          </a:p>
          <a:p>
            <a:r>
              <a:rPr lang="nn-NO" sz="2200" dirty="0">
                <a:effectLst/>
              </a:rPr>
              <a:t>legg til rette for at elevane kan diskutere oppgåvene i </a:t>
            </a:r>
            <a:br>
              <a:rPr lang="nn-NO" sz="2200" dirty="0">
                <a:effectLst/>
              </a:rPr>
            </a:br>
            <a:r>
              <a:rPr lang="nn-NO" sz="2200" dirty="0">
                <a:effectLst/>
              </a:rPr>
              <a:t>små grupper (3–4 elevar)</a:t>
            </a:r>
          </a:p>
          <a:p>
            <a:r>
              <a:rPr lang="nn-NO" sz="2200" dirty="0"/>
              <a:t>er tydeleg på kva som blir forventa av elevane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681FD44-7944-5823-6671-50CA0EA1479A}"/>
              </a:ext>
            </a:extLst>
          </p:cNvPr>
          <p:cNvSpPr txBox="1"/>
          <p:nvPr/>
        </p:nvSpPr>
        <p:spPr>
          <a:xfrm>
            <a:off x="4943872" y="5941498"/>
            <a:ext cx="3888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Gillies, R. M. (2016)</a:t>
            </a:r>
            <a:endParaRPr lang="nb-NO" sz="1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7E4BF4-6F9B-BEF1-0A45-3C191E4F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680" b="50845"/>
          <a:stretch/>
        </p:blipFill>
        <p:spPr>
          <a:xfrm>
            <a:off x="10224119" y="4138763"/>
            <a:ext cx="2858877" cy="2348363"/>
          </a:xfrm>
          <a:prstGeom prst="rect">
            <a:avLst/>
          </a:prstGeom>
        </p:spPr>
      </p:pic>
      <p:sp>
        <p:nvSpPr>
          <p:cNvPr id="6" name="Bildeforklaring formet som et avrundet rektangel 4">
            <a:extLst>
              <a:ext uri="{FF2B5EF4-FFF2-40B4-BE49-F238E27FC236}">
                <a16:creationId xmlns:a16="http://schemas.microsoft.com/office/drawing/2014/main" id="{FC6F8BA5-47FD-8136-F338-9755CDDC9B33}"/>
              </a:ext>
            </a:extLst>
          </p:cNvPr>
          <p:cNvSpPr/>
          <p:nvPr/>
        </p:nvSpPr>
        <p:spPr>
          <a:xfrm>
            <a:off x="7715360" y="1426898"/>
            <a:ext cx="4086222" cy="2584678"/>
          </a:xfrm>
          <a:prstGeom prst="wedgeRoundRectCallout">
            <a:avLst>
              <a:gd name="adj1" fmla="val -2161"/>
              <a:gd name="adj2" fmla="val 6199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2200" dirty="0">
                <a:solidFill>
                  <a:srgbClr val="000000"/>
                </a:solidFill>
                <a:latin typeface="Calibri" panose="020F0502020204030204"/>
              </a:rPr>
              <a:t>Å plassere elevar saman i gruppe fører ikkje nødvendigvis til samarbeid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Vi må legge til rette for at dei faktisk arbeider saman mot målet og er ressursar for kvarandre.</a:t>
            </a:r>
          </a:p>
        </p:txBody>
      </p:sp>
    </p:spTree>
    <p:extLst>
      <p:ext uri="{BB962C8B-B14F-4D97-AF65-F5344CB8AC3E}">
        <p14:creationId xmlns:p14="http://schemas.microsoft.com/office/powerpoint/2010/main" val="13826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5E64-5D6B-A6A1-5490-2251B7FE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 (15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FD62-2C47-FE2F-6334-8510128ED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7994104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Diskuter i grupper (10 min):</a:t>
            </a:r>
            <a:r>
              <a:rPr lang="nn-NO" sz="2200" dirty="0"/>
              <a:t> </a:t>
            </a:r>
            <a:br>
              <a:rPr lang="nn-NO" sz="2200" dirty="0"/>
            </a:br>
            <a:r>
              <a:rPr lang="nn-NO" sz="2200" dirty="0"/>
              <a:t>Tenk på småkrypaktivitetane vi gjorde i stad. Korleis legg aktivitetane opp til at elevane må samarbeide og vere ressursar for kvarandre?</a:t>
            </a:r>
          </a:p>
          <a:p>
            <a:pPr marL="0" indent="0">
              <a:buNone/>
            </a:pPr>
            <a:r>
              <a:rPr lang="nn-NO" sz="2200" b="1" dirty="0"/>
              <a:t>Oppsummer i plenum (5 min).</a:t>
            </a:r>
            <a:endParaRPr lang="nn-NO" sz="2200" dirty="0"/>
          </a:p>
        </p:txBody>
      </p:sp>
      <p:pic>
        <p:nvPicPr>
          <p:cNvPr id="4" name="Picture 3" descr="A bee drawn in a line&#10;&#10;Description automatically generated">
            <a:extLst>
              <a:ext uri="{FF2B5EF4-FFF2-40B4-BE49-F238E27FC236}">
                <a16:creationId xmlns:a16="http://schemas.microsoft.com/office/drawing/2014/main" id="{B036CE9C-31AD-7E37-1358-66F6490F0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0003" r="21324" b="15810"/>
          <a:stretch/>
        </p:blipFill>
        <p:spPr>
          <a:xfrm>
            <a:off x="9393781" y="1912199"/>
            <a:ext cx="2177733" cy="2775859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DE60F622-B6B1-DEA2-DAB2-02F73CD33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3438" y="425732"/>
            <a:ext cx="1150362" cy="12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9A969-15E0-4B93-BDFC-E5042AF2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Modul 4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FE8625C1-A4BF-47B0-B1B0-6E2718F1E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4864"/>
            <a:ext cx="4681736" cy="392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Modulen består av tre delar: </a:t>
            </a:r>
          </a:p>
        </p:txBody>
      </p:sp>
      <p:graphicFrame>
        <p:nvGraphicFramePr>
          <p:cNvPr id="6" name="Plasshaldar for innhald 5">
            <a:extLst>
              <a:ext uri="{FF2B5EF4-FFF2-40B4-BE49-F238E27FC236}">
                <a16:creationId xmlns:a16="http://schemas.microsoft.com/office/drawing/2014/main" id="{9BFE4F77-9937-4D50-A9A1-FFC6FDC2F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5076204"/>
              </p:ext>
            </p:extLst>
          </p:nvPr>
        </p:nvGraphicFramePr>
        <p:xfrm>
          <a:off x="2118804" y="2969330"/>
          <a:ext cx="590465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 descr="Firkanta ramme rundt del 1: Samarbeid"/>
          <p:cNvSpPr/>
          <p:nvPr/>
        </p:nvSpPr>
        <p:spPr>
          <a:xfrm>
            <a:off x="2001619" y="3177574"/>
            <a:ext cx="1786408" cy="242121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ildeforklaring formet som et avrundet rektangel 5"/>
          <p:cNvSpPr/>
          <p:nvPr/>
        </p:nvSpPr>
        <p:spPr>
          <a:xfrm>
            <a:off x="6815354" y="1845523"/>
            <a:ext cx="5079513" cy="968972"/>
          </a:xfrm>
          <a:prstGeom prst="wedgeRoundRectCallout">
            <a:avLst>
              <a:gd name="adj1" fmla="val -105954"/>
              <a:gd name="adj2" fmla="val 9222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</a:t>
            </a:r>
            <a:br>
              <a:rPr kumimoji="0" lang="nn-NO" sz="2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n-NO" sz="2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1: Samarbeid. </a:t>
            </a:r>
          </a:p>
        </p:txBody>
      </p:sp>
    </p:spTree>
    <p:extLst>
      <p:ext uri="{BB962C8B-B14F-4D97-AF65-F5344CB8AC3E}">
        <p14:creationId xmlns:p14="http://schemas.microsoft.com/office/powerpoint/2010/main" val="1780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85764-61F5-C5D5-CAD7-495897A7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Korleis samarbeida vi og var ressursar for kvarandre i småkryp-opplegget?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34AF37-A474-52F8-2FBE-2CF467738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825625"/>
            <a:ext cx="10429875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For eksempel … </a:t>
            </a:r>
          </a:p>
        </p:txBody>
      </p:sp>
      <p:sp>
        <p:nvSpPr>
          <p:cNvPr id="4" name="Bildeforklaring formet som et avrundet rektangel 4">
            <a:extLst>
              <a:ext uri="{FF2B5EF4-FFF2-40B4-BE49-F238E27FC236}">
                <a16:creationId xmlns:a16="http://schemas.microsoft.com/office/drawing/2014/main" id="{734A5DE2-7041-7416-01E3-40A4B7BF529A}"/>
              </a:ext>
            </a:extLst>
          </p:cNvPr>
          <p:cNvSpPr/>
          <p:nvPr/>
        </p:nvSpPr>
        <p:spPr>
          <a:xfrm>
            <a:off x="838200" y="5167312"/>
            <a:ext cx="3964865" cy="1325563"/>
          </a:xfrm>
          <a:prstGeom prst="wedgeRoundRectCallout">
            <a:avLst>
              <a:gd name="adj1" fmla="val 59172"/>
              <a:gd name="adj2" fmla="val -453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Å høyre forteljinga til ei anna gruppe ga innblikk i andre småkryp og kjenneteikn.</a:t>
            </a:r>
          </a:p>
        </p:txBody>
      </p:sp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B46824BD-77A3-E05C-6D79-807791F01419}"/>
              </a:ext>
            </a:extLst>
          </p:cNvPr>
          <p:cNvSpPr/>
          <p:nvPr/>
        </p:nvSpPr>
        <p:spPr>
          <a:xfrm>
            <a:off x="413171" y="2434251"/>
            <a:ext cx="4541214" cy="2417149"/>
          </a:xfrm>
          <a:prstGeom prst="wedgeRoundRectCallout">
            <a:avLst>
              <a:gd name="adj1" fmla="val 58775"/>
              <a:gd name="adj2" fmla="val 2176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I </a:t>
            </a:r>
            <a:r>
              <a:rPr lang="nn-NO" sz="2200" i="1" dirty="0">
                <a:solidFill>
                  <a:schemeClr val="tx1"/>
                </a:solidFill>
              </a:rPr>
              <a:t>Gjett kva eg tenker på! </a:t>
            </a:r>
            <a:r>
              <a:rPr lang="nn-NO" sz="2200" dirty="0">
                <a:solidFill>
                  <a:schemeClr val="tx1"/>
                </a:solidFill>
              </a:rPr>
              <a:t>trong vi både spørsmål og svar for å løyse oppgåva. Dei som stilte spørsmål kunne vere ressursar for kvarandre ved å bygge vidare på spørsmåla og ideane til kvarandre.</a:t>
            </a:r>
          </a:p>
        </p:txBody>
      </p:sp>
      <p:sp>
        <p:nvSpPr>
          <p:cNvPr id="7" name="Bildeforklaring formet som et avrundet rektangel 4">
            <a:extLst>
              <a:ext uri="{FF2B5EF4-FFF2-40B4-BE49-F238E27FC236}">
                <a16:creationId xmlns:a16="http://schemas.microsoft.com/office/drawing/2014/main" id="{7283BDE5-C9D4-93CB-4D6E-010634F55CD4}"/>
              </a:ext>
            </a:extLst>
          </p:cNvPr>
          <p:cNvSpPr/>
          <p:nvPr/>
        </p:nvSpPr>
        <p:spPr>
          <a:xfrm>
            <a:off x="6242858" y="5526362"/>
            <a:ext cx="5685684" cy="1104260"/>
          </a:xfrm>
          <a:prstGeom prst="wedgeRoundRectCallout">
            <a:avLst>
              <a:gd name="adj1" fmla="val -31321"/>
              <a:gd name="adj2" fmla="val -8422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I </a:t>
            </a:r>
            <a:r>
              <a:rPr lang="nn-NO" sz="2200" i="1" dirty="0">
                <a:solidFill>
                  <a:schemeClr val="tx1"/>
                </a:solidFill>
              </a:rPr>
              <a:t>lytt og gjenfortel </a:t>
            </a:r>
            <a:r>
              <a:rPr lang="nn-NO" sz="2200" dirty="0">
                <a:solidFill>
                  <a:schemeClr val="tx1"/>
                </a:solidFill>
              </a:rPr>
              <a:t>måtte vi samarbeide ved å kommunisere eit innhald tydeleg, og ved å lytte aktivt for å kunne gjenfortelje.</a:t>
            </a:r>
            <a:endParaRPr lang="nn-NO" sz="2200" i="1" dirty="0">
              <a:solidFill>
                <a:schemeClr val="tx1"/>
              </a:solidFill>
            </a:endParaRPr>
          </a:p>
        </p:txBody>
      </p:sp>
      <p:pic>
        <p:nvPicPr>
          <p:cNvPr id="8" name="Picture 7" descr="A bee drawn in a line&#10;&#10;Description automatically generated">
            <a:extLst>
              <a:ext uri="{FF2B5EF4-FFF2-40B4-BE49-F238E27FC236}">
                <a16:creationId xmlns:a16="http://schemas.microsoft.com/office/drawing/2014/main" id="{4C7869BF-FF9E-FBB9-CE71-9B19F3675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0003" r="21324" b="15810"/>
          <a:stretch/>
        </p:blipFill>
        <p:spPr>
          <a:xfrm>
            <a:off x="5608607" y="2955631"/>
            <a:ext cx="1673675" cy="2133359"/>
          </a:xfrm>
          <a:prstGeom prst="rect">
            <a:avLst/>
          </a:prstGeom>
          <a:noFill/>
        </p:spPr>
      </p:pic>
      <p:sp>
        <p:nvSpPr>
          <p:cNvPr id="9" name="Bildeforklaring formet som et avrundet rektangel 4">
            <a:extLst>
              <a:ext uri="{FF2B5EF4-FFF2-40B4-BE49-F238E27FC236}">
                <a16:creationId xmlns:a16="http://schemas.microsoft.com/office/drawing/2014/main" id="{CC194E3D-1B08-FC58-A4D7-376A81B0757D}"/>
              </a:ext>
            </a:extLst>
          </p:cNvPr>
          <p:cNvSpPr/>
          <p:nvPr/>
        </p:nvSpPr>
        <p:spPr>
          <a:xfrm>
            <a:off x="7671479" y="1825625"/>
            <a:ext cx="4190256" cy="2952328"/>
          </a:xfrm>
          <a:prstGeom prst="wedgeRoundRectCallout">
            <a:avLst>
              <a:gd name="adj1" fmla="val -61624"/>
              <a:gd name="adj2" fmla="val -592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I </a:t>
            </a:r>
            <a:r>
              <a:rPr lang="nn-NO" sz="2200" i="1" dirty="0">
                <a:solidFill>
                  <a:schemeClr val="tx1"/>
                </a:solidFill>
              </a:rPr>
              <a:t>skriveaktiviteten</a:t>
            </a:r>
            <a:r>
              <a:rPr lang="nn-NO" sz="2200" dirty="0">
                <a:solidFill>
                  <a:schemeClr val="tx1"/>
                </a:solidFill>
              </a:rPr>
              <a:t> hadde vi ulike ansvarsområde på gruppa (skrive, lese, lytte, komme med forslag), slik at alle fekk delta. Aktiviteten ga rom for å sparre og bygge vidare på ideane og forslaga til kvarandre. </a:t>
            </a:r>
          </a:p>
        </p:txBody>
      </p:sp>
    </p:spTree>
    <p:extLst>
      <p:ext uri="{BB962C8B-B14F-4D97-AF65-F5344CB8AC3E}">
        <p14:creationId xmlns:p14="http://schemas.microsoft.com/office/powerpoint/2010/main" val="3483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AC26FD-CC42-E058-9D1B-7BB32393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Tilbakeblikk på førre modul: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E8F72D2-CF8F-891B-0984-137112B56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5027786" y="2123748"/>
            <a:ext cx="2691936" cy="1576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oksygen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62A4493-7F71-E9F8-F0BC-7D8A224B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1298">
            <a:off x="5807703" y="2775077"/>
            <a:ext cx="785017" cy="785017"/>
          </a:xfrm>
          <a:prstGeom prst="rect">
            <a:avLst/>
          </a:prstGeom>
        </p:spPr>
      </p:pic>
      <p:sp>
        <p:nvSpPr>
          <p:cNvPr id="12" name="Bildeforklaring formet som et avrundet rektangel 4">
            <a:extLst>
              <a:ext uri="{FF2B5EF4-FFF2-40B4-BE49-F238E27FC236}">
                <a16:creationId xmlns:a16="http://schemas.microsoft.com/office/drawing/2014/main" id="{28C3BDAD-21A7-7D3B-F45E-15D8FA228D36}"/>
              </a:ext>
            </a:extLst>
          </p:cNvPr>
          <p:cNvSpPr/>
          <p:nvPr/>
        </p:nvSpPr>
        <p:spPr>
          <a:xfrm>
            <a:off x="235617" y="1608555"/>
            <a:ext cx="4222834" cy="1325563"/>
          </a:xfrm>
          <a:prstGeom prst="wedgeRoundRectCallout">
            <a:avLst>
              <a:gd name="adj1" fmla="val 62904"/>
              <a:gd name="adj2" fmla="val 3816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Korleis bidreg eksempelaktivitetane frå førre modul til at elevane samarbeider og er ressursar for kvarandre?</a:t>
            </a:r>
          </a:p>
        </p:txBody>
      </p:sp>
      <p:sp>
        <p:nvSpPr>
          <p:cNvPr id="13" name="Bildeforklaring formet som et avrundet rektangel 8">
            <a:extLst>
              <a:ext uri="{FF2B5EF4-FFF2-40B4-BE49-F238E27FC236}">
                <a16:creationId xmlns:a16="http://schemas.microsoft.com/office/drawing/2014/main" id="{8D5FCFCB-30AC-DE68-1A07-6875A6FCB871}"/>
              </a:ext>
            </a:extLst>
          </p:cNvPr>
          <p:cNvSpPr/>
          <p:nvPr/>
        </p:nvSpPr>
        <p:spPr>
          <a:xfrm>
            <a:off x="7964818" y="721450"/>
            <a:ext cx="3858235" cy="1377062"/>
          </a:xfrm>
          <a:prstGeom prst="wedgeRoundRectCallout">
            <a:avLst>
              <a:gd name="adj1" fmla="val -45242"/>
              <a:gd name="adj2" fmla="val 7239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I </a:t>
            </a:r>
            <a:r>
              <a:rPr lang="nn-NO" sz="2200" i="1" dirty="0">
                <a:solidFill>
                  <a:schemeClr val="tx1"/>
                </a:solidFill>
              </a:rPr>
              <a:t>Gjett ordet</a:t>
            </a:r>
            <a:r>
              <a:rPr lang="nn-NO" sz="2200" dirty="0">
                <a:solidFill>
                  <a:schemeClr val="tx1"/>
                </a:solidFill>
              </a:rPr>
              <a:t> trong vi både ein som beskreiv ord og dei som gjetta, for å få komme fram til riktig ord.</a:t>
            </a:r>
          </a:p>
        </p:txBody>
      </p:sp>
      <p:sp>
        <p:nvSpPr>
          <p:cNvPr id="17" name="Bildeforklaring formet som et avrundet rektangel 8">
            <a:extLst>
              <a:ext uri="{FF2B5EF4-FFF2-40B4-BE49-F238E27FC236}">
                <a16:creationId xmlns:a16="http://schemas.microsoft.com/office/drawing/2014/main" id="{0A879E47-AF47-70CC-34C0-193CD5A57258}"/>
              </a:ext>
            </a:extLst>
          </p:cNvPr>
          <p:cNvSpPr/>
          <p:nvPr/>
        </p:nvSpPr>
        <p:spPr>
          <a:xfrm>
            <a:off x="167590" y="3325072"/>
            <a:ext cx="4547268" cy="1513867"/>
          </a:xfrm>
          <a:prstGeom prst="wedgeRoundRectCallout">
            <a:avLst>
              <a:gd name="adj1" fmla="val 60359"/>
              <a:gd name="adj2" fmla="val 60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Vi utforska spørsmålet: </a:t>
            </a:r>
            <a:br>
              <a:rPr lang="nn-NO" sz="2200" dirty="0">
                <a:solidFill>
                  <a:schemeClr val="tx1"/>
                </a:solidFill>
              </a:rPr>
            </a:br>
            <a:r>
              <a:rPr lang="nn-NO" sz="2200" i="1" dirty="0">
                <a:solidFill>
                  <a:schemeClr val="tx1"/>
                </a:solidFill>
              </a:rPr>
              <a:t>Korleis samarbeider ulike delar av kroppen for at vi skal kunne springe?</a:t>
            </a:r>
            <a:r>
              <a:rPr lang="nn-NO" sz="2200" dirty="0">
                <a:solidFill>
                  <a:schemeClr val="tx1"/>
                </a:solidFill>
              </a:rPr>
              <a:t> Spørsmålet ga eit felles mål.</a:t>
            </a:r>
            <a:endParaRPr lang="nn-NO" sz="2200" i="1" dirty="0">
              <a:solidFill>
                <a:schemeClr val="tx1"/>
              </a:solidFill>
            </a:endParaRPr>
          </a:p>
        </p:txBody>
      </p:sp>
      <p:sp>
        <p:nvSpPr>
          <p:cNvPr id="3" name="Rektangel 4">
            <a:extLst>
              <a:ext uri="{FF2B5EF4-FFF2-40B4-BE49-F238E27FC236}">
                <a16:creationId xmlns:a16="http://schemas.microsoft.com/office/drawing/2014/main" id="{748C2475-FD9F-E78E-D90C-45FD1AA3E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5774697" y="3641154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4321C61-D47F-0B10-4634-69C6E2C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6619160" y="4347488"/>
            <a:ext cx="958850" cy="862330"/>
          </a:xfrm>
          <a:prstGeom prst="rect">
            <a:avLst/>
          </a:prstGeom>
        </p:spPr>
      </p:pic>
      <p:sp>
        <p:nvSpPr>
          <p:cNvPr id="7" name="Bildeforklaring formet som et avrundet rektangel 8">
            <a:extLst>
              <a:ext uri="{FF2B5EF4-FFF2-40B4-BE49-F238E27FC236}">
                <a16:creationId xmlns:a16="http://schemas.microsoft.com/office/drawing/2014/main" id="{C8F31320-C35A-8842-C2D8-17DE2E4A925A}"/>
              </a:ext>
            </a:extLst>
          </p:cNvPr>
          <p:cNvSpPr/>
          <p:nvPr/>
        </p:nvSpPr>
        <p:spPr>
          <a:xfrm>
            <a:off x="3295086" y="5715971"/>
            <a:ext cx="5810250" cy="1004498"/>
          </a:xfrm>
          <a:prstGeom prst="wedgeRoundRectCallout">
            <a:avLst>
              <a:gd name="adj1" fmla="val -34578"/>
              <a:gd name="adj2" fmla="val -10719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Gruppene foreslo ulike koplingar, som til saman hjelpte oss å svare på spørsmålet vi utforska.</a:t>
            </a:r>
          </a:p>
        </p:txBody>
      </p:sp>
      <p:sp>
        <p:nvSpPr>
          <p:cNvPr id="5" name="Bildeforklaring formet som et avrundet rektangel 8">
            <a:extLst>
              <a:ext uri="{FF2B5EF4-FFF2-40B4-BE49-F238E27FC236}">
                <a16:creationId xmlns:a16="http://schemas.microsoft.com/office/drawing/2014/main" id="{17287D3C-3103-7725-64EA-DC5AF04F0188}"/>
              </a:ext>
            </a:extLst>
          </p:cNvPr>
          <p:cNvSpPr/>
          <p:nvPr/>
        </p:nvSpPr>
        <p:spPr>
          <a:xfrm>
            <a:off x="8628741" y="2900506"/>
            <a:ext cx="3395669" cy="2295145"/>
          </a:xfrm>
          <a:prstGeom prst="wedgeRoundRectCallout">
            <a:avLst>
              <a:gd name="adj1" fmla="val -20760"/>
              <a:gd name="adj2" fmla="val -7866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Oppsummeringa i fellesskap ga innblikk i ulike måtar å beskrive orda på. Det kunne vi bruke når vi etterpå skulle kople orda saman.</a:t>
            </a:r>
          </a:p>
        </p:txBody>
      </p:sp>
    </p:spTree>
    <p:extLst>
      <p:ext uri="{BB962C8B-B14F-4D97-AF65-F5344CB8AC3E}">
        <p14:creationId xmlns:p14="http://schemas.microsoft.com/office/powerpoint/2010/main" val="1387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9F10-CA48-9F65-742D-EC8EC38D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47DE7-FC99-6614-BD28-06D3F58C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76872"/>
            <a:ext cx="8023167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Utforskande og skapande aktivitetar som er lærarstyrte, legg til rette for at elevane kan samarbeide på ein god måte i undervisninga. </a:t>
            </a:r>
          </a:p>
          <a:p>
            <a:r>
              <a:rPr lang="nn-NO" sz="2200" dirty="0"/>
              <a:t>Når elevane samarbeider mot eit felles mål og får vere ressursar for kvarandre i ein fagleg kontekst, øver dei på ferdigheiter som bidrar til inkludering samtidig som dei arbeider med fag. </a:t>
            </a:r>
          </a:p>
          <a:p>
            <a:r>
              <a:rPr lang="nn-NO" sz="2200" dirty="0"/>
              <a:t>Forsking viser at denne typen samarbeid reduserer mobbing, i tillegg til å fremme både fagleg læring og opplevinga av å høyre til blant medelevar.</a:t>
            </a:r>
          </a:p>
          <a:p>
            <a:pPr marL="0" indent="0" algn="r">
              <a:buNone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Ryzin, M. J., &amp; Roseth, C. J, (2018);</a:t>
            </a:r>
            <a:r>
              <a:rPr lang="nb-NO" sz="1600" kern="100" spc="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Gillies, R. M. (2016) </a:t>
            </a:r>
            <a:endParaRPr lang="nb-NO" sz="1600" dirty="0"/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E97DFC-A3E1-644D-8917-C254DE96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1458" b="-5506"/>
          <a:stretch/>
        </p:blipFill>
        <p:spPr>
          <a:xfrm>
            <a:off x="9552384" y="1340768"/>
            <a:ext cx="242359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8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Planlegge utprøving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20 minutt</a:t>
            </a:r>
          </a:p>
        </p:txBody>
      </p:sp>
    </p:spTree>
    <p:extLst>
      <p:ext uri="{BB962C8B-B14F-4D97-AF65-F5344CB8AC3E}">
        <p14:creationId xmlns:p14="http://schemas.microsoft.com/office/powerpoint/2010/main" val="349505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Planlegg utprøving (20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8282136" cy="3849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b="1" dirty="0"/>
              <a:t>Lærar: </a:t>
            </a:r>
            <a:r>
              <a:rPr lang="nn-NO" sz="2200" dirty="0"/>
              <a:t>Planlegg ein utforskande/skapande aktivitet (gjerne småkrypaktivitetane) der elevane samarbeider i små grupper. Spørsmålet/oppdraget i aktiviteten må opne for ulike svar </a:t>
            </a:r>
            <a:r>
              <a:rPr lang="nn-NO" sz="2200"/>
              <a:t>eller tilnærmingar. </a:t>
            </a:r>
            <a:endParaRPr lang="nn-NO" sz="2200" dirty="0"/>
          </a:p>
          <a:p>
            <a:r>
              <a:rPr lang="nn-NO" sz="2200" dirty="0"/>
              <a:t>Legg til rette for at elevane er ressursar for kvarandre, f.eks. ved å fordele ansvarsområde og å la dei diskutere/reflektere saman. </a:t>
            </a:r>
          </a:p>
          <a:p>
            <a:r>
              <a:rPr lang="nn-NO" sz="2200" dirty="0"/>
              <a:t>La elevane reflektere over aktiviteten etterpå ved å bruke </a:t>
            </a:r>
            <a:r>
              <a:rPr lang="nn-NO" sz="2200" i="1" dirty="0"/>
              <a:t>lytt og gjenfortel</a:t>
            </a:r>
            <a:r>
              <a:rPr lang="nn-NO" sz="2200" dirty="0"/>
              <a:t>-strategien. </a:t>
            </a:r>
          </a:p>
          <a:p>
            <a:pPr marL="0" indent="0">
              <a:buNone/>
            </a:pPr>
            <a:r>
              <a:rPr lang="nn-NO" sz="2200" b="1" dirty="0"/>
              <a:t>PP-rådgivar:</a:t>
            </a:r>
            <a:r>
              <a:rPr lang="nn-NO" sz="2200" dirty="0"/>
              <a:t> Samarbeid med ein av lærarane og bidra i planlegginga. </a:t>
            </a:r>
          </a:p>
          <a:p>
            <a:pPr marL="0" indent="0">
              <a:buNone/>
            </a:pPr>
            <a:r>
              <a:rPr lang="nn-NO" sz="2200" b="1" dirty="0"/>
              <a:t>Lærar og PP-rådgivar: </a:t>
            </a:r>
            <a:r>
              <a:rPr lang="nn-NO" sz="2200" dirty="0"/>
              <a:t>Reflekter over og noter om du observerte nokre kjenneteikn du meiner er viktige for samarbeid. Kvifor / kvifor ikkje? </a:t>
            </a:r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5EBDC093-BA80-3DD3-2F08-B58CCEAB76A8}"/>
              </a:ext>
            </a:extLst>
          </p:cNvPr>
          <p:cNvSpPr/>
          <p:nvPr/>
        </p:nvSpPr>
        <p:spPr>
          <a:xfrm>
            <a:off x="7536160" y="1081977"/>
            <a:ext cx="1325235" cy="1156321"/>
          </a:xfrm>
          <a:prstGeom prst="rightArrow">
            <a:avLst/>
          </a:prstGeom>
          <a:solidFill>
            <a:srgbClr val="D7E3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sz="1600" dirty="0">
                <a:solidFill>
                  <a:schemeClr val="tx1"/>
                </a:solidFill>
              </a:rPr>
              <a:t>Spørsmål/</a:t>
            </a:r>
          </a:p>
          <a:p>
            <a:pPr algn="r"/>
            <a:r>
              <a:rPr lang="nb-NO" sz="1600" dirty="0">
                <a:solidFill>
                  <a:schemeClr val="tx1"/>
                </a:solidFill>
              </a:rPr>
              <a:t>oppdrag</a:t>
            </a:r>
          </a:p>
        </p:txBody>
      </p:sp>
      <p:pic>
        <p:nvPicPr>
          <p:cNvPr id="4" name="Plassholder for innhold 11" descr="Første figur viser elever som bygger sammen. Andre figur viser det ferdige byggverket.">
            <a:extLst>
              <a:ext uri="{FF2B5EF4-FFF2-40B4-BE49-F238E27FC236}">
                <a16:creationId xmlns:a16="http://schemas.microsoft.com/office/drawing/2014/main" id="{E491E8D5-C128-2985-4A50-AC1B7F75C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6" b="28552"/>
          <a:stretch/>
        </p:blipFill>
        <p:spPr>
          <a:xfrm>
            <a:off x="8976320" y="989856"/>
            <a:ext cx="3096344" cy="1340565"/>
          </a:xfrm>
          <a:prstGeom prst="rect">
            <a:avLst/>
          </a:prstGeom>
        </p:spPr>
      </p:pic>
      <p:pic>
        <p:nvPicPr>
          <p:cNvPr id="9" name="Picture 8" descr="Skjemaet «Kjennetegn på inkludering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569" y="2886137"/>
            <a:ext cx="2919846" cy="25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2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9A969-15E0-4B93-BDFC-E5042AF2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2: Utprøving</a:t>
            </a:r>
          </a:p>
        </p:txBody>
      </p:sp>
      <p:graphicFrame>
        <p:nvGraphicFramePr>
          <p:cNvPr id="6" name="Plasshaldar for innhald 5">
            <a:extLst>
              <a:ext uri="{FF2B5EF4-FFF2-40B4-BE49-F238E27FC236}">
                <a16:creationId xmlns:a16="http://schemas.microsoft.com/office/drawing/2014/main" id="{9BFE4F77-9937-4D50-A9A1-FFC6FDC2F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4036602"/>
              </p:ext>
            </p:extLst>
          </p:nvPr>
        </p:nvGraphicFramePr>
        <p:xfrm>
          <a:off x="967474" y="2544561"/>
          <a:ext cx="5992622" cy="273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 descr="Firkanta ramme rundt del 2: Utprøving"/>
          <p:cNvSpPr/>
          <p:nvPr/>
        </p:nvSpPr>
        <p:spPr>
          <a:xfrm>
            <a:off x="2907060" y="2699793"/>
            <a:ext cx="1786408" cy="242121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ildeforklaring formet som et avrundet rektangel 5"/>
          <p:cNvSpPr/>
          <p:nvPr/>
        </p:nvSpPr>
        <p:spPr>
          <a:xfrm>
            <a:off x="6960096" y="1153684"/>
            <a:ext cx="4608512" cy="1546109"/>
          </a:xfrm>
          <a:prstGeom prst="wedgeRoundRectCallout">
            <a:avLst>
              <a:gd name="adj1" fmla="val -68352"/>
              <a:gd name="adj2" fmla="val 531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Gjennomfør utprøving: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PP-rådgivar samarbeider med ein av lærarane. Lærarane kan gjerne observere elevane til kvarandre.</a:t>
            </a:r>
          </a:p>
        </p:txBody>
      </p:sp>
    </p:spTree>
    <p:extLst>
      <p:ext uri="{BB962C8B-B14F-4D97-AF65-F5344CB8AC3E}">
        <p14:creationId xmlns:p14="http://schemas.microsoft.com/office/powerpoint/2010/main" val="174575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E0C1DA6-DE26-1E03-1F3B-B783A3133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Del 2 – Utprøving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C74EEC6-9239-DA70-0D94-009373C5F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La elevane samarbeide i utforskande og skapande aktivitetar</a:t>
            </a:r>
          </a:p>
        </p:txBody>
      </p:sp>
    </p:spTree>
    <p:extLst>
      <p:ext uri="{BB962C8B-B14F-4D97-AF65-F5344CB8AC3E}">
        <p14:creationId xmlns:p14="http://schemas.microsoft.com/office/powerpoint/2010/main" val="246684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9A969-15E0-4B93-BDFC-E5042AF2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3: Erfaringsdeling</a:t>
            </a:r>
          </a:p>
        </p:txBody>
      </p:sp>
      <p:graphicFrame>
        <p:nvGraphicFramePr>
          <p:cNvPr id="6" name="Plasshaldar for innhald 5">
            <a:extLst>
              <a:ext uri="{FF2B5EF4-FFF2-40B4-BE49-F238E27FC236}">
                <a16:creationId xmlns:a16="http://schemas.microsoft.com/office/drawing/2014/main" id="{9BFE4F77-9937-4D50-A9A1-FFC6FDC2F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4966753"/>
              </p:ext>
            </p:extLst>
          </p:nvPr>
        </p:nvGraphicFramePr>
        <p:xfrm>
          <a:off x="838200" y="2810030"/>
          <a:ext cx="5746848" cy="243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 descr="Firkanta ramme rundt del 3: Erfaringsdeling"/>
          <p:cNvSpPr/>
          <p:nvPr/>
        </p:nvSpPr>
        <p:spPr>
          <a:xfrm>
            <a:off x="4510608" y="2857610"/>
            <a:ext cx="2074440" cy="242121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Bildeforklaring formet som et avrundet rektangel 5"/>
          <p:cNvSpPr/>
          <p:nvPr/>
        </p:nvSpPr>
        <p:spPr>
          <a:xfrm>
            <a:off x="6888088" y="2276872"/>
            <a:ext cx="3456384" cy="1161476"/>
          </a:xfrm>
          <a:prstGeom prst="wedgeRoundRectCallout">
            <a:avLst>
              <a:gd name="adj1" fmla="val -52657"/>
              <a:gd name="adj2" fmla="val 8065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del 3: Erfaringsdeling. </a:t>
            </a:r>
          </a:p>
        </p:txBody>
      </p:sp>
    </p:spTree>
    <p:extLst>
      <p:ext uri="{BB962C8B-B14F-4D97-AF65-F5344CB8AC3E}">
        <p14:creationId xmlns:p14="http://schemas.microsoft.com/office/powerpoint/2010/main" val="1769148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A85774-CEFE-8109-50F8-6C8295C0E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Del 3: Erfaringsdeling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29DA340-A3B8-C6C3-CF6E-BBB18D7A4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L</a:t>
            </a:r>
            <a:r>
              <a:rPr lang="nb-NO" sz="2400" dirty="0"/>
              <a:t>a </a:t>
            </a:r>
            <a:r>
              <a:rPr lang="nn-NO" sz="2400" dirty="0"/>
              <a:t>elevane</a:t>
            </a:r>
            <a:r>
              <a:rPr lang="nb-NO" sz="2400" dirty="0"/>
              <a:t> samarbeide i </a:t>
            </a:r>
            <a:r>
              <a:rPr lang="nn-NO" sz="2400" dirty="0"/>
              <a:t>utforskande og skapande</a:t>
            </a:r>
            <a:r>
              <a:rPr lang="nb-NO" sz="2400" dirty="0"/>
              <a:t> </a:t>
            </a:r>
            <a:r>
              <a:rPr lang="nn-NO" sz="2400" dirty="0"/>
              <a:t>aktivitetar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87679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73AD-FF75-1BFD-7711-E4CFCCA2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</a:t>
            </a:r>
            <a:r>
              <a:rPr lang="nb-NO" sz="4400" dirty="0"/>
              <a:t>pørsmålet</a:t>
            </a:r>
            <a:r>
              <a:rPr lang="en-US" sz="4400" dirty="0"/>
              <a:t> vi </a:t>
            </a:r>
            <a:r>
              <a:rPr lang="nb-NO" sz="4400" dirty="0"/>
              <a:t>skal utforske i denne modulen</a:t>
            </a:r>
            <a:r>
              <a:rPr lang="en-US" dirty="0"/>
              <a:t>:</a:t>
            </a:r>
            <a:r>
              <a:rPr lang="en-US" sz="4400" dirty="0"/>
              <a:t>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6C7E6-7DD8-473C-ACEB-E969D7F6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4609728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Korleis kan samarbeid i utforskande og skapande aktivitetar føre til inkludering?</a:t>
            </a:r>
          </a:p>
        </p:txBody>
      </p:sp>
      <p:grpSp>
        <p:nvGrpSpPr>
          <p:cNvPr id="5" name="Gruppe 9">
            <a:extLst>
              <a:ext uri="{FF2B5EF4-FFF2-40B4-BE49-F238E27FC236}">
                <a16:creationId xmlns:a16="http://schemas.microsoft.com/office/drawing/2014/main" id="{3AEB1280-5ADC-DE4F-B527-743BE22163FE}"/>
              </a:ext>
            </a:extLst>
          </p:cNvPr>
          <p:cNvGrpSpPr/>
          <p:nvPr/>
        </p:nvGrpSpPr>
        <p:grpSpPr>
          <a:xfrm>
            <a:off x="7498083" y="2054833"/>
            <a:ext cx="2616485" cy="2622478"/>
            <a:chOff x="1808775" y="-215979"/>
            <a:chExt cx="6549706" cy="4667422"/>
          </a:xfrm>
        </p:grpSpPr>
        <p:sp>
          <p:nvSpPr>
            <p:cNvPr id="6" name="Ellipse 10">
              <a:extLst>
                <a:ext uri="{FF2B5EF4-FFF2-40B4-BE49-F238E27FC236}">
                  <a16:creationId xmlns:a16="http://schemas.microsoft.com/office/drawing/2014/main" id="{A7E9C624-EE7E-F0CE-9E84-73CF1FA2D921}"/>
                </a:ext>
              </a:extLst>
            </p:cNvPr>
            <p:cNvSpPr/>
            <p:nvPr/>
          </p:nvSpPr>
          <p:spPr>
            <a:xfrm>
              <a:off x="1808775" y="-215979"/>
              <a:ext cx="6549706" cy="466742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id="{C7029980-9DC5-D481-86F5-EC341BD54C11}"/>
                </a:ext>
              </a:extLst>
            </p:cNvPr>
            <p:cNvSpPr txBox="1"/>
            <p:nvPr/>
          </p:nvSpPr>
          <p:spPr>
            <a:xfrm>
              <a:off x="2682069" y="600819"/>
              <a:ext cx="4803118" cy="2100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pe 12">
            <a:extLst>
              <a:ext uri="{FF2B5EF4-FFF2-40B4-BE49-F238E27FC236}">
                <a16:creationId xmlns:a16="http://schemas.microsoft.com/office/drawing/2014/main" id="{3ADDC8E8-614C-F601-426C-F8CD5082DAE5}"/>
              </a:ext>
            </a:extLst>
          </p:cNvPr>
          <p:cNvGrpSpPr/>
          <p:nvPr/>
        </p:nvGrpSpPr>
        <p:grpSpPr>
          <a:xfrm>
            <a:off x="8452081" y="3415232"/>
            <a:ext cx="2615964" cy="2623483"/>
            <a:chOff x="3326150" y="1793314"/>
            <a:chExt cx="6548405" cy="4669211"/>
          </a:xfrm>
        </p:grpSpPr>
        <p:sp>
          <p:nvSpPr>
            <p:cNvPr id="9" name="Ellipse 13">
              <a:extLst>
                <a:ext uri="{FF2B5EF4-FFF2-40B4-BE49-F238E27FC236}">
                  <a16:creationId xmlns:a16="http://schemas.microsoft.com/office/drawing/2014/main" id="{B8914798-5DC3-7362-B704-D8D757FC3693}"/>
                </a:ext>
              </a:extLst>
            </p:cNvPr>
            <p:cNvSpPr/>
            <p:nvPr/>
          </p:nvSpPr>
          <p:spPr>
            <a:xfrm>
              <a:off x="3326150" y="1793314"/>
              <a:ext cx="6548405" cy="4669211"/>
            </a:xfrm>
            <a:prstGeom prst="ellipse">
              <a:avLst/>
            </a:prstGeom>
            <a:solidFill>
              <a:schemeClr val="accent4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Ellipse 6">
              <a:extLst>
                <a:ext uri="{FF2B5EF4-FFF2-40B4-BE49-F238E27FC236}">
                  <a16:creationId xmlns:a16="http://schemas.microsoft.com/office/drawing/2014/main" id="{E4198DFC-64EE-4A4F-1478-2625A533BE05}"/>
                </a:ext>
              </a:extLst>
            </p:cNvPr>
            <p:cNvSpPr txBox="1"/>
            <p:nvPr/>
          </p:nvSpPr>
          <p:spPr>
            <a:xfrm>
              <a:off x="5328871" y="2999527"/>
              <a:ext cx="3929043" cy="2568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pe 15">
            <a:extLst>
              <a:ext uri="{FF2B5EF4-FFF2-40B4-BE49-F238E27FC236}">
                <a16:creationId xmlns:a16="http://schemas.microsoft.com/office/drawing/2014/main" id="{788507C3-D91D-FA37-46E6-3FE58699264D}"/>
              </a:ext>
            </a:extLst>
          </p:cNvPr>
          <p:cNvGrpSpPr/>
          <p:nvPr/>
        </p:nvGrpSpPr>
        <p:grpSpPr>
          <a:xfrm>
            <a:off x="6744074" y="3502681"/>
            <a:ext cx="2615964" cy="2623483"/>
            <a:chOff x="428495" y="1793314"/>
            <a:chExt cx="6548405" cy="4669211"/>
          </a:xfrm>
        </p:grpSpPr>
        <p:sp>
          <p:nvSpPr>
            <p:cNvPr id="12" name="Ellipse 16">
              <a:extLst>
                <a:ext uri="{FF2B5EF4-FFF2-40B4-BE49-F238E27FC236}">
                  <a16:creationId xmlns:a16="http://schemas.microsoft.com/office/drawing/2014/main" id="{02EE3A26-482D-6F54-7949-4041B19BDC27}"/>
                </a:ext>
              </a:extLst>
            </p:cNvPr>
            <p:cNvSpPr/>
            <p:nvPr/>
          </p:nvSpPr>
          <p:spPr>
            <a:xfrm>
              <a:off x="428495" y="1793314"/>
              <a:ext cx="6548405" cy="46692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Ellipse 8">
              <a:extLst>
                <a:ext uri="{FF2B5EF4-FFF2-40B4-BE49-F238E27FC236}">
                  <a16:creationId xmlns:a16="http://schemas.microsoft.com/office/drawing/2014/main" id="{325DB08B-9A1A-AD11-49BB-058A3F1E4469}"/>
                </a:ext>
              </a:extLst>
            </p:cNvPr>
            <p:cNvSpPr txBox="1"/>
            <p:nvPr/>
          </p:nvSpPr>
          <p:spPr>
            <a:xfrm>
              <a:off x="1045137" y="2999527"/>
              <a:ext cx="3929043" cy="2568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kstSylinder 18">
            <a:extLst>
              <a:ext uri="{FF2B5EF4-FFF2-40B4-BE49-F238E27FC236}">
                <a16:creationId xmlns:a16="http://schemas.microsoft.com/office/drawing/2014/main" id="{1FE77882-9818-8FC8-04F3-1B96D3E46B20}"/>
              </a:ext>
            </a:extLst>
          </p:cNvPr>
          <p:cNvSpPr txBox="1"/>
          <p:nvPr/>
        </p:nvSpPr>
        <p:spPr>
          <a:xfrm>
            <a:off x="8189899" y="2341218"/>
            <a:ext cx="1439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Trygghet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TekstSylinder 19">
            <a:extLst>
              <a:ext uri="{FF2B5EF4-FFF2-40B4-BE49-F238E27FC236}">
                <a16:creationId xmlns:a16="http://schemas.microsoft.com/office/drawing/2014/main" id="{B24BA2C7-486E-76B9-ACC4-CB946C7115B9}"/>
              </a:ext>
            </a:extLst>
          </p:cNvPr>
          <p:cNvSpPr txBox="1"/>
          <p:nvPr/>
        </p:nvSpPr>
        <p:spPr>
          <a:xfrm>
            <a:off x="6952347" y="4928278"/>
            <a:ext cx="156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Motivasjon og mestring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kstSylinder 20">
            <a:extLst>
              <a:ext uri="{FF2B5EF4-FFF2-40B4-BE49-F238E27FC236}">
                <a16:creationId xmlns:a16="http://schemas.microsoft.com/office/drawing/2014/main" id="{29934F12-70F4-C885-62E6-3A2F1227EDA9}"/>
              </a:ext>
            </a:extLst>
          </p:cNvPr>
          <p:cNvSpPr txBox="1"/>
          <p:nvPr/>
        </p:nvSpPr>
        <p:spPr>
          <a:xfrm>
            <a:off x="9424806" y="4973292"/>
            <a:ext cx="143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Godt samspill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17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A85774-CEFE-8109-50F8-6C8295C0E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Del 1: Samarbeid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29DA340-A3B8-C6C3-CF6E-BBB18D7A4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L</a:t>
            </a:r>
            <a:r>
              <a:rPr lang="nb-NO" sz="2400" dirty="0"/>
              <a:t>a </a:t>
            </a:r>
            <a:r>
              <a:rPr lang="nn-NO" sz="2400" dirty="0"/>
              <a:t>elevane</a:t>
            </a:r>
            <a:r>
              <a:rPr lang="nb-NO" sz="2400" dirty="0"/>
              <a:t> samarbeide i </a:t>
            </a:r>
            <a:r>
              <a:rPr lang="nn-NO" sz="2400" dirty="0"/>
              <a:t>utforskande og skapande</a:t>
            </a:r>
            <a:r>
              <a:rPr lang="nb-NO" sz="2400" dirty="0"/>
              <a:t> </a:t>
            </a:r>
            <a:r>
              <a:rPr lang="nn-NO" sz="2400" dirty="0"/>
              <a:t>aktivitetar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3197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5CADC55-4389-E3D0-DD8D-6393C4A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</a:t>
            </a:r>
            <a:r>
              <a:rPr lang="nn-NO" dirty="0"/>
              <a:t>del 3: Erfaringsdeling</a:t>
            </a:r>
            <a:endParaRPr lang="nb-NO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0E5754-5D9A-F627-29B8-BDA046FF7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30697"/>
              </p:ext>
            </p:extLst>
          </p:nvPr>
        </p:nvGraphicFramePr>
        <p:xfrm>
          <a:off x="1130424" y="2276872"/>
          <a:ext cx="9502080" cy="26402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Erfaringsdeling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Inkludering i profesjonsfellesskapet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Oppsummering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2988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1 time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13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Erfaringsdeling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35 minutt</a:t>
            </a:r>
          </a:p>
        </p:txBody>
      </p:sp>
    </p:spTree>
    <p:extLst>
      <p:ext uri="{BB962C8B-B14F-4D97-AF65-F5344CB8AC3E}">
        <p14:creationId xmlns:p14="http://schemas.microsoft.com/office/powerpoint/2010/main" val="337171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Erfaringsdeling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6265912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Del erfaringar i grupper (15–20 min):</a:t>
            </a:r>
          </a:p>
          <a:p>
            <a:pPr marL="0" indent="0">
              <a:buNone/>
            </a:pPr>
            <a:r>
              <a:rPr lang="nn-NO" sz="2200" dirty="0"/>
              <a:t>Fortel om utprøvinga:</a:t>
            </a:r>
          </a:p>
          <a:p>
            <a:r>
              <a:rPr lang="nn-NO" sz="2200" dirty="0"/>
              <a:t>Korleis la du til rette for at elevane samarbeida og var ressursar for kvarandre?</a:t>
            </a:r>
          </a:p>
          <a:p>
            <a:r>
              <a:rPr lang="nn-NO" sz="2200" dirty="0"/>
              <a:t>Korleis tenker du at dette heng saman med det du observerte av kjenneteikn på inkludering?</a:t>
            </a:r>
          </a:p>
          <a:p>
            <a:pPr marL="0" indent="0">
              <a:buNone/>
            </a:pPr>
            <a:r>
              <a:rPr lang="nn-NO" sz="2200" b="1" dirty="0"/>
              <a:t>Oppsummer i plenum (15 min). </a:t>
            </a:r>
          </a:p>
          <a:p>
            <a:pPr marL="0" indent="0">
              <a:buNone/>
            </a:pPr>
            <a:r>
              <a:rPr lang="nn-NO" sz="2200" dirty="0"/>
              <a:t> </a:t>
            </a:r>
          </a:p>
          <a:p>
            <a:pPr marL="0" indent="0">
              <a:buNone/>
            </a:pPr>
            <a:endParaRPr lang="nn-NO" sz="2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90D143E-2D88-861E-72A0-75812DE4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936" y="1988840"/>
            <a:ext cx="4176464" cy="3619604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86AD16BE-A088-50D6-ACCD-64D0A9BB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9499" y="425732"/>
            <a:ext cx="1150362" cy="12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Refleksjon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872"/>
            <a:ext cx="6193971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Diskuter i grupper (5 min):  </a:t>
            </a:r>
          </a:p>
          <a:p>
            <a:r>
              <a:rPr lang="nn-NO" sz="2200" dirty="0"/>
              <a:t>Kva for kjenneteikn på inkludering tenker du er viktigst for at elevar skal samarbeide godt?</a:t>
            </a:r>
            <a:endParaRPr lang="nn-NO" sz="2200" dirty="0">
              <a:solidFill>
                <a:srgbClr val="FF0000"/>
              </a:solidFill>
            </a:endParaRPr>
          </a:p>
          <a:p>
            <a:r>
              <a:rPr lang="nn-NO" sz="2200" dirty="0"/>
              <a:t>Nokre av kjenneteikna er ferdigheiter vi kan øve på, for eksempel «lytte til andre» og «handtere ueinighet på ein god måte». Korleis kan elevar øve på slike ferdigheiter ved å samarbeide i utforskande aktivitetar?</a:t>
            </a:r>
          </a:p>
          <a:p>
            <a:pPr marL="0" indent="0">
              <a:buNone/>
            </a:pPr>
            <a:r>
              <a:rPr lang="nn-NO" sz="2200" b="1" dirty="0"/>
              <a:t>Del i plenum.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endParaRPr lang="nn-NO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25FFD-BCFD-4E98-715B-C2A524858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55" y="2276872"/>
            <a:ext cx="4337877" cy="3759496"/>
          </a:xfrm>
          <a:prstGeom prst="rect">
            <a:avLst/>
          </a:prstGeom>
          <a:solidFill>
            <a:srgbClr val="FBE4D5"/>
          </a:solidFill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CE763951-0E55-20F6-07A6-C5A2BF1E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9499" y="425732"/>
            <a:ext cx="1150362" cy="12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6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6696-9557-0481-C137-01C0FB7E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13BD1-0AD0-BEAC-C266-5E08EBB80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182" y="3112607"/>
            <a:ext cx="3814673" cy="3306053"/>
          </a:xfrm>
          <a:prstGeom prst="rect">
            <a:avLst/>
          </a:prstGeom>
          <a:solidFill>
            <a:srgbClr val="FBE4D5"/>
          </a:solidFill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CAB7164-6145-9D6F-7F63-001E23D47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-13176" b="-1634"/>
          <a:stretch/>
        </p:blipFill>
        <p:spPr>
          <a:xfrm>
            <a:off x="4586996" y="2092366"/>
            <a:ext cx="2440266" cy="4382782"/>
          </a:xfrm>
          <a:prstGeom prst="rect">
            <a:avLst/>
          </a:prstGeom>
        </p:spPr>
      </p:pic>
      <p:sp>
        <p:nvSpPr>
          <p:cNvPr id="6" name="Bildeforklaring formet som et avrundet rektangel 4">
            <a:extLst>
              <a:ext uri="{FF2B5EF4-FFF2-40B4-BE49-F238E27FC236}">
                <a16:creationId xmlns:a16="http://schemas.microsoft.com/office/drawing/2014/main" id="{ADA0EB86-2B81-AE1D-BE07-BAAA270BF0F5}"/>
              </a:ext>
            </a:extLst>
          </p:cNvPr>
          <p:cNvSpPr/>
          <p:nvPr/>
        </p:nvSpPr>
        <p:spPr>
          <a:xfrm>
            <a:off x="617145" y="4509120"/>
            <a:ext cx="3542082" cy="1966028"/>
          </a:xfrm>
          <a:prstGeom prst="wedgeRoundRectCallout">
            <a:avLst>
              <a:gd name="adj1" fmla="val 62199"/>
              <a:gd name="adj2" fmla="val 1378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Samtidig er nokre av kjenneteikna ferdigheiter vi må øve på gjennom samarbeid. For eksempel å lytte til andre. </a:t>
            </a:r>
          </a:p>
        </p:txBody>
      </p:sp>
      <p:sp>
        <p:nvSpPr>
          <p:cNvPr id="7" name="Bildeforklaring formet som et avrundet rektangel 4">
            <a:extLst>
              <a:ext uri="{FF2B5EF4-FFF2-40B4-BE49-F238E27FC236}">
                <a16:creationId xmlns:a16="http://schemas.microsoft.com/office/drawing/2014/main" id="{AD777E68-EBB3-1209-0813-EDD5C0466519}"/>
              </a:ext>
            </a:extLst>
          </p:cNvPr>
          <p:cNvSpPr/>
          <p:nvPr/>
        </p:nvSpPr>
        <p:spPr>
          <a:xfrm>
            <a:off x="6744072" y="764704"/>
            <a:ext cx="5114681" cy="1908565"/>
          </a:xfrm>
          <a:prstGeom prst="wedgeRoundRectCallout">
            <a:avLst>
              <a:gd name="adj1" fmla="val -47906"/>
              <a:gd name="adj2" fmla="val 6890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n-NO" sz="2200" dirty="0">
                <a:solidFill>
                  <a:schemeClr val="tx1"/>
                </a:solidFill>
                <a:cs typeface="Calibri"/>
              </a:rPr>
              <a:t>Utforskande og skapande</a:t>
            </a:r>
            <a:r>
              <a:rPr lang="nb-NO" sz="2200" dirty="0">
                <a:solidFill>
                  <a:schemeClr val="tx1"/>
                </a:solidFill>
                <a:cs typeface="Calibri"/>
              </a:rPr>
              <a:t> </a:t>
            </a:r>
            <a:r>
              <a:rPr lang="nn-NO" sz="2200" dirty="0">
                <a:solidFill>
                  <a:schemeClr val="tx1"/>
                </a:solidFill>
                <a:cs typeface="Calibri"/>
              </a:rPr>
              <a:t>aktivitetar</a:t>
            </a:r>
            <a:r>
              <a:rPr lang="nb-NO" sz="2200" dirty="0">
                <a:solidFill>
                  <a:schemeClr val="tx1"/>
                </a:solidFill>
                <a:cs typeface="Calibri"/>
              </a:rPr>
              <a:t> som er lærerstyrte, </a:t>
            </a:r>
            <a:r>
              <a:rPr lang="nn-NO" sz="2200" dirty="0">
                <a:solidFill>
                  <a:schemeClr val="tx1"/>
                </a:solidFill>
                <a:cs typeface="Calibri"/>
              </a:rPr>
              <a:t>legg til rette for at elevane jobbar mot eit felles mål, bidrar på sin </a:t>
            </a:r>
            <a:r>
              <a:rPr lang="nb-NO" sz="2200" dirty="0">
                <a:solidFill>
                  <a:schemeClr val="tx1"/>
                </a:solidFill>
                <a:cs typeface="Calibri"/>
              </a:rPr>
              <a:t>måte og </a:t>
            </a:r>
            <a:r>
              <a:rPr lang="nn-NO" sz="2200" dirty="0">
                <a:solidFill>
                  <a:schemeClr val="tx1"/>
                </a:solidFill>
                <a:cs typeface="Calibri"/>
              </a:rPr>
              <a:t>er ressursar for kvarandre</a:t>
            </a:r>
            <a:r>
              <a:rPr lang="en-US" sz="2200" dirty="0">
                <a:solidFill>
                  <a:schemeClr val="tx1"/>
                </a:solidFill>
                <a:cs typeface="Calibri"/>
              </a:rPr>
              <a:t>.</a:t>
            </a:r>
            <a:endParaRPr lang="nb-NO" sz="2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Bildeforklaring formet som et avrundet rektangel 4">
            <a:extLst>
              <a:ext uri="{FF2B5EF4-FFF2-40B4-BE49-F238E27FC236}">
                <a16:creationId xmlns:a16="http://schemas.microsoft.com/office/drawing/2014/main" id="{98DA4A28-A253-9E59-0990-8DE9B7D909AD}"/>
              </a:ext>
            </a:extLst>
          </p:cNvPr>
          <p:cNvSpPr/>
          <p:nvPr/>
        </p:nvSpPr>
        <p:spPr>
          <a:xfrm>
            <a:off x="617145" y="2088652"/>
            <a:ext cx="3236931" cy="1232336"/>
          </a:xfrm>
          <a:prstGeom prst="wedgeRoundRectCallout">
            <a:avLst>
              <a:gd name="adj1" fmla="val 65661"/>
              <a:gd name="adj2" fmla="val 245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Alle kjenneteikna er viktige for at elever skal samarbeide godt</a:t>
            </a:r>
            <a:r>
              <a:rPr lang="nn-NO" sz="24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nn-NO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8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Inkludering i profesjonsfellesskapet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15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</a:t>
            </a:r>
          </a:p>
        </p:txBody>
      </p:sp>
    </p:spTree>
    <p:extLst>
      <p:ext uri="{BB962C8B-B14F-4D97-AF65-F5344CB8AC3E}">
        <p14:creationId xmlns:p14="http://schemas.microsoft.com/office/powerpoint/2010/main" val="3391834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err="1">
                <a:latin typeface="+mn-lt"/>
                <a:ea typeface="+mn-ea"/>
                <a:cs typeface="+mn-cs"/>
              </a:rPr>
              <a:t>Inkludering</a:t>
            </a:r>
            <a:r>
              <a:rPr lang="nn-NO" dirty="0">
                <a:latin typeface="+mn-lt"/>
                <a:ea typeface="+mn-ea"/>
                <a:cs typeface="+mn-cs"/>
              </a:rPr>
              <a:t> i profesjonsfellesskapet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585507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Diskuter i grupper (10 min):</a:t>
            </a:r>
            <a:endParaRPr lang="nn-NO" sz="2200" dirty="0"/>
          </a:p>
          <a:p>
            <a:pPr marL="0" indent="0">
              <a:buNone/>
            </a:pPr>
            <a:r>
              <a:rPr lang="nn-NO" sz="2200" dirty="0"/>
              <a:t>Tenk på korleis de har samarbeidd i profesjonsfellesskapet med denne modulen.</a:t>
            </a:r>
          </a:p>
          <a:p>
            <a:r>
              <a:rPr lang="nn-NO" sz="2200" dirty="0"/>
              <a:t>Kva har denne måten å samarbeide på hatt å seie for opplevinga di av </a:t>
            </a:r>
            <a:r>
              <a:rPr lang="nn-NO" sz="2200" dirty="0" err="1"/>
              <a:t>inkludering</a:t>
            </a:r>
            <a:r>
              <a:rPr lang="nn-NO" sz="2200" dirty="0"/>
              <a:t> (motivasjon og meistring, tryggleik og godt samspel)? </a:t>
            </a:r>
          </a:p>
          <a:p>
            <a:r>
              <a:rPr lang="nn-NO" sz="2200" dirty="0"/>
              <a:t>På kva måtar påverkar </a:t>
            </a:r>
            <a:r>
              <a:rPr lang="nn-NO" sz="2200" dirty="0" err="1"/>
              <a:t>inkludering</a:t>
            </a:r>
            <a:r>
              <a:rPr lang="nn-NO" sz="2200" dirty="0"/>
              <a:t> i profesjonsfellesskapet </a:t>
            </a:r>
            <a:r>
              <a:rPr lang="nn-NO" sz="2200" dirty="0" err="1"/>
              <a:t>inkluderinga</a:t>
            </a:r>
            <a:r>
              <a:rPr lang="nn-NO" sz="2200" dirty="0"/>
              <a:t> blant elevane?</a:t>
            </a:r>
          </a:p>
          <a:p>
            <a:pPr marL="0" indent="0">
              <a:buNone/>
            </a:pPr>
            <a:r>
              <a:rPr lang="nn-NO" sz="2200" b="1" dirty="0" err="1"/>
              <a:t>Oppsummer</a:t>
            </a:r>
            <a:r>
              <a:rPr lang="nn-NO" sz="2200" b="1" dirty="0"/>
              <a:t> i plenum (5 min).</a:t>
            </a:r>
            <a:r>
              <a:rPr lang="nn-NO" sz="2200" dirty="0"/>
              <a:t> 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endParaRPr lang="nn-NO" sz="2200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E8D1EDC5-E385-0CAC-EA49-EEDBFB6D1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6108" y="425732"/>
            <a:ext cx="1150362" cy="120434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67821F3-FBB4-2957-41A4-07EC85012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274" y="2276872"/>
            <a:ext cx="4832532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Oppsummering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20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</a:t>
            </a:r>
          </a:p>
        </p:txBody>
      </p:sp>
    </p:spTree>
    <p:extLst>
      <p:ext uri="{BB962C8B-B14F-4D97-AF65-F5344CB8AC3E}">
        <p14:creationId xmlns:p14="http://schemas.microsoft.com/office/powerpoint/2010/main" val="3408024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Oppsummering av modulane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7346032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Tenk (1 min): </a:t>
            </a:r>
            <a:r>
              <a:rPr lang="nn-NO" sz="2200" dirty="0"/>
              <a:t>Kva for tankar eller erfaringar frå arbeidet med desse fire modulane vil du ta med deg i den framtidige undervisninga/praksisen din? </a:t>
            </a:r>
          </a:p>
          <a:p>
            <a:pPr marL="0" indent="0">
              <a:buNone/>
            </a:pPr>
            <a:r>
              <a:rPr lang="nn-NO" sz="2200" b="1" dirty="0"/>
              <a:t>Diskuter i grupper (10 min) </a:t>
            </a:r>
            <a:r>
              <a:rPr lang="nn-NO" sz="2200" dirty="0"/>
              <a:t>korleis de vil følge opp arbeidet med </a:t>
            </a:r>
            <a:r>
              <a:rPr lang="nn-NO" sz="2200" dirty="0" err="1"/>
              <a:t>inkludering</a:t>
            </a:r>
            <a:r>
              <a:rPr lang="nn-NO" sz="2200" dirty="0"/>
              <a:t> vidare med </a:t>
            </a:r>
          </a:p>
          <a:p>
            <a:r>
              <a:rPr lang="nn-NO" sz="2200" dirty="0"/>
              <a:t>samarbeid mellom lærarar og mellom lærarar og </a:t>
            </a:r>
            <a:br>
              <a:rPr lang="nn-NO" sz="2200" dirty="0"/>
            </a:br>
            <a:r>
              <a:rPr lang="nn-NO" sz="2200" dirty="0"/>
              <a:t>PP-rådgivarar</a:t>
            </a:r>
          </a:p>
          <a:p>
            <a:r>
              <a:rPr lang="nn-NO" sz="2200" dirty="0"/>
              <a:t>arbeid i klasserommet</a:t>
            </a:r>
          </a:p>
          <a:p>
            <a:pPr marL="0" indent="0">
              <a:buNone/>
            </a:pPr>
            <a:r>
              <a:rPr lang="nn-NO" sz="2200" b="1" dirty="0" err="1"/>
              <a:t>Oppsummer</a:t>
            </a:r>
            <a:r>
              <a:rPr lang="nn-NO" sz="2200" b="1" dirty="0"/>
              <a:t> i plenum. </a:t>
            </a:r>
          </a:p>
          <a:p>
            <a:pPr marL="0" indent="0">
              <a:buNone/>
            </a:pPr>
            <a:endParaRPr lang="nn-NO" sz="2200" dirty="0"/>
          </a:p>
        </p:txBody>
      </p:sp>
      <p:pic>
        <p:nvPicPr>
          <p:cNvPr id="4" name="Bild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556792"/>
            <a:ext cx="2650604" cy="5301208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A69BE608-5092-2466-2CCD-D298AF51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49103" y="522515"/>
            <a:ext cx="1458338" cy="876888"/>
            <a:chOff x="486890" y="4822412"/>
            <a:chExt cx="2185603" cy="1314185"/>
          </a:xfrm>
          <a:solidFill>
            <a:schemeClr val="tx2"/>
          </a:solidFill>
        </p:grpSpPr>
        <p:pic>
          <p:nvPicPr>
            <p:cNvPr id="6" name="Grafikk 5" descr="Bruker med heldekkende fyll">
              <a:extLst>
                <a:ext uri="{FF2B5EF4-FFF2-40B4-BE49-F238E27FC236}">
                  <a16:creationId xmlns:a16="http://schemas.microsoft.com/office/drawing/2014/main" id="{C24575CE-0426-34BD-3B37-C64F42163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6890" y="4822412"/>
              <a:ext cx="1255279" cy="1314185"/>
            </a:xfrm>
            <a:prstGeom prst="rect">
              <a:avLst/>
            </a:prstGeom>
          </p:spPr>
        </p:pic>
        <p:pic>
          <p:nvPicPr>
            <p:cNvPr id="7" name="Grafikk 6" descr="Bruker med heldekkende fyll">
              <a:extLst>
                <a:ext uri="{FF2B5EF4-FFF2-40B4-BE49-F238E27FC236}">
                  <a16:creationId xmlns:a16="http://schemas.microsoft.com/office/drawing/2014/main" id="{CB5AE299-7F51-A2B4-23A0-BA79AE4B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17215" y="4822412"/>
              <a:ext cx="1255278" cy="1314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20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A0F2F6-59B3-40C3-480A-F4A0EC99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Referansar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CBCF7F-39C0-8FEA-5C56-6B102F512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Gillies, R. M. (2016). Cooperative Learning: Review of Research and Practice. 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Australian Journal of Teacher Education, 41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(3). </a:t>
            </a:r>
            <a:r>
              <a:rPr lang="en-US" sz="1800" b="0" i="0" u="none" strike="noStrike" baseline="0" dirty="0">
                <a:solidFill>
                  <a:srgbClr val="316190"/>
                </a:solidFill>
              </a:rPr>
              <a:t>dx.doi.org/10.14221/ajte.2016v41n3.3 </a:t>
            </a:r>
            <a:endParaRPr lang="nb-NO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Van Ryzin, M. J., &amp; Roseth, C. J. (2018). Cooperative learning in middle school: A means to improve peer relations and reduce victimization, bullying, and related outcomes. Journal of educational psychology, 110(8), 1192. https://doi.org/10.1037%2Fedu0000265 </a:t>
            </a:r>
            <a:endParaRPr lang="nb-NO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7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73AD-FF75-1BFD-7711-E4CFCCA2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</a:t>
            </a:r>
            <a:r>
              <a:rPr lang="nb-NO" sz="4400" dirty="0"/>
              <a:t>pørsmålet</a:t>
            </a:r>
            <a:r>
              <a:rPr lang="en-US" sz="4400" dirty="0"/>
              <a:t> vi </a:t>
            </a:r>
            <a:r>
              <a:rPr lang="nb-NO" sz="4400" dirty="0"/>
              <a:t>skal utforske i denne modulen</a:t>
            </a:r>
            <a:r>
              <a:rPr lang="en-US" dirty="0"/>
              <a:t>:</a:t>
            </a:r>
            <a:r>
              <a:rPr lang="en-US" sz="4400" dirty="0"/>
              <a:t>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6C7E6-7DD8-473C-ACEB-E969D7F6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4609728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Korleis kan samarbeid i utforskande og skapande aktivitetar føre til inkludering?</a:t>
            </a:r>
          </a:p>
        </p:txBody>
      </p:sp>
      <p:grpSp>
        <p:nvGrpSpPr>
          <p:cNvPr id="5" name="Gruppe 9">
            <a:extLst>
              <a:ext uri="{FF2B5EF4-FFF2-40B4-BE49-F238E27FC236}">
                <a16:creationId xmlns:a16="http://schemas.microsoft.com/office/drawing/2014/main" id="{4D461C52-A7B6-573D-78DB-0955BF5E8746}"/>
              </a:ext>
            </a:extLst>
          </p:cNvPr>
          <p:cNvGrpSpPr/>
          <p:nvPr/>
        </p:nvGrpSpPr>
        <p:grpSpPr>
          <a:xfrm>
            <a:off x="7498083" y="2054833"/>
            <a:ext cx="2616485" cy="2622478"/>
            <a:chOff x="1808775" y="-215979"/>
            <a:chExt cx="6549706" cy="4667422"/>
          </a:xfrm>
        </p:grpSpPr>
        <p:sp>
          <p:nvSpPr>
            <p:cNvPr id="6" name="Ellipse 10">
              <a:extLst>
                <a:ext uri="{FF2B5EF4-FFF2-40B4-BE49-F238E27FC236}">
                  <a16:creationId xmlns:a16="http://schemas.microsoft.com/office/drawing/2014/main" id="{001D3A36-6B49-69A6-F45B-3222FAC092C1}"/>
                </a:ext>
              </a:extLst>
            </p:cNvPr>
            <p:cNvSpPr/>
            <p:nvPr/>
          </p:nvSpPr>
          <p:spPr>
            <a:xfrm>
              <a:off x="1808775" y="-215979"/>
              <a:ext cx="6549706" cy="466742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id="{B7A5EF1C-0BDB-2D87-1EC7-9111D48A6D82}"/>
                </a:ext>
              </a:extLst>
            </p:cNvPr>
            <p:cNvSpPr txBox="1"/>
            <p:nvPr/>
          </p:nvSpPr>
          <p:spPr>
            <a:xfrm>
              <a:off x="2682069" y="600819"/>
              <a:ext cx="4803118" cy="2100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pe 12">
            <a:extLst>
              <a:ext uri="{FF2B5EF4-FFF2-40B4-BE49-F238E27FC236}">
                <a16:creationId xmlns:a16="http://schemas.microsoft.com/office/drawing/2014/main" id="{85C116EF-498C-8F93-08BC-8823D980E24E}"/>
              </a:ext>
            </a:extLst>
          </p:cNvPr>
          <p:cNvGrpSpPr/>
          <p:nvPr/>
        </p:nvGrpSpPr>
        <p:grpSpPr>
          <a:xfrm>
            <a:off x="8452081" y="3415232"/>
            <a:ext cx="2615964" cy="2623483"/>
            <a:chOff x="3326150" y="1793314"/>
            <a:chExt cx="6548405" cy="4669211"/>
          </a:xfrm>
        </p:grpSpPr>
        <p:sp>
          <p:nvSpPr>
            <p:cNvPr id="9" name="Ellipse 13">
              <a:extLst>
                <a:ext uri="{FF2B5EF4-FFF2-40B4-BE49-F238E27FC236}">
                  <a16:creationId xmlns:a16="http://schemas.microsoft.com/office/drawing/2014/main" id="{512AC7EE-AA6B-0CAC-88BC-5C4750C2C6AE}"/>
                </a:ext>
              </a:extLst>
            </p:cNvPr>
            <p:cNvSpPr/>
            <p:nvPr/>
          </p:nvSpPr>
          <p:spPr>
            <a:xfrm>
              <a:off x="3326150" y="1793314"/>
              <a:ext cx="6548405" cy="4669211"/>
            </a:xfrm>
            <a:prstGeom prst="ellipse">
              <a:avLst/>
            </a:prstGeom>
            <a:solidFill>
              <a:schemeClr val="accent4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Ellipse 6">
              <a:extLst>
                <a:ext uri="{FF2B5EF4-FFF2-40B4-BE49-F238E27FC236}">
                  <a16:creationId xmlns:a16="http://schemas.microsoft.com/office/drawing/2014/main" id="{297E6937-E82A-DC79-7FC8-441B7A43C229}"/>
                </a:ext>
              </a:extLst>
            </p:cNvPr>
            <p:cNvSpPr txBox="1"/>
            <p:nvPr/>
          </p:nvSpPr>
          <p:spPr>
            <a:xfrm>
              <a:off x="5328871" y="2999527"/>
              <a:ext cx="3929043" cy="2568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pe 15">
            <a:extLst>
              <a:ext uri="{FF2B5EF4-FFF2-40B4-BE49-F238E27FC236}">
                <a16:creationId xmlns:a16="http://schemas.microsoft.com/office/drawing/2014/main" id="{B06A0093-0AB1-8AEA-11ED-319EB4EF5578}"/>
              </a:ext>
            </a:extLst>
          </p:cNvPr>
          <p:cNvGrpSpPr/>
          <p:nvPr/>
        </p:nvGrpSpPr>
        <p:grpSpPr>
          <a:xfrm>
            <a:off x="6744074" y="3502681"/>
            <a:ext cx="2615964" cy="2623483"/>
            <a:chOff x="428495" y="1793314"/>
            <a:chExt cx="6548405" cy="4669211"/>
          </a:xfrm>
        </p:grpSpPr>
        <p:sp>
          <p:nvSpPr>
            <p:cNvPr id="12" name="Ellipse 16">
              <a:extLst>
                <a:ext uri="{FF2B5EF4-FFF2-40B4-BE49-F238E27FC236}">
                  <a16:creationId xmlns:a16="http://schemas.microsoft.com/office/drawing/2014/main" id="{DB1AF510-3563-53E9-BE18-8994A5C9A5FD}"/>
                </a:ext>
              </a:extLst>
            </p:cNvPr>
            <p:cNvSpPr/>
            <p:nvPr/>
          </p:nvSpPr>
          <p:spPr>
            <a:xfrm>
              <a:off x="428495" y="1793314"/>
              <a:ext cx="6548405" cy="46692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Ellipse 8">
              <a:extLst>
                <a:ext uri="{FF2B5EF4-FFF2-40B4-BE49-F238E27FC236}">
                  <a16:creationId xmlns:a16="http://schemas.microsoft.com/office/drawing/2014/main" id="{39231826-7C17-59CF-6C4C-D19E1AEF0BC1}"/>
                </a:ext>
              </a:extLst>
            </p:cNvPr>
            <p:cNvSpPr txBox="1"/>
            <p:nvPr/>
          </p:nvSpPr>
          <p:spPr>
            <a:xfrm>
              <a:off x="1045137" y="2999527"/>
              <a:ext cx="3929043" cy="2568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kstSylinder 18">
            <a:extLst>
              <a:ext uri="{FF2B5EF4-FFF2-40B4-BE49-F238E27FC236}">
                <a16:creationId xmlns:a16="http://schemas.microsoft.com/office/drawing/2014/main" id="{9FD47F20-0004-97DB-15C8-4D118B284CE0}"/>
              </a:ext>
            </a:extLst>
          </p:cNvPr>
          <p:cNvSpPr txBox="1"/>
          <p:nvPr/>
        </p:nvSpPr>
        <p:spPr>
          <a:xfrm>
            <a:off x="8189899" y="2341218"/>
            <a:ext cx="1439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Trygghet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TekstSylinder 19">
            <a:extLst>
              <a:ext uri="{FF2B5EF4-FFF2-40B4-BE49-F238E27FC236}">
                <a16:creationId xmlns:a16="http://schemas.microsoft.com/office/drawing/2014/main" id="{F8BF458D-7D29-0BA5-EF43-6DF0C5F12589}"/>
              </a:ext>
            </a:extLst>
          </p:cNvPr>
          <p:cNvSpPr txBox="1"/>
          <p:nvPr/>
        </p:nvSpPr>
        <p:spPr>
          <a:xfrm>
            <a:off x="6952347" y="4928278"/>
            <a:ext cx="156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Motivasjon og mestring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kstSylinder 20">
            <a:extLst>
              <a:ext uri="{FF2B5EF4-FFF2-40B4-BE49-F238E27FC236}">
                <a16:creationId xmlns:a16="http://schemas.microsoft.com/office/drawing/2014/main" id="{17B038A6-2EA1-1B69-64E2-44DE64327735}"/>
              </a:ext>
            </a:extLst>
          </p:cNvPr>
          <p:cNvSpPr txBox="1"/>
          <p:nvPr/>
        </p:nvSpPr>
        <p:spPr>
          <a:xfrm>
            <a:off x="9424806" y="4973292"/>
            <a:ext cx="143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Godt samspill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961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>
            <a:extLst>
              <a:ext uri="{FF2B5EF4-FFF2-40B4-BE49-F238E27FC236}">
                <a16:creationId xmlns:a16="http://schemas.microsoft.com/office/drawing/2014/main" id="{486CF7A2-44F9-4391-BB36-1D0902937B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9535" y="6243787"/>
            <a:ext cx="835292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facebook.com/Naturfagsenteret 		naturfagsenteret.no/nyhetsbrev</a:t>
            </a:r>
          </a:p>
        </p:txBody>
      </p:sp>
      <p:pic>
        <p:nvPicPr>
          <p:cNvPr id="8" name="Picture 2" descr="Bilderesultat for nyhetsbrev">
            <a:extLst>
              <a:ext uri="{FF2B5EF4-FFF2-40B4-BE49-F238E27FC236}">
                <a16:creationId xmlns:a16="http://schemas.microsoft.com/office/drawing/2014/main" id="{85FC3C8C-9492-46E7-AB52-224ABB93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5584998"/>
            <a:ext cx="991013" cy="7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89E0816-2960-4322-A360-40977AB7F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5557622"/>
            <a:ext cx="752134" cy="5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D2E7FEB-591D-ACC0-9DDE-C4987CC7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862" t="3671" r="-564" b="42008"/>
          <a:stretch/>
        </p:blipFill>
        <p:spPr>
          <a:xfrm>
            <a:off x="-389251" y="0"/>
            <a:ext cx="12690088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5CADC55-4389-E3D0-DD8D-6393C4A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</a:t>
            </a:r>
            <a:r>
              <a:rPr lang="nn-NO" dirty="0"/>
              <a:t>del 1: Samarbeid</a:t>
            </a:r>
            <a:endParaRPr lang="nb-NO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0E5754-5D9A-F627-29B8-BDA046FF7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85818"/>
              </p:ext>
            </p:extLst>
          </p:nvPr>
        </p:nvGraphicFramePr>
        <p:xfrm>
          <a:off x="1130424" y="2276872"/>
          <a:ext cx="9502080" cy="31683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nn-NO" sz="2200" baseline="0" noProof="0" dirty="0"/>
                        <a:t>Refleksjon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Eksempelaktivitet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baseline="0" noProof="0" dirty="0"/>
                        <a:t>Om samarbeid blant elevane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2988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Planlegge utprøving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581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1 time og 40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19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Refleksjon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15 minutt</a:t>
            </a:r>
          </a:p>
        </p:txBody>
      </p:sp>
    </p:spTree>
    <p:extLst>
      <p:ext uri="{BB962C8B-B14F-4D97-AF65-F5344CB8AC3E}">
        <p14:creationId xmlns:p14="http://schemas.microsoft.com/office/powerpoint/2010/main" val="357449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Dialogspel (15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872"/>
            <a:ext cx="6386205" cy="3849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sz="2200" b="1" dirty="0"/>
              <a:t>Samarbeid i grupper på tre: </a:t>
            </a:r>
          </a:p>
          <a:p>
            <a:r>
              <a:rPr lang="nn-NO" sz="2200" dirty="0"/>
              <a:t>Trekk ein påstand. </a:t>
            </a:r>
          </a:p>
          <a:p>
            <a:r>
              <a:rPr lang="nn-NO" sz="2200" dirty="0"/>
              <a:t>Kor einig er du? Plasser brikka di i ei av rutene på brettet, frå heilt einig til heilt ueinig, utan å seie noko.</a:t>
            </a:r>
          </a:p>
          <a:p>
            <a:r>
              <a:rPr lang="nn-NO" sz="2200" dirty="0"/>
              <a:t>Når alle på gruppa har plassert brikka, tar de ei runde der kvar grunngir kvifor dei plasserte seg der. </a:t>
            </a:r>
          </a:p>
          <a:p>
            <a:r>
              <a:rPr lang="nn-NO" sz="2200" dirty="0"/>
              <a:t>Flytt på brikka di dersom du har endra meining etter å ha høyrt grunnen til dei andre på gruppa. Kvifor endra du meining?</a:t>
            </a:r>
          </a:p>
          <a:p>
            <a:r>
              <a:rPr lang="nn-NO" sz="2200" dirty="0"/>
              <a:t>Trekk ny påstand og gjenta prosedyren.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C7575D4-A781-6B6F-E0E7-4DA544DC8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9899" y="425732"/>
            <a:ext cx="1150362" cy="1204347"/>
          </a:xfrm>
          <a:prstGeom prst="rect">
            <a:avLst/>
          </a:prstGeom>
        </p:spPr>
      </p:pic>
      <p:pic>
        <p:nvPicPr>
          <p:cNvPr id="9" name="Bilde 8" descr="Spelebrettet til dialogspelet. Fire ruter med teksten einig, litt einig, litt ueinig og ueinig.">
            <a:extLst>
              <a:ext uri="{FF2B5EF4-FFF2-40B4-BE49-F238E27FC236}">
                <a16:creationId xmlns:a16="http://schemas.microsoft.com/office/drawing/2014/main" id="{2EDC92CC-6350-9C74-A611-5DD7A6219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84" t="8478" r="7653" b="7906"/>
          <a:stretch/>
        </p:blipFill>
        <p:spPr>
          <a:xfrm>
            <a:off x="7224405" y="2276872"/>
            <a:ext cx="3665856" cy="2135358"/>
          </a:xfrm>
          <a:prstGeom prst="rect">
            <a:avLst/>
          </a:prstGeom>
        </p:spPr>
      </p:pic>
      <p:pic>
        <p:nvPicPr>
          <p:cNvPr id="13" name="Bilde 12" descr="Tre spillebrikker">
            <a:extLst>
              <a:ext uri="{FF2B5EF4-FFF2-40B4-BE49-F238E27FC236}">
                <a16:creationId xmlns:a16="http://schemas.microsoft.com/office/drawing/2014/main" id="{92A4A52D-3B3F-B335-434A-07B505585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395" y="4078770"/>
            <a:ext cx="1751866" cy="16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Eksempelaktivitet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25 minutt</a:t>
            </a:r>
          </a:p>
        </p:txBody>
      </p:sp>
    </p:spTree>
    <p:extLst>
      <p:ext uri="{BB962C8B-B14F-4D97-AF65-F5344CB8AC3E}">
        <p14:creationId xmlns:p14="http://schemas.microsoft.com/office/powerpoint/2010/main" val="305881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eforklaring formet som et avrundet rektangel 4">
            <a:extLst>
              <a:ext uri="{FF2B5EF4-FFF2-40B4-BE49-F238E27FC236}">
                <a16:creationId xmlns:a16="http://schemas.microsoft.com/office/drawing/2014/main" id="{24804D46-07FB-6D46-A8BF-3E64F0C589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57358" y="1268760"/>
            <a:ext cx="5400600" cy="1368152"/>
          </a:xfrm>
          <a:prstGeom prst="wedgeRoundRectCallout">
            <a:avLst>
              <a:gd name="adj1" fmla="val -64142"/>
              <a:gd name="adj2" fmla="val 507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skal nå få gjere ein aktivitet i elevrolle, der temaet er småkryp.</a:t>
            </a:r>
          </a:p>
        </p:txBody>
      </p:sp>
      <p:sp>
        <p:nvSpPr>
          <p:cNvPr id="8" name="Bildeforklaring formet som et avrundet rektangel 3">
            <a:extLst>
              <a:ext uri="{FF2B5EF4-FFF2-40B4-BE49-F238E27FC236}">
                <a16:creationId xmlns:a16="http://schemas.microsoft.com/office/drawing/2014/main" id="{9FA9FD6A-9A05-4DE5-9B0F-74538C7BF02C}"/>
              </a:ext>
            </a:extLst>
          </p:cNvPr>
          <p:cNvSpPr/>
          <p:nvPr/>
        </p:nvSpPr>
        <p:spPr>
          <a:xfrm>
            <a:off x="6096000" y="2878109"/>
            <a:ext cx="4248472" cy="1152128"/>
          </a:xfrm>
          <a:prstGeom prst="wedgeRoundRectCallout">
            <a:avLst>
              <a:gd name="adj1" fmla="val -67480"/>
              <a:gd name="adj2" fmla="val -250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Dette er ein </a:t>
            </a:r>
            <a:r>
              <a:rPr lang="nn-NO" sz="2200" dirty="0">
                <a:solidFill>
                  <a:schemeClr val="tx1"/>
                </a:solidFill>
                <a:latin typeface="Calibri"/>
              </a:rPr>
              <a:t>eksempelaktivitet som vi 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seinare skal bruke som utgangspunkt for refleksjon.  </a:t>
            </a:r>
          </a:p>
        </p:txBody>
      </p:sp>
      <p:pic>
        <p:nvPicPr>
          <p:cNvPr id="2" name="Bilde 3">
            <a:extLst>
              <a:ext uri="{FF2B5EF4-FFF2-40B4-BE49-F238E27FC236}">
                <a16:creationId xmlns:a16="http://schemas.microsoft.com/office/drawing/2014/main" id="{453EFE52-92A9-1568-6FC8-D3301B461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3472" y="1628800"/>
            <a:ext cx="2880320" cy="49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7552</TotalTime>
  <Words>2094</Words>
  <Application>Microsoft Office PowerPoint</Application>
  <PresentationFormat>Widescreen</PresentationFormat>
  <Paragraphs>244</Paragraphs>
  <Slides>40</Slides>
  <Notes>27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Roboto</vt:lpstr>
      <vt:lpstr>Wingdings</vt:lpstr>
      <vt:lpstr>Office-tema</vt:lpstr>
      <vt:lpstr>La elevane samarbeide i utforskande og skapande aktivitetar</vt:lpstr>
      <vt:lpstr>Modul 4</vt:lpstr>
      <vt:lpstr>Del 1: Samarbeid</vt:lpstr>
      <vt:lpstr>Spørsmålet vi skal utforske i denne modulen: </vt:lpstr>
      <vt:lpstr>Tidsplan del 1: Samarbeid</vt:lpstr>
      <vt:lpstr>Refleksjon</vt:lpstr>
      <vt:lpstr>Dialogspel (15 min)</vt:lpstr>
      <vt:lpstr>Eksempelaktivitet</vt:lpstr>
      <vt:lpstr>De skal nå få gjere ein aktivitet i elevrolle, der temaet er småkryp.</vt:lpstr>
      <vt:lpstr>Oppdrag: småkrypforfattarar</vt:lpstr>
      <vt:lpstr>Tenk (1 min):</vt:lpstr>
      <vt:lpstr>Gjett kva eg tenker på!  </vt:lpstr>
      <vt:lpstr>Samarbeidsskriving om småkryp</vt:lpstr>
      <vt:lpstr>Lytt og gjenfortel (10 min)</vt:lpstr>
      <vt:lpstr>Om samarbeid blant elevane</vt:lpstr>
      <vt:lpstr>Samarbeid i faget</vt:lpstr>
      <vt:lpstr>Samarbeidslæring</vt:lpstr>
      <vt:lpstr>Føresetnadar for samarbeidslæring</vt:lpstr>
      <vt:lpstr>Refleksjon (15 min)</vt:lpstr>
      <vt:lpstr>Korleis samarbeida vi og var ressursar for kvarandre i småkryp-opplegget? </vt:lpstr>
      <vt:lpstr>Tilbakeblikk på førre modul:</vt:lpstr>
      <vt:lpstr>Oppsummering</vt:lpstr>
      <vt:lpstr>Planlegge utprøving</vt:lpstr>
      <vt:lpstr>Planlegg utprøving (20 min)</vt:lpstr>
      <vt:lpstr>Del 2: Utprøving</vt:lpstr>
      <vt:lpstr>Del 2 – Utprøving</vt:lpstr>
      <vt:lpstr>Del 3: Erfaringsdeling</vt:lpstr>
      <vt:lpstr>Del 3: Erfaringsdeling</vt:lpstr>
      <vt:lpstr>Spørsmålet vi skal utforske i denne modulen: </vt:lpstr>
      <vt:lpstr>Tidsplan del 3: Erfaringsdeling</vt:lpstr>
      <vt:lpstr>Erfaringsdeling</vt:lpstr>
      <vt:lpstr>Erfaringsdeling </vt:lpstr>
      <vt:lpstr>Refleksjon</vt:lpstr>
      <vt:lpstr>Oppsummering</vt:lpstr>
      <vt:lpstr>Inkludering i profesjonsfellesskapet</vt:lpstr>
      <vt:lpstr>Inkludering i profesjonsfellesskapet</vt:lpstr>
      <vt:lpstr>Oppsummering</vt:lpstr>
      <vt:lpstr>Oppsummering av modulane</vt:lpstr>
      <vt:lpstr>Referansar </vt:lpstr>
      <vt:lpstr>facebook.com/Naturfagsenteret   naturfagsenteret.no/nyhetsbrev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Maria Gaare Dahl</cp:lastModifiedBy>
  <cp:revision>88</cp:revision>
  <dcterms:created xsi:type="dcterms:W3CDTF">2023-12-13T09:26:37Z</dcterms:created>
  <dcterms:modified xsi:type="dcterms:W3CDTF">2025-08-27T09:09:31Z</dcterms:modified>
</cp:coreProperties>
</file>