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4"/>
  </p:sldMasterIdLst>
  <p:notesMasterIdLst>
    <p:notesMasterId r:id="rId13"/>
  </p:notesMasterIdLst>
  <p:sldIdLst>
    <p:sldId id="256" r:id="rId5"/>
    <p:sldId id="266" r:id="rId6"/>
    <p:sldId id="258" r:id="rId7"/>
    <p:sldId id="259" r:id="rId8"/>
    <p:sldId id="260" r:id="rId9"/>
    <p:sldId id="265" r:id="rId10"/>
    <p:sldId id="262" r:id="rId11"/>
    <p:sldId id="261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ddels stil 2 – uthevin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557" autoAdjust="0"/>
    <p:restoredTop sz="86420" autoAdjust="0"/>
  </p:normalViewPr>
  <p:slideViewPr>
    <p:cSldViewPr snapToGrid="0">
      <p:cViewPr varScale="1">
        <p:scale>
          <a:sx n="82" d="100"/>
          <a:sy n="82" d="100"/>
        </p:scale>
        <p:origin x="114" y="43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6E8A1E5-192D-4A5D-97D8-897AC4708D5A}" type="datetimeFigureOut">
              <a:rPr lang="nb-NO" smtClean="0"/>
              <a:t>09.11.2025</a:t>
            </a:fld>
            <a:endParaRPr lang="nb-NO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8F57755-6022-4AF3-A1B9-FD7FB51A0171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3057483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F57755-6022-4AF3-A1B9-FD7FB51A0171}" type="slidenum">
              <a:rPr lang="nb-NO" smtClean="0"/>
              <a:t>3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94758682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b="0" i="0" dirty="0">
                <a:solidFill>
                  <a:srgbClr val="262F31"/>
                </a:solidFill>
                <a:effectLst/>
                <a:latin typeface="Chivo"/>
              </a:rPr>
              <a:t>Det er i skogen vi finner flest arter, og det er derfor ikke overraskende at flest </a:t>
            </a:r>
            <a:r>
              <a:rPr lang="nb-NO" b="0" i="1" dirty="0">
                <a:solidFill>
                  <a:srgbClr val="262F31"/>
                </a:solidFill>
                <a:effectLst/>
                <a:latin typeface="Chivo"/>
              </a:rPr>
              <a:t>truede arter </a:t>
            </a:r>
            <a:r>
              <a:rPr lang="nb-NO" b="0" i="0" dirty="0">
                <a:solidFill>
                  <a:srgbClr val="262F31"/>
                </a:solidFill>
                <a:effectLst/>
                <a:latin typeface="Chivo"/>
              </a:rPr>
              <a:t>finnes her.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b="0" i="0" dirty="0">
                <a:solidFill>
                  <a:srgbClr val="262F31"/>
                </a:solidFill>
                <a:effectLst/>
                <a:latin typeface="Chivo"/>
              </a:rPr>
              <a:t>Flest finnes i Oslo og gamle Akershus, færrest finnes i Troms og Finnmark.</a:t>
            </a:r>
          </a:p>
          <a:p>
            <a:r>
              <a:rPr lang="nb-NO" b="0" i="0" dirty="0">
                <a:solidFill>
                  <a:srgbClr val="262F31"/>
                </a:solidFill>
                <a:effectLst/>
                <a:latin typeface="Chivo"/>
              </a:rPr>
              <a:t> </a:t>
            </a:r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F57755-6022-4AF3-A1B9-FD7FB51A0171}" type="slidenum">
              <a:rPr lang="nb-NO" smtClean="0"/>
              <a:t>6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2433341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DF9204-3F29-4C3A-BA41-3063400202C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400"/>
            </a:lvl1pPr>
          </a:lstStyle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03393CD-7262-4AC7-80E6-52FE6F3F39B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000"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7D430AE-0210-4E82-AD7B-41B112DE7F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>
                    <a:alpha val="60000"/>
                  </a:schemeClr>
                </a:solidFill>
                <a:latin typeface="+mn-lt"/>
              </a:defRPr>
            </a:lvl1pPr>
          </a:lstStyle>
          <a:p>
            <a:fld id="{11A6662E-FAF4-44BC-88B5-85A7CBFB6D30}" type="datetime1">
              <a:rPr lang="en-US" smtClean="0"/>
              <a:pPr/>
              <a:t>11/9/2025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F221974-7DEC-459D-9642-CB5B59C827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>
                    <a:alpha val="60000"/>
                  </a:schemeClr>
                </a:solidFill>
                <a:latin typeface="+mn-lt"/>
              </a:defRPr>
            </a:lvl1pPr>
          </a:lstStyle>
          <a:p>
            <a:endParaRPr lang="en-US">
              <a:solidFill>
                <a:schemeClr val="tx1">
                  <a:alpha val="60000"/>
                </a:scheme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0731837-C94E-4B5B-BCF0-110C69EDB4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alpha val="60000"/>
                  </a:schemeClr>
                </a:solidFill>
                <a:latin typeface="+mn-lt"/>
              </a:defRPr>
            </a:lvl1pPr>
          </a:lstStyle>
          <a:p>
            <a:fld id="{73B850FF-6169-4056-8077-06FFA93A536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88192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7ABDD2-E186-4F25-8FDE-D1E875E9C3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318CC5B-A7E0-48B1-8329-6533AC76E7B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3905B1B-77FE-4BFC-BF87-87DA989F00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559632-1575-4E14-B53B-3DC3D5ED3947}" type="datetime1">
              <a:rPr lang="en-US" smtClean="0"/>
              <a:t>11/9/2025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118531E-1B90-4631-BD37-4BB1DBFABF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8A55E8-88DC-4280-8E04-FF50FF8EDB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28680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960633D-90E4-4F5A-9EBF-DDEC2B0B471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b-NO"/>
              <a:t>Klikk for å redigere tittelstil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DDD3065-FA3D-42C8-BFDA-967C87F4F28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4DC126F-38E2-4425-861F-98ED432284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4A6868-2568-4CC9-B302-F37117B01A6E}" type="datetime1">
              <a:rPr lang="en-US" smtClean="0"/>
              <a:t>11/9/2025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A9645D8-F22A-4354-A8B3-96E8A2D232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9E2295-A616-4D57-8800-7B7E213A8C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077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4CC1FC-ADE8-488C-A1DA-2FD569FD4D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8694" y="365760"/>
            <a:ext cx="10895106" cy="1325563"/>
          </a:xfrm>
        </p:spPr>
        <p:txBody>
          <a:bodyPr/>
          <a:lstStyle/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F02842-38C3-46D6-8527-0F6FE623C51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E864CF5-F681-40C2-88CC-E02206C9CE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55F08A-1E71-4B2B-BB49-E743F2903911}" type="datetime1">
              <a:rPr lang="en-US" smtClean="0"/>
              <a:t>11/9/2025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2C04753-4FE4-4A6F-99BB-CFFC92E0CD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0A569D1-DB13-4BD9-8BA9-0DEAD98F89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4067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020B05-7BF6-4073-9106-FA19E97273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4400"/>
            </a:lvl1pPr>
          </a:lstStyle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E8EE8D7-6B58-4A3F-9DD5-E563D5192A6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102990E-9F0A-446A-B5B8-459CA8D98D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417D9E-721A-44BB-8863-9873FE64DA75}" type="datetime1">
              <a:rPr lang="en-US" smtClean="0"/>
              <a:t>11/9/2025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9E68EAA-4377-45FF-9D7C-9E77BC9F27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207FA71-74C3-44B8-A0AC-E18A1E76B4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40838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B71F12-2D88-4F76-AF46-BD5156C127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8694" y="365760"/>
            <a:ext cx="10895106" cy="1325563"/>
          </a:xfrm>
        </p:spPr>
        <p:txBody>
          <a:bodyPr/>
          <a:lstStyle/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E1AA46-E3EB-4704-B019-F90F1E6177A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8695" y="1825625"/>
            <a:ext cx="5561106" cy="435133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C17480F-A530-4D05-9A22-E573FB4BA62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199" y="1825625"/>
            <a:ext cx="5561105" cy="435133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5B56FDA-C47A-4F4A-A364-BA60A25AB9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31DA2F-80B8-49CF-99FB-5ABCA53A607A}" type="datetime1">
              <a:rPr lang="en-US" smtClean="0"/>
              <a:t>11/9/2025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326D8DD-6D84-44D4-8A1B-57615B3ED8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4C8FE31-B577-4017-8AFE-A8BA09596E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99478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EC28C9-B8CC-413F-9FFA-626680E4A8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8694" y="365125"/>
            <a:ext cx="11274612" cy="1325563"/>
          </a:xfrm>
        </p:spPr>
        <p:txBody>
          <a:bodyPr/>
          <a:lstStyle/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B53FE72-9D42-45F5-A37F-B12130388AD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65256" y="1752600"/>
            <a:ext cx="5532319" cy="823912"/>
          </a:xfrm>
        </p:spPr>
        <p:txBody>
          <a:bodyPr anchor="b"/>
          <a:lstStyle>
            <a:lvl1pPr marL="0" indent="0">
              <a:buNone/>
              <a:defRPr sz="2400" b="0" i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EE3A31D-9B5F-4DE3-B18D-F7F77782EB4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5256" y="2666999"/>
            <a:ext cx="5532319" cy="3522663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0BE1D2D-822C-466C-A7B9-1A2D97366A4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752600"/>
            <a:ext cx="5561106" cy="823912"/>
          </a:xfrm>
        </p:spPr>
        <p:txBody>
          <a:bodyPr anchor="b"/>
          <a:lstStyle>
            <a:lvl1pPr marL="0" indent="0">
              <a:buNone/>
              <a:defRPr sz="2400" b="0" i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6F13B2C-44CA-49C4-BC84-02AF1638F38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666999"/>
            <a:ext cx="5561106" cy="3522663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793CB55-E9C1-4CE6-9B61-81B71475B9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852172-E6C9-4B6C-929A-A9DE3837BBF1}" type="datetime1">
              <a:rPr lang="en-US" smtClean="0"/>
              <a:t>11/9/2025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DF22318-747B-4EC9-862C-D9FD488CCC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CFBDDDF-16BD-438D-937D-0E3E30E74E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45411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792D5F-0BD4-4517-9233-E08AF405B6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8694" y="365760"/>
            <a:ext cx="11274612" cy="1325563"/>
          </a:xfrm>
        </p:spPr>
        <p:txBody>
          <a:bodyPr/>
          <a:lstStyle/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83523B8-51E3-48B8-BFD8-CE950619804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8693" y="6416675"/>
            <a:ext cx="2921715" cy="365125"/>
          </a:xfrm>
        </p:spPr>
        <p:txBody>
          <a:bodyPr/>
          <a:lstStyle/>
          <a:p>
            <a:fld id="{3AB41CFF-90C9-47B3-9DA1-F2BF8D839F7E}" type="datetime1">
              <a:rPr lang="en-US" smtClean="0"/>
              <a:t>11/9/2025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D739B90-5D50-4424-B51D-53C3916218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16F9286-3A00-4D3C-A3F0-50AC9045C4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53541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2933BE2-665A-42DA-A3B7-835F81A3F4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6048FA-06AB-4884-A69B-986B96E68A24}" type="datetime1">
              <a:rPr lang="en-US" smtClean="0"/>
              <a:t>11/9/2025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34DBCBD-AD42-432D-ABA9-20D616AF3E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E140251-3596-4673-B24B-59A6F9ED8F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72129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6A81A1-6D8E-4DD6-8E49-DABDE6D107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/>
              <a:t>Klikk for å redigere tittelstil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93F18F-F78D-4A31-A6BC-6552105BCF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582C2F4-BDF4-4A4F-AA3D-52692932C24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113850F-5C87-4F08-9658-EAF049B60E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DB7ABA-0172-4F9C-889D-567164F66BCD}" type="datetime1">
              <a:rPr lang="en-US" smtClean="0"/>
              <a:t>11/9/2025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10BCE9A-A746-4439-B5D3-966FBC8E5F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41D3B51-AA2E-4AA1-8062-A0D476D80C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67983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D02CF7-F453-4B3E-9510-D747979878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/>
              <a:t>Klikk for å redigere tittelstil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3E2A1B9-8A2A-4B49-8B79-76D3EEB36B4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b-NO"/>
              <a:t>Klikk på ikonet for å legge til et bilde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D9FEA03-0EC4-4085-AE63-4AA492D61A9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605AD5B-0DEA-4C6F-94D2-FAA99F2E5D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AC6A5B-8AE7-4A41-B5A7-9ADC6686DC18}" type="datetime1">
              <a:rPr lang="en-US" smtClean="0"/>
              <a:t>11/9/2025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0DC6744-7CBA-4A1D-8F87-10699F9812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EAD9048-35FF-4BE9-8157-BE4BAA1C72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69860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0BABF38A-8A0D-492E-BD20-6CF4D46B50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0"/>
            <a:ext cx="12192000" cy="6858004"/>
          </a:xfrm>
          <a:prstGeom prst="rect">
            <a:avLst/>
          </a:prstGeom>
          <a:solidFill>
            <a:schemeClr val="bg2">
              <a:lumMod val="9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9984D45-0ED3-4D03-8E44-5E355C9134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8694" y="425450"/>
            <a:ext cx="11274612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F687D6E-D1E9-489C-9AA9-3575C39BAA0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8694" y="1949450"/>
            <a:ext cx="11274612" cy="41957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6364E9C-08EE-4B1B-B3FC-D6D997F4EA3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8694" y="64166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alpha val="60000"/>
                  </a:schemeClr>
                </a:solidFill>
                <a:latin typeface="+mn-lt"/>
              </a:defRPr>
            </a:lvl1pPr>
          </a:lstStyle>
          <a:p>
            <a:fld id="{57E0CF6C-748E-4B7A-BC8B-3011EF78ED13}" type="datetime1">
              <a:rPr lang="en-US" smtClean="0"/>
              <a:pPr/>
              <a:t>11/9/2025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AB0A1F1-38FE-4C27-81E6-A43A54793FC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416675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alpha val="60000"/>
                  </a:schemeClr>
                </a:solidFill>
                <a:latin typeface="+mn-lt"/>
              </a:defRPr>
            </a:lvl1pPr>
          </a:lstStyle>
          <a:p>
            <a:endParaRPr lang="en-US" dirty="0">
              <a:solidFill>
                <a:schemeClr val="tx1">
                  <a:alpha val="60000"/>
                </a:scheme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26B39A-FFD8-42EF-ADC7-7DB3B302F8B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990106" y="64166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alpha val="60000"/>
                  </a:schemeClr>
                </a:solidFill>
                <a:latin typeface="+mn-lt"/>
              </a:defRPr>
            </a:lvl1pPr>
          </a:lstStyle>
          <a:p>
            <a:fld id="{73B850FF-6169-4056-8077-06FFA93A5366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4" name="Picture 13" descr="A picture containing sitting&#10;&#10;Description automatically generated">
            <a:extLst>
              <a:ext uri="{FF2B5EF4-FFF2-40B4-BE49-F238E27FC236}">
                <a16:creationId xmlns:a16="http://schemas.microsoft.com/office/drawing/2014/main" id="{BC526B7A-4801-4FD1-95C8-03AF22629E87}"/>
              </a:ext>
            </a:extLst>
          </p:cNvPr>
          <p:cNvPicPr>
            <a:picLocks noChangeAspect="1"/>
          </p:cNvPicPr>
          <p:nvPr/>
        </p:nvPicPr>
        <p:blipFill>
          <a:blip r:embed="rId13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4400" y="0"/>
            <a:ext cx="3654612" cy="45753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30874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hf sldNum="0" hdr="0" ft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4400" b="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1000"/>
        </a:spcBef>
        <a:buClr>
          <a:schemeClr val="accent1"/>
        </a:buClr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1.png"/><Relationship Id="rId7" Type="http://schemas.openxmlformats.org/officeDocument/2006/relationships/hyperlink" Target="https://www.fuglelyder.net/staer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10" Type="http://schemas.openxmlformats.org/officeDocument/2006/relationships/image" Target="../media/image4.jpeg"/><Relationship Id="rId4" Type="http://schemas.openxmlformats.org/officeDocument/2006/relationships/image" Target="../media/image8.png"/><Relationship Id="rId9" Type="http://schemas.openxmlformats.org/officeDocument/2006/relationships/image" Target="../media/image12.sv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lZH6tfXFNT4?feature=oembed" TargetMode="Externa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artsdatabanken.no/rodlisteforarter2021/Rodlistahvahvemhvorfor" TargetMode="External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slideLayout" Target="../slideLayouts/slideLayout4.xml"/><Relationship Id="rId1" Type="http://schemas.openxmlformats.org/officeDocument/2006/relationships/video" Target="https://www.youtube.com/embed/_z-y9mX_hOQ?feature=oembed" TargetMode="Externa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FC9042FE-A622-A411-D940-C848AF6932B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b-NO" dirty="0">
                <a:latin typeface="Arial" panose="020B0604020202020204" pitchFamily="34" charset="0"/>
                <a:cs typeface="Arial" panose="020B0604020202020204" pitchFamily="34" charset="0"/>
              </a:rPr>
              <a:t>Morellmysteriet </a:t>
            </a:r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83FAEA08-9CA8-EB49-3B68-64DACB2D00F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b-NO" dirty="0"/>
              <a:t>Hvem er den skyldige?</a:t>
            </a:r>
          </a:p>
        </p:txBody>
      </p:sp>
    </p:spTree>
    <p:extLst>
      <p:ext uri="{BB962C8B-B14F-4D97-AF65-F5344CB8AC3E}">
        <p14:creationId xmlns:p14="http://schemas.microsoft.com/office/powerpoint/2010/main" val="34808353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E7F9BFCA-BFF0-F08F-E222-C1DCDA8C94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8694" y="-1325563"/>
            <a:ext cx="10895106" cy="132556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nb-NO" dirty="0"/>
              <a:t>Utfylt tabell</a:t>
            </a:r>
          </a:p>
        </p:txBody>
      </p:sp>
      <p:graphicFrame>
        <p:nvGraphicFramePr>
          <p:cNvPr id="4" name="Plassholder for innhold 3">
            <a:extLst>
              <a:ext uri="{FF2B5EF4-FFF2-40B4-BE49-F238E27FC236}">
                <a16:creationId xmlns:a16="http://schemas.microsoft.com/office/drawing/2014/main" id="{4CE87AA2-506E-8AEB-3081-6D199D4B54B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09831269"/>
              </p:ext>
            </p:extLst>
          </p:nvPr>
        </p:nvGraphicFramePr>
        <p:xfrm>
          <a:off x="346493" y="669112"/>
          <a:ext cx="11396328" cy="48240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062324">
                  <a:extLst>
                    <a:ext uri="{9D8B030D-6E8A-4147-A177-3AD203B41FA5}">
                      <a16:colId xmlns:a16="http://schemas.microsoft.com/office/drawing/2014/main" val="591053172"/>
                    </a:ext>
                  </a:extLst>
                </a:gridCol>
                <a:gridCol w="1613935">
                  <a:extLst>
                    <a:ext uri="{9D8B030D-6E8A-4147-A177-3AD203B41FA5}">
                      <a16:colId xmlns:a16="http://schemas.microsoft.com/office/drawing/2014/main" val="3918326672"/>
                    </a:ext>
                  </a:extLst>
                </a:gridCol>
                <a:gridCol w="1758468">
                  <a:extLst>
                    <a:ext uri="{9D8B030D-6E8A-4147-A177-3AD203B41FA5}">
                      <a16:colId xmlns:a16="http://schemas.microsoft.com/office/drawing/2014/main" val="4060013081"/>
                    </a:ext>
                  </a:extLst>
                </a:gridCol>
                <a:gridCol w="1774124">
                  <a:extLst>
                    <a:ext uri="{9D8B030D-6E8A-4147-A177-3AD203B41FA5}">
                      <a16:colId xmlns:a16="http://schemas.microsoft.com/office/drawing/2014/main" val="1107402459"/>
                    </a:ext>
                  </a:extLst>
                </a:gridCol>
                <a:gridCol w="1642649">
                  <a:extLst>
                    <a:ext uri="{9D8B030D-6E8A-4147-A177-3AD203B41FA5}">
                      <a16:colId xmlns:a16="http://schemas.microsoft.com/office/drawing/2014/main" val="3361531948"/>
                    </a:ext>
                  </a:extLst>
                </a:gridCol>
                <a:gridCol w="1726140">
                  <a:extLst>
                    <a:ext uri="{9D8B030D-6E8A-4147-A177-3AD203B41FA5}">
                      <a16:colId xmlns:a16="http://schemas.microsoft.com/office/drawing/2014/main" val="1394929510"/>
                    </a:ext>
                  </a:extLst>
                </a:gridCol>
                <a:gridCol w="1818688">
                  <a:extLst>
                    <a:ext uri="{9D8B030D-6E8A-4147-A177-3AD203B41FA5}">
                      <a16:colId xmlns:a16="http://schemas.microsoft.com/office/drawing/2014/main" val="670397080"/>
                    </a:ext>
                  </a:extLst>
                </a:gridCol>
              </a:tblGrid>
              <a:tr h="47526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b-NO" sz="2100" dirty="0">
                          <a:effectLst/>
                        </a:rPr>
                        <a:t> </a:t>
                      </a:r>
                      <a:endParaRPr lang="nb-NO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765" marR="6576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b-NO" sz="2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Kjøttmeis</a:t>
                      </a:r>
                      <a:endParaRPr lang="nb-NO" sz="1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5765" marR="6576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b-NO" sz="2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Bokfink</a:t>
                      </a:r>
                      <a:endParaRPr lang="nb-NO" sz="1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5765" marR="6576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b-NO" sz="21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Linerle</a:t>
                      </a:r>
                      <a:endParaRPr lang="nb-NO" sz="1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5765" marR="6576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b-NO" sz="2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Flaggspett</a:t>
                      </a:r>
                      <a:endParaRPr lang="nb-NO" sz="1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5765" marR="6576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b-NO" sz="21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Stær</a:t>
                      </a:r>
                      <a:endParaRPr lang="nb-NO" sz="1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5765" marR="6576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b-NO" sz="2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Gråtrost</a:t>
                      </a:r>
                      <a:endParaRPr lang="nb-NO" sz="1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5765" marR="65765" marT="0" marB="0" anchor="ctr"/>
                </a:tc>
                <a:extLst>
                  <a:ext uri="{0D108BD9-81ED-4DB2-BD59-A6C34878D82A}">
                    <a16:rowId xmlns:a16="http://schemas.microsoft.com/office/drawing/2014/main" val="3453679026"/>
                  </a:ext>
                </a:extLst>
              </a:tr>
              <a:tr h="153955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b-NO" sz="2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Spor</a:t>
                      </a:r>
                      <a:endParaRPr lang="nb-NO" sz="1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5765" marR="6576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nb-NO" sz="1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765" marR="6576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nb-NO" sz="1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765" marR="6576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nb-NO" sz="1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765" marR="6576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nb-NO" sz="1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765" marR="6576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nb-NO" sz="1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765" marR="6576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nb-NO" sz="1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765" marR="65765" marT="0" marB="0" anchor="ctr"/>
                </a:tc>
                <a:extLst>
                  <a:ext uri="{0D108BD9-81ED-4DB2-BD59-A6C34878D82A}">
                    <a16:rowId xmlns:a16="http://schemas.microsoft.com/office/drawing/2014/main" val="1946680309"/>
                  </a:ext>
                </a:extLst>
              </a:tr>
              <a:tr h="48359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b-NO" sz="2100" b="1" kern="1200" dirty="0">
                          <a:solidFill>
                            <a:schemeClr val="lt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Post 1</a:t>
                      </a:r>
                      <a:endParaRPr lang="nb-NO" sz="2100" b="1" kern="1200" dirty="0">
                        <a:solidFill>
                          <a:schemeClr val="lt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5765" marR="6576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nb-NO" sz="1600" dirty="0">
                        <a:effectLst/>
                        <a:latin typeface="Aptos" panose="020B00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765" marR="6576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nb-NO" sz="1600" dirty="0">
                        <a:effectLst/>
                        <a:latin typeface="Aptos" panose="020B00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765" marR="6576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nb-NO" sz="1600" dirty="0">
                        <a:effectLst/>
                        <a:latin typeface="Aptos" panose="020B00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765" marR="6576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nb-NO" sz="1600" dirty="0">
                        <a:effectLst/>
                        <a:latin typeface="Aptos" panose="020B00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765" marR="6576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nb-NO" sz="1600" dirty="0">
                        <a:effectLst/>
                        <a:latin typeface="Aptos" panose="020B00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765" marR="6576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nb-NO" sz="1600" dirty="0">
                        <a:effectLst/>
                        <a:latin typeface="Aptos" panose="020B00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765" marR="65765" marT="0" marB="0" anchor="ctr"/>
                </a:tc>
                <a:extLst>
                  <a:ext uri="{0D108BD9-81ED-4DB2-BD59-A6C34878D82A}">
                    <a16:rowId xmlns:a16="http://schemas.microsoft.com/office/drawing/2014/main" val="21399884"/>
                  </a:ext>
                </a:extLst>
              </a:tr>
              <a:tr h="47610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b-NO" sz="2100" b="1" kern="1200" dirty="0">
                          <a:solidFill>
                            <a:schemeClr val="lt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Post 2</a:t>
                      </a:r>
                    </a:p>
                  </a:txBody>
                  <a:tcPr marL="65765" marR="6576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nb-NO" sz="1600" dirty="0">
                        <a:effectLst/>
                        <a:latin typeface="Aptos" panose="020B00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765" marR="6576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nb-NO" sz="1600" dirty="0">
                        <a:effectLst/>
                        <a:latin typeface="Aptos" panose="020B00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765" marR="6576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nb-NO" sz="1600" dirty="0">
                        <a:effectLst/>
                        <a:latin typeface="Aptos" panose="020B00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765" marR="6576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nb-NO" sz="1600" dirty="0">
                        <a:effectLst/>
                        <a:latin typeface="Aptos" panose="020B00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765" marR="6576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nb-NO" sz="1600" dirty="0">
                        <a:effectLst/>
                        <a:latin typeface="Aptos" panose="020B00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765" marR="6576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nb-NO" sz="1600" dirty="0">
                        <a:effectLst/>
                        <a:latin typeface="Aptos" panose="020B00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765" marR="65765" marT="0" marB="0" anchor="ctr"/>
                </a:tc>
                <a:extLst>
                  <a:ext uri="{0D108BD9-81ED-4DB2-BD59-A6C34878D82A}">
                    <a16:rowId xmlns:a16="http://schemas.microsoft.com/office/drawing/2014/main" val="368742752"/>
                  </a:ext>
                </a:extLst>
              </a:tr>
              <a:tr h="45925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b-NO" sz="2100" b="1" kern="1200" dirty="0">
                          <a:solidFill>
                            <a:schemeClr val="lt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Post 3</a:t>
                      </a:r>
                      <a:endParaRPr lang="nb-NO" sz="2100" b="1" kern="1200" dirty="0">
                        <a:solidFill>
                          <a:schemeClr val="lt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5765" marR="6576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nb-NO" sz="1600" dirty="0">
                        <a:effectLst/>
                        <a:latin typeface="Aptos" panose="020B00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765" marR="6576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nb-NO" sz="1600" dirty="0">
                        <a:effectLst/>
                        <a:latin typeface="Aptos" panose="020B00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765" marR="6576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nb-NO" sz="1600" dirty="0">
                        <a:effectLst/>
                        <a:latin typeface="Aptos" panose="020B00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765" marR="6576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nb-NO" sz="1600" dirty="0">
                        <a:effectLst/>
                        <a:latin typeface="Aptos" panose="020B00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765" marR="6576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nb-NO" sz="1600" dirty="0">
                        <a:effectLst/>
                        <a:latin typeface="Aptos" panose="020B00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765" marR="6576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nb-NO" sz="1600" dirty="0">
                        <a:effectLst/>
                        <a:latin typeface="Aptos" panose="020B00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765" marR="65765" marT="0" marB="0" anchor="ctr"/>
                </a:tc>
                <a:extLst>
                  <a:ext uri="{0D108BD9-81ED-4DB2-BD59-A6C34878D82A}">
                    <a16:rowId xmlns:a16="http://schemas.microsoft.com/office/drawing/2014/main" val="2325926426"/>
                  </a:ext>
                </a:extLst>
              </a:tr>
              <a:tr h="46068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b-NO" sz="2100" b="1" kern="1200" dirty="0">
                          <a:solidFill>
                            <a:schemeClr val="lt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Post 4</a:t>
                      </a:r>
                    </a:p>
                  </a:txBody>
                  <a:tcPr marL="65765" marR="6576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nb-NO" sz="1600" dirty="0">
                        <a:effectLst/>
                        <a:latin typeface="Aptos" panose="020B00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765" marR="6576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nb-NO" sz="1600" dirty="0">
                        <a:effectLst/>
                        <a:latin typeface="Aptos" panose="020B00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765" marR="6576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nb-NO" sz="1600" dirty="0">
                        <a:effectLst/>
                        <a:latin typeface="Aptos" panose="020B00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765" marR="6576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nb-NO" sz="1600" dirty="0">
                        <a:effectLst/>
                        <a:latin typeface="Aptos" panose="020B00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765" marR="6576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nb-NO" sz="1600" dirty="0">
                        <a:effectLst/>
                        <a:latin typeface="Aptos" panose="020B00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765" marR="6576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nb-NO" sz="1600" dirty="0">
                        <a:effectLst/>
                        <a:latin typeface="Aptos" panose="020B00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765" marR="65765" marT="0" marB="0" anchor="ctr"/>
                </a:tc>
                <a:extLst>
                  <a:ext uri="{0D108BD9-81ED-4DB2-BD59-A6C34878D82A}">
                    <a16:rowId xmlns:a16="http://schemas.microsoft.com/office/drawing/2014/main" val="3523807909"/>
                  </a:ext>
                </a:extLst>
              </a:tr>
              <a:tr h="42955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b-NO" sz="2100" b="1" kern="1200" dirty="0">
                          <a:solidFill>
                            <a:schemeClr val="lt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Post 5</a:t>
                      </a:r>
                    </a:p>
                  </a:txBody>
                  <a:tcPr marL="65765" marR="6576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nb-NO" sz="1600" dirty="0">
                        <a:effectLst/>
                        <a:latin typeface="Aptos" panose="020B00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765" marR="6576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nb-NO" sz="1600" dirty="0">
                        <a:effectLst/>
                        <a:latin typeface="Aptos" panose="020B00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765" marR="6576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nb-NO" sz="1600" dirty="0">
                        <a:effectLst/>
                        <a:latin typeface="Aptos" panose="020B00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765" marR="6576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nb-NO" sz="1600" dirty="0">
                        <a:effectLst/>
                        <a:latin typeface="Aptos" panose="020B00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765" marR="6576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nb-NO" sz="1600" dirty="0">
                        <a:effectLst/>
                        <a:latin typeface="Aptos" panose="020B00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765" marR="6576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nb-NO" sz="1600" dirty="0">
                        <a:effectLst/>
                        <a:latin typeface="Aptos" panose="020B00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765" marR="65765" marT="0" marB="0" anchor="ctr"/>
                </a:tc>
                <a:extLst>
                  <a:ext uri="{0D108BD9-81ED-4DB2-BD59-A6C34878D82A}">
                    <a16:rowId xmlns:a16="http://schemas.microsoft.com/office/drawing/2014/main" val="2075729961"/>
                  </a:ext>
                </a:extLst>
              </a:tr>
              <a:tr h="49999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b-NO" sz="2100" b="1" kern="1200" dirty="0">
                          <a:solidFill>
                            <a:schemeClr val="lt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Post 6</a:t>
                      </a:r>
                    </a:p>
                  </a:txBody>
                  <a:tcPr marL="65765" marR="6576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nb-NO" sz="1600" dirty="0">
                        <a:effectLst/>
                        <a:latin typeface="Aptos" panose="020B00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765" marR="6576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nb-NO" sz="1600" dirty="0">
                        <a:effectLst/>
                        <a:latin typeface="Aptos" panose="020B00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765" marR="6576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nb-NO" sz="1600" dirty="0">
                        <a:effectLst/>
                        <a:latin typeface="Aptos" panose="020B00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765" marR="6576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nb-NO" sz="1600" dirty="0">
                        <a:effectLst/>
                        <a:latin typeface="Aptos" panose="020B00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765" marR="6576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nb-NO" sz="1600" dirty="0">
                        <a:effectLst/>
                        <a:latin typeface="Aptos" panose="020B00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765" marR="6576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nb-NO" sz="1600" dirty="0">
                        <a:effectLst/>
                        <a:latin typeface="Aptos" panose="020B00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765" marR="65765" marT="0" marB="0" anchor="ctr"/>
                </a:tc>
                <a:extLst>
                  <a:ext uri="{0D108BD9-81ED-4DB2-BD59-A6C34878D82A}">
                    <a16:rowId xmlns:a16="http://schemas.microsoft.com/office/drawing/2014/main" val="2519896060"/>
                  </a:ext>
                </a:extLst>
              </a:tr>
            </a:tbl>
          </a:graphicData>
        </a:graphic>
      </p:graphicFrame>
      <p:pic>
        <p:nvPicPr>
          <p:cNvPr id="3" name="Bilde 2" descr="Foto av kjøttmeis">
            <a:extLst>
              <a:ext uri="{FF2B5EF4-FFF2-40B4-BE49-F238E27FC236}">
                <a16:creationId xmlns:a16="http://schemas.microsoft.com/office/drawing/2014/main" id="{D3236DCD-0F41-3E11-EB74-89B7CD4A46C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3705" y="1413296"/>
            <a:ext cx="1389531" cy="972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Bilde 5" descr="Foto av linerle">
            <a:extLst>
              <a:ext uri="{FF2B5EF4-FFF2-40B4-BE49-F238E27FC236}">
                <a16:creationId xmlns:a16="http://schemas.microsoft.com/office/drawing/2014/main" id="{446C11AB-50CB-AE5F-0CA1-485EFB342E9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3497" y="1413296"/>
            <a:ext cx="1484053" cy="972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Bilde 7" descr="Foto av star">
            <a:extLst>
              <a:ext uri="{FF2B5EF4-FFF2-40B4-BE49-F238E27FC236}">
                <a16:creationId xmlns:a16="http://schemas.microsoft.com/office/drawing/2014/main" id="{29BA8856-593A-1F14-8AB5-13BC56CDBA5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3832" y="1413296"/>
            <a:ext cx="1467959" cy="972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Bilde 8" descr="Foto av gråtrost">
            <a:extLst>
              <a:ext uri="{FF2B5EF4-FFF2-40B4-BE49-F238E27FC236}">
                <a16:creationId xmlns:a16="http://schemas.microsoft.com/office/drawing/2014/main" id="{4F8770D9-B0B6-0494-477A-BCCA3E8BDF0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61862" y="1413296"/>
            <a:ext cx="1296000" cy="972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Bilde 9" descr="Foto av bokfink">
            <a:extLst>
              <a:ext uri="{FF2B5EF4-FFF2-40B4-BE49-F238E27FC236}">
                <a16:creationId xmlns:a16="http://schemas.microsoft.com/office/drawing/2014/main" id="{8D0BC226-5573-6892-5B2C-00A994553DB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192155" y="1413296"/>
            <a:ext cx="1449226" cy="972000"/>
          </a:xfrm>
          <a:prstGeom prst="rect">
            <a:avLst/>
          </a:prstGeom>
        </p:spPr>
      </p:pic>
      <p:pic>
        <p:nvPicPr>
          <p:cNvPr id="11" name="Bilde 10" descr="Foto av flaggspett">
            <a:extLst>
              <a:ext uri="{FF2B5EF4-FFF2-40B4-BE49-F238E27FC236}">
                <a16:creationId xmlns:a16="http://schemas.microsoft.com/office/drawing/2014/main" id="{7B6E5FBE-E0AF-51E7-CD90-C34F7FD0F00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636422" y="1413296"/>
            <a:ext cx="1483403" cy="972000"/>
          </a:xfrm>
          <a:prstGeom prst="rect">
            <a:avLst/>
          </a:prstGeom>
        </p:spPr>
      </p:pic>
      <p:grpSp>
        <p:nvGrpSpPr>
          <p:cNvPr id="30" name="Group 29">
            <a:extLst>
              <a:ext uri="{FF2B5EF4-FFF2-40B4-BE49-F238E27FC236}">
                <a16:creationId xmlns:a16="http://schemas.microsoft.com/office/drawing/2014/main" id="{117B55F9-0E3F-6AE2-819B-F2EA924FF8B8}"/>
              </a:ext>
            </a:extLst>
          </p:cNvPr>
          <p:cNvGrpSpPr/>
          <p:nvPr/>
        </p:nvGrpSpPr>
        <p:grpSpPr>
          <a:xfrm>
            <a:off x="5498004" y="2737423"/>
            <a:ext cx="3776641" cy="369332"/>
            <a:chOff x="5498004" y="2737423"/>
            <a:chExt cx="3776641" cy="369332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52F416C6-5317-7B0A-E262-13EBD10DB507}"/>
                </a:ext>
              </a:extLst>
            </p:cNvPr>
            <p:cNvSpPr txBox="1"/>
            <p:nvPr/>
          </p:nvSpPr>
          <p:spPr>
            <a:xfrm>
              <a:off x="5498004" y="2737423"/>
              <a:ext cx="34657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n-NO" b="1" dirty="0"/>
                <a:t>X</a:t>
              </a: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9376B5A9-9CB4-0DC1-3FD3-89F7910225BA}"/>
                </a:ext>
              </a:extLst>
            </p:cNvPr>
            <p:cNvSpPr txBox="1"/>
            <p:nvPr/>
          </p:nvSpPr>
          <p:spPr>
            <a:xfrm>
              <a:off x="8928075" y="2737423"/>
              <a:ext cx="34657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n-NO" b="1" dirty="0"/>
                <a:t>X</a:t>
              </a:r>
            </a:p>
          </p:txBody>
        </p:sp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id="{8DF2DF23-2A6E-E062-DACD-76574240158B}"/>
              </a:ext>
            </a:extLst>
          </p:cNvPr>
          <p:cNvSpPr txBox="1"/>
          <p:nvPr/>
        </p:nvSpPr>
        <p:spPr>
          <a:xfrm>
            <a:off x="8928075" y="5098326"/>
            <a:ext cx="3465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n-NO" b="1" dirty="0"/>
              <a:t>X</a:t>
            </a:r>
          </a:p>
        </p:txBody>
      </p:sp>
      <p:grpSp>
        <p:nvGrpSpPr>
          <p:cNvPr id="32" name="Group 31">
            <a:extLst>
              <a:ext uri="{FF2B5EF4-FFF2-40B4-BE49-F238E27FC236}">
                <a16:creationId xmlns:a16="http://schemas.microsoft.com/office/drawing/2014/main" id="{6DE147B5-1A3A-AF16-27F1-55DB010A6DF3}"/>
              </a:ext>
            </a:extLst>
          </p:cNvPr>
          <p:cNvGrpSpPr/>
          <p:nvPr/>
        </p:nvGrpSpPr>
        <p:grpSpPr>
          <a:xfrm>
            <a:off x="8928075" y="3692291"/>
            <a:ext cx="2107054" cy="369332"/>
            <a:chOff x="8928075" y="3692291"/>
            <a:chExt cx="2107054" cy="369332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A9D48AEB-7A33-8304-9F95-F0293FB3162D}"/>
                </a:ext>
              </a:extLst>
            </p:cNvPr>
            <p:cNvSpPr txBox="1"/>
            <p:nvPr/>
          </p:nvSpPr>
          <p:spPr>
            <a:xfrm>
              <a:off x="8928075" y="3692291"/>
              <a:ext cx="34657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n-NO" b="1" dirty="0"/>
                <a:t>X</a:t>
              </a: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D399AFBC-7F58-8BB6-1ED0-2353A1111D10}"/>
                </a:ext>
              </a:extLst>
            </p:cNvPr>
            <p:cNvSpPr txBox="1"/>
            <p:nvPr/>
          </p:nvSpPr>
          <p:spPr>
            <a:xfrm>
              <a:off x="10688559" y="3692291"/>
              <a:ext cx="34657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n-NO" b="1" dirty="0"/>
                <a:t>X</a:t>
              </a:r>
            </a:p>
          </p:txBody>
        </p: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7F9094AE-3F91-2FF9-59CC-64FE78AC7B37}"/>
              </a:ext>
            </a:extLst>
          </p:cNvPr>
          <p:cNvGrpSpPr/>
          <p:nvPr/>
        </p:nvGrpSpPr>
        <p:grpSpPr>
          <a:xfrm>
            <a:off x="7183352" y="4620887"/>
            <a:ext cx="3851777" cy="369332"/>
            <a:chOff x="7183352" y="4636653"/>
            <a:chExt cx="3851777" cy="369332"/>
          </a:xfrm>
        </p:grpSpPr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BFDF453A-13DC-1C06-9574-0A4844BF8549}"/>
                </a:ext>
              </a:extLst>
            </p:cNvPr>
            <p:cNvSpPr txBox="1"/>
            <p:nvPr/>
          </p:nvSpPr>
          <p:spPr>
            <a:xfrm>
              <a:off x="8928075" y="4636653"/>
              <a:ext cx="34657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n-NO" b="1" dirty="0"/>
                <a:t>X</a:t>
              </a: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85EC047D-66E6-A0E7-4341-25ED90184028}"/>
                </a:ext>
              </a:extLst>
            </p:cNvPr>
            <p:cNvSpPr txBox="1"/>
            <p:nvPr/>
          </p:nvSpPr>
          <p:spPr>
            <a:xfrm>
              <a:off x="10688559" y="4636653"/>
              <a:ext cx="34657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n-NO" b="1" dirty="0"/>
                <a:t>X</a:t>
              </a: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D5CE6111-6DB3-EFFA-C11E-2CAD32F25E59}"/>
                </a:ext>
              </a:extLst>
            </p:cNvPr>
            <p:cNvSpPr txBox="1"/>
            <p:nvPr/>
          </p:nvSpPr>
          <p:spPr>
            <a:xfrm>
              <a:off x="7183352" y="4636653"/>
              <a:ext cx="34657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n-NO" b="1" dirty="0"/>
                <a:t>X</a:t>
              </a:r>
            </a:p>
          </p:txBody>
        </p: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47508FDA-3A64-4962-D483-898A4E86A252}"/>
              </a:ext>
            </a:extLst>
          </p:cNvPr>
          <p:cNvGrpSpPr/>
          <p:nvPr/>
        </p:nvGrpSpPr>
        <p:grpSpPr>
          <a:xfrm>
            <a:off x="3725438" y="4169718"/>
            <a:ext cx="7309691" cy="369332"/>
            <a:chOff x="3725438" y="4169718"/>
            <a:chExt cx="7309691" cy="369332"/>
          </a:xfrm>
        </p:grpSpPr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8CC9829C-9671-5A7B-0265-B5FFCBED4D0A}"/>
                </a:ext>
              </a:extLst>
            </p:cNvPr>
            <p:cNvSpPr txBox="1"/>
            <p:nvPr/>
          </p:nvSpPr>
          <p:spPr>
            <a:xfrm>
              <a:off x="8928075" y="4169718"/>
              <a:ext cx="34657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n-NO" b="1" dirty="0"/>
                <a:t>X</a:t>
              </a: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B37A21CE-12BA-2F6C-FC4D-F7BBB869AC5F}"/>
                </a:ext>
              </a:extLst>
            </p:cNvPr>
            <p:cNvSpPr txBox="1"/>
            <p:nvPr/>
          </p:nvSpPr>
          <p:spPr>
            <a:xfrm>
              <a:off x="10688559" y="4169718"/>
              <a:ext cx="34657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n-NO" b="1" dirty="0"/>
                <a:t>X</a:t>
              </a: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4E0D0386-F945-2F04-DCD4-34F3D6D29C7B}"/>
                </a:ext>
              </a:extLst>
            </p:cNvPr>
            <p:cNvSpPr txBox="1"/>
            <p:nvPr/>
          </p:nvSpPr>
          <p:spPr>
            <a:xfrm>
              <a:off x="7183352" y="4169718"/>
              <a:ext cx="34657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n-NO" b="1" dirty="0"/>
                <a:t>X</a:t>
              </a: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7C397541-D3CB-15D8-6E93-718F16FC0C86}"/>
                </a:ext>
              </a:extLst>
            </p:cNvPr>
            <p:cNvSpPr txBox="1"/>
            <p:nvPr/>
          </p:nvSpPr>
          <p:spPr>
            <a:xfrm>
              <a:off x="3725438" y="4169718"/>
              <a:ext cx="34657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n-NO" b="1" dirty="0"/>
                <a:t>X</a:t>
              </a:r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772F93BE-41E0-3C5D-4B44-DF2F42619EFC}"/>
              </a:ext>
            </a:extLst>
          </p:cNvPr>
          <p:cNvGrpSpPr/>
          <p:nvPr/>
        </p:nvGrpSpPr>
        <p:grpSpPr>
          <a:xfrm>
            <a:off x="2072483" y="3241136"/>
            <a:ext cx="8962646" cy="369332"/>
            <a:chOff x="2072483" y="3209604"/>
            <a:chExt cx="8962646" cy="369332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CA0577D3-41B6-6D77-C275-B0B39E1E294C}"/>
                </a:ext>
              </a:extLst>
            </p:cNvPr>
            <p:cNvSpPr txBox="1"/>
            <p:nvPr/>
          </p:nvSpPr>
          <p:spPr>
            <a:xfrm>
              <a:off x="8928075" y="3209604"/>
              <a:ext cx="34657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n-NO" b="1" dirty="0"/>
                <a:t>X</a:t>
              </a: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69FFA82B-50B2-DA74-17F1-BDF01113FC62}"/>
                </a:ext>
              </a:extLst>
            </p:cNvPr>
            <p:cNvSpPr txBox="1"/>
            <p:nvPr/>
          </p:nvSpPr>
          <p:spPr>
            <a:xfrm>
              <a:off x="10688559" y="3209604"/>
              <a:ext cx="34657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n-NO" b="1" dirty="0"/>
                <a:t>X</a:t>
              </a: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AF2F961C-0514-6B0B-B50A-95ABA02F56BE}"/>
                </a:ext>
              </a:extLst>
            </p:cNvPr>
            <p:cNvSpPr txBox="1"/>
            <p:nvPr/>
          </p:nvSpPr>
          <p:spPr>
            <a:xfrm>
              <a:off x="2072483" y="3209604"/>
              <a:ext cx="34657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n-NO" b="1" dirty="0"/>
                <a:t>X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5661460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0BABF38A-8A0D-492E-BD20-6CF4D46B50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4"/>
          </a:xfrm>
          <a:prstGeom prst="rect">
            <a:avLst/>
          </a:prstGeom>
          <a:solidFill>
            <a:schemeClr val="bg2">
              <a:lumMod val="9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BC526B7A-4801-4FD1-95C8-03AF22629E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4400" y="0"/>
            <a:ext cx="3654612" cy="4575348"/>
          </a:xfrm>
          <a:prstGeom prst="rect">
            <a:avLst/>
          </a:prstGeom>
        </p:spPr>
      </p:pic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310E06F9-9F12-4D1B-92C0-4B30818D09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7DA29CF3-8B8B-4DDF-A19B-72E0059DD5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solidFill>
            <a:schemeClr val="bg2">
              <a:lumMod val="9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2C96D671-CB09-4A40-87DE-E5042068B0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V="1">
            <a:off x="8167025" y="76200"/>
            <a:ext cx="3997615" cy="6816079"/>
            <a:chOff x="8059620" y="41922"/>
            <a:chExt cx="3997615" cy="6816077"/>
          </a:xfrm>
        </p:grpSpPr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21A0628A-CD3B-450E-BF5A-04678A41E41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4">
              <a:duotone>
                <a:schemeClr val="accent6">
                  <a:shade val="45000"/>
                  <a:satMod val="135000"/>
                </a:schemeClr>
                <a:prstClr val="white"/>
              </a:duotone>
              <a:alphaModFix amt="7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2818" b="17291"/>
            <a:stretch/>
          </p:blipFill>
          <p:spPr>
            <a:xfrm flipH="1">
              <a:off x="8059620" y="1345934"/>
              <a:ext cx="3997615" cy="5512065"/>
            </a:xfrm>
            <a:prstGeom prst="rect">
              <a:avLst/>
            </a:prstGeom>
          </p:spPr>
        </p:pic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E96386AA-8B39-4EAE-8E84-F62C12CCE97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4">
              <a:duotone>
                <a:schemeClr val="accent6">
                  <a:shade val="45000"/>
                  <a:satMod val="135000"/>
                </a:schemeClr>
                <a:prstClr val="white"/>
              </a:duotone>
              <a:alphaModFix amt="1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0690"/>
            <a:stretch/>
          </p:blipFill>
          <p:spPr>
            <a:xfrm>
              <a:off x="8915400" y="41922"/>
              <a:ext cx="3141835" cy="6816077"/>
            </a:xfrm>
            <a:prstGeom prst="rect">
              <a:avLst/>
            </a:prstGeom>
          </p:spPr>
        </p:pic>
      </p:grpSp>
      <p:sp>
        <p:nvSpPr>
          <p:cNvPr id="2" name="Tittel 1">
            <a:extLst>
              <a:ext uri="{FF2B5EF4-FFF2-40B4-BE49-F238E27FC236}">
                <a16:creationId xmlns:a16="http://schemas.microsoft.com/office/drawing/2014/main" id="{8D13C86B-EA7A-73E2-CFD3-3F02212F42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8694" y="-1325563"/>
            <a:ext cx="10895106" cy="132556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nb-NO" dirty="0"/>
              <a:t>Gjennomgang av postene</a:t>
            </a:r>
          </a:p>
        </p:txBody>
      </p:sp>
      <p:sp>
        <p:nvSpPr>
          <p:cNvPr id="16" name="Tekstboks 3">
            <a:extLst>
              <a:ext uri="{FF2B5EF4-FFF2-40B4-BE49-F238E27FC236}">
                <a16:creationId xmlns:a16="http://schemas.microsoft.com/office/drawing/2014/main" id="{5B4BEF44-B25E-73A0-0EDA-591A2489185F}"/>
              </a:ext>
            </a:extLst>
          </p:cNvPr>
          <p:cNvSpPr txBox="1"/>
          <p:nvPr/>
        </p:nvSpPr>
        <p:spPr>
          <a:xfrm>
            <a:off x="192920" y="122946"/>
            <a:ext cx="3464682" cy="2574974"/>
          </a:xfrm>
          <a:prstGeom prst="roundRect">
            <a:avLst/>
          </a:prstGeom>
          <a:solidFill>
            <a:schemeClr val="bg1">
              <a:alpha val="60000"/>
            </a:schemeClr>
          </a:solidFill>
          <a:ln w="38100">
            <a:solidFill>
              <a:schemeClr val="tx1"/>
            </a:solidFill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b-NO" sz="16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Post 1</a:t>
            </a:r>
            <a:endParaRPr lang="nb-NO" sz="1600" b="1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b-NO" sz="1600" i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Den skyldige trives ikke så godt i tett skog eller i fjellområder.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b-NO" sz="1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Stæren hekker i hele landet og liker seg spesielt godt i kulturlandskapet. Stæren er ikke vanlig som hekkefugl i tett skog eller i fjellområder. </a:t>
            </a:r>
          </a:p>
        </p:txBody>
      </p:sp>
      <p:sp>
        <p:nvSpPr>
          <p:cNvPr id="14" name="Tekstboks 42">
            <a:extLst>
              <a:ext uri="{FF2B5EF4-FFF2-40B4-BE49-F238E27FC236}">
                <a16:creationId xmlns:a16="http://schemas.microsoft.com/office/drawing/2014/main" id="{2283252F-7749-2081-6501-0A89B2C638F4}"/>
              </a:ext>
            </a:extLst>
          </p:cNvPr>
          <p:cNvSpPr txBox="1"/>
          <p:nvPr/>
        </p:nvSpPr>
        <p:spPr>
          <a:xfrm>
            <a:off x="220085" y="2800884"/>
            <a:ext cx="3717686" cy="1465580"/>
          </a:xfrm>
          <a:prstGeom prst="roundRect">
            <a:avLst/>
          </a:prstGeom>
          <a:solidFill>
            <a:schemeClr val="bg1">
              <a:alpha val="60000"/>
            </a:schemeClr>
          </a:solidFill>
          <a:ln w="38100">
            <a:solidFill>
              <a:schemeClr val="tx1"/>
            </a:solidFill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b-NO" sz="16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Post 2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b-NO" sz="1600" i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Den som er skyldig, har  gult et sted på kroppen sin. 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b-NO" sz="16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Stæren har gult nebb.</a:t>
            </a:r>
            <a:endParaRPr lang="nb-NO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2" name="Tekstboks 29">
            <a:extLst>
              <a:ext uri="{FF2B5EF4-FFF2-40B4-BE49-F238E27FC236}">
                <a16:creationId xmlns:a16="http://schemas.microsoft.com/office/drawing/2014/main" id="{B7A26586-5B7E-0A2B-6C5A-82F26C54D914}"/>
              </a:ext>
            </a:extLst>
          </p:cNvPr>
          <p:cNvSpPr txBox="1"/>
          <p:nvPr/>
        </p:nvSpPr>
        <p:spPr>
          <a:xfrm>
            <a:off x="305169" y="4408960"/>
            <a:ext cx="3928647" cy="2179688"/>
          </a:xfrm>
          <a:prstGeom prst="roundRect">
            <a:avLst/>
          </a:prstGeom>
          <a:solidFill>
            <a:schemeClr val="bg1">
              <a:alpha val="60000"/>
            </a:schemeClr>
          </a:solidFill>
          <a:ln w="38100">
            <a:solidFill>
              <a:schemeClr val="tx1"/>
            </a:solidFill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b-NO" sz="16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Post 3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b-NO" sz="1600" i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Den skyldige har kort hale og spaserer på bakken.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b-NO" sz="16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</a:t>
            </a:r>
            <a:r>
              <a:rPr lang="nb-NO" sz="1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tæren har kort hale og spaserer på bakken, mens svarttrosten har lang hale og oftest hopper på bakken.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endParaRPr lang="nb-NO" sz="1600" dirty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endParaRPr lang="nb-NO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0" name="Tekstboks 31">
            <a:extLst>
              <a:ext uri="{FF2B5EF4-FFF2-40B4-BE49-F238E27FC236}">
                <a16:creationId xmlns:a16="http://schemas.microsoft.com/office/drawing/2014/main" id="{A96DF537-D383-E3FD-936B-99908761560F}"/>
              </a:ext>
            </a:extLst>
          </p:cNvPr>
          <p:cNvSpPr txBox="1"/>
          <p:nvPr/>
        </p:nvSpPr>
        <p:spPr>
          <a:xfrm>
            <a:off x="8598242" y="115276"/>
            <a:ext cx="3526928" cy="2932797"/>
          </a:xfrm>
          <a:prstGeom prst="roundRect">
            <a:avLst/>
          </a:prstGeom>
          <a:solidFill>
            <a:schemeClr val="bg1">
              <a:alpha val="60000"/>
            </a:schemeClr>
          </a:solidFill>
          <a:ln w="38100">
            <a:solidFill>
              <a:schemeClr val="tx1"/>
            </a:solidFill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b-NO" sz="16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Post 4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b-NO" sz="1600" i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Disse eggene er ikke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b-NO" sz="1600" i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lagt av den skyldige.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endParaRPr lang="nb-NO" sz="1600" dirty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endParaRPr lang="nb-NO" sz="1600" dirty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b-NO" sz="16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Stæren legger ca. </a:t>
            </a:r>
            <a:br>
              <a:rPr lang="nb-NO" sz="16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nb-NO" sz="16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fem blåhvite egg</a:t>
            </a:r>
            <a:r>
              <a:rPr lang="nb-NO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</p:txBody>
      </p:sp>
      <p:pic>
        <p:nvPicPr>
          <p:cNvPr id="21" name="Bilde 20" descr="blåmeis – Store norske leksikon">
            <a:extLst>
              <a:ext uri="{FF2B5EF4-FFF2-40B4-BE49-F238E27FC236}">
                <a16:creationId xmlns:a16="http://schemas.microsoft.com/office/drawing/2014/main" id="{0C232E50-CFDD-2D51-0599-4404FCCA41EB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42" t="14528" r="17201" b="10390"/>
          <a:stretch/>
        </p:blipFill>
        <p:spPr bwMode="auto">
          <a:xfrm>
            <a:off x="11009895" y="741593"/>
            <a:ext cx="867194" cy="840082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050" name="Picture 2" descr="Reir med fem blåhvite egg.">
            <a:extLst>
              <a:ext uri="{FF2B5EF4-FFF2-40B4-BE49-F238E27FC236}">
                <a16:creationId xmlns:a16="http://schemas.microsoft.com/office/drawing/2014/main" id="{C16DE019-C049-B83C-7C48-22A8932E93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15875" y="1806193"/>
            <a:ext cx="1074329" cy="8035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kstboks 32">
            <a:extLst>
              <a:ext uri="{FF2B5EF4-FFF2-40B4-BE49-F238E27FC236}">
                <a16:creationId xmlns:a16="http://schemas.microsoft.com/office/drawing/2014/main" id="{2C630709-A28B-3872-BDC4-EBB74C9ED9C6}"/>
              </a:ext>
            </a:extLst>
          </p:cNvPr>
          <p:cNvSpPr txBox="1"/>
          <p:nvPr/>
        </p:nvSpPr>
        <p:spPr>
          <a:xfrm>
            <a:off x="8778271" y="3158782"/>
            <a:ext cx="3346899" cy="1694496"/>
          </a:xfrm>
          <a:prstGeom prst="roundRect">
            <a:avLst/>
          </a:prstGeom>
          <a:solidFill>
            <a:schemeClr val="bg1">
              <a:alpha val="79000"/>
            </a:schemeClr>
          </a:solidFill>
          <a:ln w="38100">
            <a:solidFill>
              <a:schemeClr val="tx1"/>
            </a:solidFill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b-NO" sz="16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Post 5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b-NO" sz="1600" i="1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Den skyldige er over </a:t>
            </a:r>
            <a:r>
              <a:rPr lang="nb-NO" sz="1600" i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19</a:t>
            </a:r>
            <a:r>
              <a:rPr lang="nb-NO" sz="1600" i="1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cm lang. </a:t>
            </a:r>
            <a:endParaRPr lang="nb-NO" sz="1600" i="1" dirty="0">
              <a:solidFill>
                <a:srgbClr val="000000"/>
              </a:solidFill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b-NO" sz="160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Stæren blir omkring 22 cm lang.</a:t>
            </a:r>
            <a:endParaRPr lang="nb-NO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2" name="Tekstboks 36">
            <a:extLst>
              <a:ext uri="{FF2B5EF4-FFF2-40B4-BE49-F238E27FC236}">
                <a16:creationId xmlns:a16="http://schemas.microsoft.com/office/drawing/2014/main" id="{78EF5419-67D6-FE7E-8233-B165675DE5ED}"/>
              </a:ext>
            </a:extLst>
          </p:cNvPr>
          <p:cNvSpPr txBox="1"/>
          <p:nvPr/>
        </p:nvSpPr>
        <p:spPr>
          <a:xfrm>
            <a:off x="5110549" y="4745889"/>
            <a:ext cx="3004820" cy="1846458"/>
          </a:xfrm>
          <a:prstGeom prst="roundRect">
            <a:avLst/>
          </a:prstGeom>
          <a:solidFill>
            <a:schemeClr val="bg1">
              <a:alpha val="60000"/>
            </a:schemeClr>
          </a:solidFill>
          <a:ln w="38100">
            <a:solidFill>
              <a:schemeClr val="tx1"/>
            </a:solidFill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b-NO" sz="16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Post 6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b-NO" sz="1600" i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Den skyldige er en god sanger og etterligner ofte lyder fra andre fugler og mennesker. </a:t>
            </a:r>
            <a:endParaRPr lang="nb-NO" sz="1600" i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4" name="TekstSylinder 23">
            <a:extLst>
              <a:ext uri="{FF2B5EF4-FFF2-40B4-BE49-F238E27FC236}">
                <a16:creationId xmlns:a16="http://schemas.microsoft.com/office/drawing/2014/main" id="{6AF21B05-12AA-2FAD-9832-DDFC214C641F}"/>
              </a:ext>
            </a:extLst>
          </p:cNvPr>
          <p:cNvSpPr txBox="1"/>
          <p:nvPr/>
        </p:nvSpPr>
        <p:spPr>
          <a:xfrm>
            <a:off x="8834732" y="5388939"/>
            <a:ext cx="26622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b-NO" b="1" dirty="0"/>
              <a:t>Hør stæren synge</a:t>
            </a:r>
          </a:p>
        </p:txBody>
      </p:sp>
      <p:sp>
        <p:nvSpPr>
          <p:cNvPr id="6" name="TekstSylinder 5">
            <a:extLst>
              <a:ext uri="{FF2B5EF4-FFF2-40B4-BE49-F238E27FC236}">
                <a16:creationId xmlns:a16="http://schemas.microsoft.com/office/drawing/2014/main" id="{B3CB3FC0-E066-3C5B-2631-9261E183B08F}"/>
              </a:ext>
            </a:extLst>
          </p:cNvPr>
          <p:cNvSpPr txBox="1"/>
          <p:nvPr/>
        </p:nvSpPr>
        <p:spPr>
          <a:xfrm>
            <a:off x="8628673" y="5735322"/>
            <a:ext cx="364609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b-NO" dirty="0">
                <a:hlinkClick r:id="rId7"/>
              </a:rPr>
              <a:t>www.fuglelyder.net/staer</a:t>
            </a:r>
            <a:r>
              <a:rPr lang="nb-NO" dirty="0"/>
              <a:t> </a:t>
            </a:r>
          </a:p>
        </p:txBody>
      </p:sp>
      <p:pic>
        <p:nvPicPr>
          <p:cNvPr id="10" name="Grafikk 9">
            <a:extLst>
              <a:ext uri="{FF2B5EF4-FFF2-40B4-BE49-F238E27FC236}">
                <a16:creationId xmlns:a16="http://schemas.microsoft.com/office/drawing/2014/main" id="{C4D911E5-CCCD-F10F-3A38-714435F24B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8084093" y="5057218"/>
            <a:ext cx="914400" cy="914400"/>
          </a:xfrm>
          <a:prstGeom prst="rect">
            <a:avLst/>
          </a:prstGeom>
        </p:spPr>
      </p:pic>
      <p:pic>
        <p:nvPicPr>
          <p:cNvPr id="26" name="Bilde 25" descr="Foto av star">
            <a:extLst>
              <a:ext uri="{FF2B5EF4-FFF2-40B4-BE49-F238E27FC236}">
                <a16:creationId xmlns:a16="http://schemas.microsoft.com/office/drawing/2014/main" id="{342D3278-E34D-DD79-572A-4F4AE2172260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4434" y="575312"/>
            <a:ext cx="4604367" cy="3048755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</p:spTree>
    <p:extLst>
      <p:ext uri="{BB962C8B-B14F-4D97-AF65-F5344CB8AC3E}">
        <p14:creationId xmlns:p14="http://schemas.microsoft.com/office/powerpoint/2010/main" val="14709218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4" grpId="0" animBg="1"/>
      <p:bldP spid="12" grpId="0" animBg="1"/>
      <p:bldP spid="20" grpId="0" animBg="1"/>
      <p:bldP spid="7" grpId="0" animBg="1"/>
      <p:bldP spid="22" grpId="0" animBg="1"/>
      <p:bldP spid="24" grpId="0"/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D39EA9B3-BA0F-396B-41B2-433C93DEE3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b-NO" dirty="0">
                <a:latin typeface="Arial" panose="020B0604020202020204" pitchFamily="34" charset="0"/>
                <a:cs typeface="Arial" panose="020B0604020202020204" pitchFamily="34" charset="0"/>
              </a:rPr>
              <a:t>Visste du!</a:t>
            </a:r>
            <a:br>
              <a:rPr lang="nb-NO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nb-NO" sz="3600" dirty="0">
                <a:latin typeface="Arial" panose="020B0604020202020204" pitchFamily="34" charset="0"/>
                <a:cs typeface="Arial" panose="020B0604020202020204" pitchFamily="34" charset="0"/>
              </a:rPr>
              <a:t>Stæren er ikke bare en god sanger – den kan også danse!</a:t>
            </a:r>
            <a:endParaRPr lang="nb-NO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Media på Internett 8" descr="Skjermdump fra filmen Sort sol - når stære i titusindvis flyver solen sort">
            <a:hlinkClick r:id="" action="ppaction://media"/>
            <a:extLst>
              <a:ext uri="{FF2B5EF4-FFF2-40B4-BE49-F238E27FC236}">
                <a16:creationId xmlns:a16="http://schemas.microsoft.com/office/drawing/2014/main" id="{861E4120-7928-F777-60FF-A14AE96E3AA4}"/>
              </a:ext>
            </a:extLst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2382838" y="1949450"/>
            <a:ext cx="7426325" cy="41957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20328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9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7976C845-E263-BE74-44B6-F1FD0C1323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>
                <a:latin typeface="Arial" panose="020B0604020202020204" pitchFamily="34" charset="0"/>
                <a:cs typeface="Arial" panose="020B0604020202020204" pitchFamily="34" charset="0"/>
              </a:rPr>
              <a:t>Dessverre sliter stæren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7D4BF6E4-7CA3-840B-9BB7-F98832144B5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b-NO" dirty="0">
                <a:latin typeface="Arial" panose="020B0604020202020204" pitchFamily="34" charset="0"/>
                <a:cs typeface="Arial" panose="020B0604020202020204" pitchFamily="34" charset="0"/>
              </a:rPr>
              <a:t>Det blir færre </a:t>
            </a:r>
            <a:r>
              <a:rPr lang="nb-NO" dirty="0" err="1">
                <a:latin typeface="Arial" panose="020B0604020202020204" pitchFamily="34" charset="0"/>
                <a:cs typeface="Arial" panose="020B0604020202020204" pitchFamily="34" charset="0"/>
              </a:rPr>
              <a:t>stær</a:t>
            </a:r>
            <a:r>
              <a:rPr lang="nb-NO" dirty="0">
                <a:latin typeface="Arial" panose="020B0604020202020204" pitchFamily="34" charset="0"/>
                <a:cs typeface="Arial" panose="020B0604020202020204" pitchFamily="34" charset="0"/>
              </a:rPr>
              <a:t> for hvert år, og arten har derfor havnet på det man kaller for «Norsk rødliste for arter 2021» eller rett og slett «Rødlista».</a:t>
            </a:r>
          </a:p>
          <a:p>
            <a:r>
              <a:rPr lang="nb-NO" dirty="0">
                <a:latin typeface="Arial" panose="020B0604020202020204" pitchFamily="34" charset="0"/>
                <a:cs typeface="Arial" panose="020B0604020202020204" pitchFamily="34" charset="0"/>
              </a:rPr>
              <a:t>Rødlista er en oversikt over arter (planter, dyr og sopp) som kan ha en risiko for å dø ut i Norge. </a:t>
            </a:r>
          </a:p>
          <a:p>
            <a:endParaRPr lang="nb-NO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r">
              <a:buNone/>
            </a:pPr>
            <a:r>
              <a:rPr lang="nb-NO" dirty="0">
                <a:latin typeface="Arial" panose="020B0604020202020204" pitchFamily="34" charset="0"/>
                <a:cs typeface="Arial" panose="020B0604020202020204" pitchFamily="34" charset="0"/>
              </a:rPr>
              <a:t>(SLU Artdatabanken 2020).</a:t>
            </a:r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4201245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98291E39-0FBD-6C1F-943C-DEA0A4E015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b">
            <a:normAutofit/>
          </a:bodyPr>
          <a:lstStyle/>
          <a:p>
            <a:r>
              <a:rPr lang="nb-NO" dirty="0">
                <a:latin typeface="Arial" panose="020B0604020202020204" pitchFamily="34" charset="0"/>
                <a:cs typeface="Arial" panose="020B0604020202020204" pitchFamily="34" charset="0"/>
              </a:rPr>
              <a:t>Rødlista 2021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B0AC9B97-D3EC-EACB-2C39-F210E9F1B38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b-NO" dirty="0">
                <a:latin typeface="Arial" panose="020B0604020202020204" pitchFamily="34" charset="0"/>
                <a:cs typeface="Arial" panose="020B0604020202020204" pitchFamily="34" charset="0"/>
              </a:rPr>
              <a:t>4957 arter står på Norsk rødliste for arter 2021. </a:t>
            </a:r>
          </a:p>
          <a:p>
            <a:pPr marL="0" indent="0">
              <a:buNone/>
            </a:pPr>
            <a:r>
              <a:rPr lang="nb-NO" dirty="0">
                <a:latin typeface="Arial" panose="020B0604020202020204" pitchFamily="34" charset="0"/>
                <a:cs typeface="Arial" panose="020B0604020202020204" pitchFamily="34" charset="0"/>
              </a:rPr>
              <a:t>Omtrent halvparten av disse (2752) er truet og i fare for å dø ut. </a:t>
            </a:r>
          </a:p>
        </p:txBody>
      </p:sp>
      <p:pic>
        <p:nvPicPr>
          <p:cNvPr id="28" name="Bilde 27" descr="Diagram som viser at det flest truede arter i skog. ">
            <a:extLst>
              <a:ext uri="{FF2B5EF4-FFF2-40B4-BE49-F238E27FC236}">
                <a16:creationId xmlns:a16="http://schemas.microsoft.com/office/drawing/2014/main" id="{B0FC5D50-792A-59EE-8183-21AA1510C5B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0117" y="3808038"/>
            <a:ext cx="3759316" cy="2819488"/>
          </a:xfrm>
          <a:prstGeom prst="rect">
            <a:avLst/>
          </a:prstGeom>
        </p:spPr>
      </p:pic>
      <p:sp>
        <p:nvSpPr>
          <p:cNvPr id="23" name="Snakkeboble: rektangel med avrundede hjørner 22">
            <a:extLst>
              <a:ext uri="{FF2B5EF4-FFF2-40B4-BE49-F238E27FC236}">
                <a16:creationId xmlns:a16="http://schemas.microsoft.com/office/drawing/2014/main" id="{3EA234CE-88B9-E6DF-7258-08CB226F5913}"/>
              </a:ext>
            </a:extLst>
          </p:cNvPr>
          <p:cNvSpPr/>
          <p:nvPr/>
        </p:nvSpPr>
        <p:spPr>
          <a:xfrm>
            <a:off x="9084623" y="3276600"/>
            <a:ext cx="2699553" cy="1342901"/>
          </a:xfrm>
          <a:prstGeom prst="wedgeRoundRectCallout">
            <a:avLst>
              <a:gd name="adj1" fmla="val -63051"/>
              <a:gd name="adj2" fmla="val -15472"/>
              <a:gd name="adj3" fmla="val 16667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>
                <a:latin typeface="Arial" panose="020B0604020202020204" pitchFamily="34" charset="0"/>
                <a:cs typeface="Arial" panose="020B0604020202020204" pitchFamily="34" charset="0"/>
              </a:rPr>
              <a:t>Hvor i landet er det flest truede arter og hvor er det færrest? </a:t>
            </a:r>
          </a:p>
        </p:txBody>
      </p:sp>
      <p:pic>
        <p:nvPicPr>
          <p:cNvPr id="13" name="Bilde 12" descr="Norgeskart som viser at det er flest truede arter i Oslo-området og færrest i Troms og Finnmark.">
            <a:extLst>
              <a:ext uri="{FF2B5EF4-FFF2-40B4-BE49-F238E27FC236}">
                <a16:creationId xmlns:a16="http://schemas.microsoft.com/office/drawing/2014/main" id="{BDC2FBDF-BBA1-916F-212C-5D6625C1B49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7913" y="2952301"/>
            <a:ext cx="2565886" cy="3259368"/>
          </a:xfrm>
          <a:prstGeom prst="rect">
            <a:avLst/>
          </a:prstGeom>
        </p:spPr>
      </p:pic>
      <p:sp>
        <p:nvSpPr>
          <p:cNvPr id="7" name="TekstSylinder 6">
            <a:extLst>
              <a:ext uri="{FF2B5EF4-FFF2-40B4-BE49-F238E27FC236}">
                <a16:creationId xmlns:a16="http://schemas.microsoft.com/office/drawing/2014/main" id="{F3449278-61E8-F09E-889C-F999B79281BC}"/>
              </a:ext>
            </a:extLst>
          </p:cNvPr>
          <p:cNvSpPr txBox="1"/>
          <p:nvPr/>
        </p:nvSpPr>
        <p:spPr>
          <a:xfrm>
            <a:off x="6312568" y="6211669"/>
            <a:ext cx="591180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b-NO" sz="120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Artsdatabanken (2021) Rødlista - hvem, hva, hvorfor? Norsk rødliste for arter 2021. </a:t>
            </a:r>
            <a:r>
              <a:rPr lang="nb-NO" sz="1200" i="0" u="sng" dirty="0">
                <a:effectLst/>
                <a:latin typeface="Arial" panose="020B0604020202020204" pitchFamily="34" charset="0"/>
                <a:cs typeface="Arial" panose="020B0604020202020204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http://www.artsdatabanken.no/rodlisteforarter2021/Rodlistahvahvemhvorfor</a:t>
            </a:r>
            <a:endParaRPr lang="nb-NO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Snakkeboble: rektangel med avrundede hjørner 28">
            <a:extLst>
              <a:ext uri="{FF2B5EF4-FFF2-40B4-BE49-F238E27FC236}">
                <a16:creationId xmlns:a16="http://schemas.microsoft.com/office/drawing/2014/main" id="{A2E149B5-2AE3-E5BC-0674-9DE8F140E514}"/>
              </a:ext>
            </a:extLst>
          </p:cNvPr>
          <p:cNvSpPr/>
          <p:nvPr/>
        </p:nvSpPr>
        <p:spPr>
          <a:xfrm>
            <a:off x="458694" y="3154350"/>
            <a:ext cx="5147777" cy="549300"/>
          </a:xfrm>
          <a:prstGeom prst="wedgeRoundRectCallout">
            <a:avLst>
              <a:gd name="adj1" fmla="val -11583"/>
              <a:gd name="adj2" fmla="val 81241"/>
              <a:gd name="adj3" fmla="val 16667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>
                <a:latin typeface="Arial" panose="020B0604020202020204" pitchFamily="34" charset="0"/>
                <a:cs typeface="Arial" panose="020B0604020202020204" pitchFamily="34" charset="0"/>
              </a:rPr>
              <a:t>Hvor lever de fleste truede arter og hvor er få?</a:t>
            </a:r>
          </a:p>
        </p:txBody>
      </p:sp>
    </p:spTree>
    <p:extLst>
      <p:ext uri="{BB962C8B-B14F-4D97-AF65-F5344CB8AC3E}">
        <p14:creationId xmlns:p14="http://schemas.microsoft.com/office/powerpoint/2010/main" val="32143902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BF3B5361-6488-CC05-D66F-F0AB9C1F79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>
                <a:latin typeface="Arial" panose="020B0604020202020204" pitchFamily="34" charset="0"/>
                <a:cs typeface="Arial" panose="020B0604020202020204" pitchFamily="34" charset="0"/>
              </a:rPr>
              <a:t>Film om naturmangfold</a:t>
            </a:r>
          </a:p>
        </p:txBody>
      </p:sp>
      <p:sp>
        <p:nvSpPr>
          <p:cNvPr id="7" name="Plassholder for innhold 6">
            <a:extLst>
              <a:ext uri="{FF2B5EF4-FFF2-40B4-BE49-F238E27FC236}">
                <a16:creationId xmlns:a16="http://schemas.microsoft.com/office/drawing/2014/main" id="{73A899F8-93A7-7F1A-D5BE-407DA489573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58694" y="1691323"/>
            <a:ext cx="250828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b-NO" sz="2000" dirty="0">
                <a:latin typeface="Arial" panose="020B0604020202020204" pitchFamily="34" charset="0"/>
                <a:cs typeface="Arial" panose="020B0604020202020204" pitchFamily="34" charset="0"/>
              </a:rPr>
              <a:t>Mens du ser filmen – tenk over: </a:t>
            </a:r>
          </a:p>
          <a:p>
            <a:r>
              <a:rPr lang="nb-NO" sz="2000" dirty="0">
                <a:latin typeface="Arial" panose="020B0604020202020204" pitchFamily="34" charset="0"/>
                <a:cs typeface="Arial" panose="020B0604020202020204" pitchFamily="34" charset="0"/>
              </a:rPr>
              <a:t>Hvorfor er noen arter truet?</a:t>
            </a:r>
          </a:p>
          <a:p>
            <a:r>
              <a:rPr lang="nb-NO" sz="2000" dirty="0">
                <a:latin typeface="Arial" panose="020B0604020202020204" pitchFamily="34" charset="0"/>
                <a:cs typeface="Arial" panose="020B0604020202020204" pitchFamily="34" charset="0"/>
              </a:rPr>
              <a:t>Hvorfor er det et problem at noen arter dør ut?</a:t>
            </a:r>
          </a:p>
          <a:p>
            <a:endParaRPr lang="nb-NO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Media på Internett 3" descr="Skjermdump fra filmen Hvorfor trenger vi naturmangfold?">
            <a:hlinkClick r:id="" action="ppaction://media"/>
            <a:extLst>
              <a:ext uri="{FF2B5EF4-FFF2-40B4-BE49-F238E27FC236}">
                <a16:creationId xmlns:a16="http://schemas.microsoft.com/office/drawing/2014/main" id="{1AB827B1-5E8D-EB99-565A-2D53A5684458}"/>
              </a:ext>
            </a:extLst>
          </p:cNvPr>
          <p:cNvPicPr>
            <a:picLocks noGrp="1" noRot="1" noChangeAspect="1"/>
          </p:cNvPicPr>
          <p:nvPr>
            <p:ph sz="half"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3175438" y="1598725"/>
            <a:ext cx="8727194" cy="49308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88311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154787B2-B6BB-ECB0-4423-1C435CEB41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 dirty="0">
                <a:latin typeface="Arial" panose="020B0604020202020204" pitchFamily="34" charset="0"/>
                <a:cs typeface="Arial" panose="020B0604020202020204" pitchFamily="34" charset="0"/>
              </a:rPr>
              <a:t>Hvordan kan vi hjelpe stæren?</a:t>
            </a: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F50AE907-DC53-1F02-6391-B80CF3AB33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8694" y="1949450"/>
            <a:ext cx="7513731" cy="4195763"/>
          </a:xfrm>
        </p:spPr>
        <p:txBody>
          <a:bodyPr>
            <a:noAutofit/>
          </a:bodyPr>
          <a:lstStyle/>
          <a:p>
            <a:pPr marL="0" indent="0" algn="l">
              <a:buNone/>
            </a:pPr>
            <a:r>
              <a:rPr lang="nb-NO" sz="22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Stær</a:t>
            </a:r>
            <a:r>
              <a:rPr lang="nb-NO" sz="2200" dirty="0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 </a:t>
            </a:r>
            <a:r>
              <a:rPr lang="nb-NO" sz="22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trives godt med å bo i kolonier i hagene våre. </a:t>
            </a:r>
          </a:p>
          <a:p>
            <a:pPr algn="l"/>
            <a:r>
              <a:rPr lang="nb-NO" sz="22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Vi kan hjelpe dem ved å sette opp fuglekasser de kan hekke i.</a:t>
            </a:r>
          </a:p>
          <a:p>
            <a:pPr marL="0" indent="0" algn="l">
              <a:buNone/>
            </a:pPr>
            <a:r>
              <a:rPr lang="nb-NO" sz="22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Stæren trenger næringsrik mat når den har unger på våren og forsommeren. </a:t>
            </a:r>
          </a:p>
          <a:p>
            <a:r>
              <a:rPr lang="nb-NO" sz="22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Vi kan hjelpe de ved å legge ut mat (helst på fuglebrett) som solsikkefrø, korn, andre frø, brød, frukt og meiseboller. </a:t>
            </a:r>
          </a:p>
          <a:p>
            <a:r>
              <a:rPr lang="nb-NO" sz="2200" dirty="0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Og selvfølgelig kan vi la dem spise morellene til h</a:t>
            </a:r>
            <a:r>
              <a:rPr lang="nb-NO" sz="2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err og </a:t>
            </a:r>
            <a:r>
              <a:rPr lang="nb-NO" sz="2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</a:t>
            </a:r>
            <a:r>
              <a:rPr lang="nb-NO" sz="2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ru Granlien.</a:t>
            </a:r>
            <a:endParaRPr lang="nb-NO" sz="2200" dirty="0">
              <a:solidFill>
                <a:srgbClr val="22222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lassholder for innhold 5" descr="Foto av star">
            <a:extLst>
              <a:ext uri="{FF2B5EF4-FFF2-40B4-BE49-F238E27FC236}">
                <a16:creationId xmlns:a16="http://schemas.microsoft.com/office/drawing/2014/main" id="{B9C3A544-739A-9105-BBAB-6D11CB46643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98" t="-1" r="17429" b="2"/>
          <a:stretch/>
        </p:blipFill>
        <p:spPr bwMode="auto">
          <a:xfrm>
            <a:off x="8065432" y="1949450"/>
            <a:ext cx="3667874" cy="3162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5133992"/>
      </p:ext>
    </p:extLst>
  </p:cSld>
  <p:clrMapOvr>
    <a:masterClrMapping/>
  </p:clrMapOvr>
</p:sld>
</file>

<file path=ppt/theme/theme1.xml><?xml version="1.0" encoding="utf-8"?>
<a:theme xmlns:a="http://schemas.openxmlformats.org/drawingml/2006/main" name="DappledVTI">
  <a:themeElements>
    <a:clrScheme name="Custom 81">
      <a:dk1>
        <a:sysClr val="windowText" lastClr="000000"/>
      </a:dk1>
      <a:lt1>
        <a:sysClr val="window" lastClr="FFFFFF"/>
      </a:lt1>
      <a:dk2>
        <a:srgbClr val="21363B"/>
      </a:dk2>
      <a:lt2>
        <a:srgbClr val="F4F2F0"/>
      </a:lt2>
      <a:accent1>
        <a:srgbClr val="758468"/>
      </a:accent1>
      <a:accent2>
        <a:srgbClr val="B5A7AC"/>
      </a:accent2>
      <a:accent3>
        <a:srgbClr val="CC9C6F"/>
      </a:accent3>
      <a:accent4>
        <a:srgbClr val="767640"/>
      </a:accent4>
      <a:accent5>
        <a:srgbClr val="A5B295"/>
      </a:accent5>
      <a:accent6>
        <a:srgbClr val="C19DA7"/>
      </a:accent6>
      <a:hlink>
        <a:srgbClr val="D13D6E"/>
      </a:hlink>
      <a:folHlink>
        <a:srgbClr val="6C9D92"/>
      </a:folHlink>
    </a:clrScheme>
    <a:fontScheme name="Custom 67">
      <a:majorFont>
        <a:latin typeface="Sabon Next LT"/>
        <a:ea typeface=""/>
        <a:cs typeface=""/>
      </a:majorFont>
      <a:minorFont>
        <a:latin typeface="Avenir Next LT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appledVTI" id="{204FEFAB-F02B-4FE8-B509-C50A618B972D}" vid="{7EAEADA8-5A8E-45B2-B0E4-448EC7E7A94F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CD185D6AF508974BBCDC2BC2337E6687" ma:contentTypeVersion="7" ma:contentTypeDescription="Opprett et nytt dokument." ma:contentTypeScope="" ma:versionID="e30fe8a9d8cd81e61397e72146c49355">
  <xsd:schema xmlns:xsd="http://www.w3.org/2001/XMLSchema" xmlns:xs="http://www.w3.org/2001/XMLSchema" xmlns:p="http://schemas.microsoft.com/office/2006/metadata/properties" xmlns:ns3="36b9831c-580d-453a-9a5d-89a653f28dcf" targetNamespace="http://schemas.microsoft.com/office/2006/metadata/properties" ma:root="true" ma:fieldsID="603a651c3a543d4835b5ce56feaca5b2" ns3:_="">
    <xsd:import namespace="36b9831c-580d-453a-9a5d-89a653f28dcf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ObjectDetectorVersions" minOccurs="0"/>
                <xsd:element ref="ns3:MediaServiceGenerationTime" minOccurs="0"/>
                <xsd:element ref="ns3:MediaServiceEventHashCode" minOccurs="0"/>
                <xsd:element ref="ns3:MediaLengthInSeconds" minOccurs="0"/>
                <xsd:element ref="ns3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6b9831c-580d-453a-9a5d-89a653f28dc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3" nillable="true" ma:displayName="MediaLengthInSeconds" ma:hidden="true" ma:internalName="MediaLengthInSeconds" ma:readOnly="true">
      <xsd:simpleType>
        <xsd:restriction base="dms:Unknown"/>
      </xsd:simpleType>
    </xsd:element>
    <xsd:element name="MediaServiceSearchProperties" ma:index="14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holdstype"/>
        <xsd:element ref="dc:title" minOccurs="0" maxOccurs="1" ma:index="4" ma:displayName="Tit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69652352-E017-4B4C-A334-F2CE55FDEFE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6b9831c-580d-453a-9a5d-89a653f28dc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E47097FC-4E10-415F-99E6-B8F575929802}">
  <ds:schemaRefs>
    <ds:schemaRef ds:uri="http://schemas.microsoft.com/office/2006/metadata/properties"/>
    <ds:schemaRef ds:uri="http://www.w3.org/XML/1998/namespace"/>
    <ds:schemaRef ds:uri="http://purl.org/dc/dcmitype/"/>
    <ds:schemaRef ds:uri="http://schemas.microsoft.com/office/2006/documentManagement/types"/>
    <ds:schemaRef ds:uri="http://purl.org/dc/terms/"/>
    <ds:schemaRef ds:uri="http://schemas.microsoft.com/office/infopath/2007/PartnerControls"/>
    <ds:schemaRef ds:uri="http://purl.org/dc/elements/1.1/"/>
    <ds:schemaRef ds:uri="http://schemas.openxmlformats.org/package/2006/metadata/core-properties"/>
    <ds:schemaRef ds:uri="36b9831c-580d-453a-9a5d-89a653f28dcf"/>
  </ds:schemaRefs>
</ds:datastoreItem>
</file>

<file path=customXml/itemProps3.xml><?xml version="1.0" encoding="utf-8"?>
<ds:datastoreItem xmlns:ds="http://schemas.openxmlformats.org/officeDocument/2006/customXml" ds:itemID="{AFA18857-0C2C-42A1-8812-0FC50944750B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Skimlet</Template>
  <TotalTime>1526</TotalTime>
  <Words>523</Words>
  <Application>Microsoft Office PowerPoint</Application>
  <PresentationFormat>Widescreen</PresentationFormat>
  <Paragraphs>82</Paragraphs>
  <Slides>8</Slides>
  <Notes>2</Notes>
  <HiddenSlides>0</HiddenSlides>
  <MMClips>2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6" baseType="lpstr">
      <vt:lpstr>Aptos</vt:lpstr>
      <vt:lpstr>Arial</vt:lpstr>
      <vt:lpstr>Avenir Next LT Pro</vt:lpstr>
      <vt:lpstr>AvenirNext LT Pro Medium</vt:lpstr>
      <vt:lpstr>Calibri</vt:lpstr>
      <vt:lpstr>Chivo</vt:lpstr>
      <vt:lpstr>Sabon Next LT</vt:lpstr>
      <vt:lpstr>DappledVTI</vt:lpstr>
      <vt:lpstr>Morellmysteriet </vt:lpstr>
      <vt:lpstr>Utfylt tabell</vt:lpstr>
      <vt:lpstr>Gjennomgang av postene</vt:lpstr>
      <vt:lpstr>Visste du! Stæren er ikke bare en god sanger – den kan også danse!</vt:lpstr>
      <vt:lpstr>Dessverre sliter stæren</vt:lpstr>
      <vt:lpstr>Rødlista 2021</vt:lpstr>
      <vt:lpstr>Film om naturmangfold</vt:lpstr>
      <vt:lpstr>Hvordan kan vi hjelpe stæren?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Hvem har spist morellene?</dc:title>
  <dc:creator>Majken Korsager</dc:creator>
  <cp:lastModifiedBy>Øystein Sørborg</cp:lastModifiedBy>
  <cp:revision>23</cp:revision>
  <dcterms:created xsi:type="dcterms:W3CDTF">2024-04-04T08:37:39Z</dcterms:created>
  <dcterms:modified xsi:type="dcterms:W3CDTF">2025-11-09T12:55:50Z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0x010100CD185D6AF508974BBCDC2BC2337E6687</vt:lpwstr>
  </property>
</Properties>
</file>