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13"/>
  </p:notesMasterIdLst>
  <p:sldIdLst>
    <p:sldId id="256" r:id="rId5"/>
    <p:sldId id="266" r:id="rId6"/>
    <p:sldId id="258" r:id="rId7"/>
    <p:sldId id="259" r:id="rId8"/>
    <p:sldId id="260" r:id="rId9"/>
    <p:sldId id="265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86420" autoAdjust="0"/>
  </p:normalViewPr>
  <p:slideViewPr>
    <p:cSldViewPr snapToGrid="0">
      <p:cViewPr varScale="1">
        <p:scale>
          <a:sx n="82" d="100"/>
          <a:sy n="82" d="100"/>
        </p:scale>
        <p:origin x="114" y="4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8A1E5-192D-4A5D-97D8-897AC4708D5A}" type="datetimeFigureOut">
              <a:rPr lang="nb-NO" smtClean="0"/>
              <a:t>09.11.2025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57755-6022-4AF3-A1B9-FD7FB51A017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574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57755-6022-4AF3-A1B9-FD7FB51A0171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7586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Det er i skogen vi finner flest arter, og det er derfor ikke overraskende at flest </a:t>
            </a:r>
            <a:r>
              <a:rPr lang="nb-NO" b="0" i="1" dirty="0">
                <a:solidFill>
                  <a:srgbClr val="262F31"/>
                </a:solidFill>
                <a:effectLst/>
                <a:latin typeface="Chivo"/>
              </a:rPr>
              <a:t>truede arter </a:t>
            </a:r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finnes her.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Flest finnes i Oslo og gamle Akershus, færrest finnes i Troms og Finnmark.</a:t>
            </a:r>
          </a:p>
          <a:p>
            <a:r>
              <a:rPr lang="nb-NO" b="0" i="0" dirty="0">
                <a:solidFill>
                  <a:srgbClr val="262F31"/>
                </a:solidFill>
                <a:effectLst/>
                <a:latin typeface="Chivo"/>
              </a:rPr>
              <a:t> 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F57755-6022-4AF3-A1B9-FD7FB51A017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3334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19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6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83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4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41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354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1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79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98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hyperlink" Target="https://www.fuglelyder.net/sta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4.jpeg"/><Relationship Id="rId4" Type="http://schemas.openxmlformats.org/officeDocument/2006/relationships/image" Target="../media/image8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ZH6tfXFNT4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rtsdatabanken.no/rodlisteforarter2021/Rodlistahvahvemhvorfor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_z-y9mX_hOQ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9042FE-A622-A411-D940-C848AF6932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Morellmysteriet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3FAEA08-9CA8-EB49-3B68-64DACB2D00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Hvem er den skyldige?</a:t>
            </a:r>
          </a:p>
        </p:txBody>
      </p:sp>
    </p:spTree>
    <p:extLst>
      <p:ext uri="{BB962C8B-B14F-4D97-AF65-F5344CB8AC3E}">
        <p14:creationId xmlns:p14="http://schemas.microsoft.com/office/powerpoint/2010/main" val="348083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F9BFCA-BFF0-F08F-E222-C1DCDA8C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-1325563"/>
            <a:ext cx="10895106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Utfylt tabell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4CE87AA2-506E-8AEB-3081-6D199D4B54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831269"/>
              </p:ext>
            </p:extLst>
          </p:nvPr>
        </p:nvGraphicFramePr>
        <p:xfrm>
          <a:off x="346493" y="669112"/>
          <a:ext cx="11396328" cy="482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324">
                  <a:extLst>
                    <a:ext uri="{9D8B030D-6E8A-4147-A177-3AD203B41FA5}">
                      <a16:colId xmlns:a16="http://schemas.microsoft.com/office/drawing/2014/main" val="591053172"/>
                    </a:ext>
                  </a:extLst>
                </a:gridCol>
                <a:gridCol w="1613935">
                  <a:extLst>
                    <a:ext uri="{9D8B030D-6E8A-4147-A177-3AD203B41FA5}">
                      <a16:colId xmlns:a16="http://schemas.microsoft.com/office/drawing/2014/main" val="3918326672"/>
                    </a:ext>
                  </a:extLst>
                </a:gridCol>
                <a:gridCol w="1758468">
                  <a:extLst>
                    <a:ext uri="{9D8B030D-6E8A-4147-A177-3AD203B41FA5}">
                      <a16:colId xmlns:a16="http://schemas.microsoft.com/office/drawing/2014/main" val="4060013081"/>
                    </a:ext>
                  </a:extLst>
                </a:gridCol>
                <a:gridCol w="1774124">
                  <a:extLst>
                    <a:ext uri="{9D8B030D-6E8A-4147-A177-3AD203B41FA5}">
                      <a16:colId xmlns:a16="http://schemas.microsoft.com/office/drawing/2014/main" val="1107402459"/>
                    </a:ext>
                  </a:extLst>
                </a:gridCol>
                <a:gridCol w="1642649">
                  <a:extLst>
                    <a:ext uri="{9D8B030D-6E8A-4147-A177-3AD203B41FA5}">
                      <a16:colId xmlns:a16="http://schemas.microsoft.com/office/drawing/2014/main" val="3361531948"/>
                    </a:ext>
                  </a:extLst>
                </a:gridCol>
                <a:gridCol w="1726140">
                  <a:extLst>
                    <a:ext uri="{9D8B030D-6E8A-4147-A177-3AD203B41FA5}">
                      <a16:colId xmlns:a16="http://schemas.microsoft.com/office/drawing/2014/main" val="1394929510"/>
                    </a:ext>
                  </a:extLst>
                </a:gridCol>
                <a:gridCol w="1818688">
                  <a:extLst>
                    <a:ext uri="{9D8B030D-6E8A-4147-A177-3AD203B41FA5}">
                      <a16:colId xmlns:a16="http://schemas.microsoft.com/office/drawing/2014/main" val="670397080"/>
                    </a:ext>
                  </a:extLst>
                </a:gridCol>
              </a:tblGrid>
              <a:tr h="4752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Kjøttmeis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Bokfink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Linerle</a:t>
                      </a:r>
                      <a:endParaRPr lang="nb-NO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Flaggspett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Stær</a:t>
                      </a:r>
                      <a:endParaRPr lang="nb-NO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Gråtrost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453679026"/>
                  </a:ext>
                </a:extLst>
              </a:tr>
              <a:tr h="153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</a:t>
                      </a:r>
                      <a:endParaRPr lang="nb-NO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1946680309"/>
                  </a:ext>
                </a:extLst>
              </a:tr>
              <a:tr h="483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1</a:t>
                      </a:r>
                      <a:endParaRPr lang="nb-NO" sz="2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1399884"/>
                  </a:ext>
                </a:extLst>
              </a:tr>
              <a:tr h="4761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2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68742752"/>
                  </a:ext>
                </a:extLst>
              </a:tr>
              <a:tr h="459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 3</a:t>
                      </a:r>
                      <a:endParaRPr lang="nb-NO" sz="2100" b="1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325926426"/>
                  </a:ext>
                </a:extLst>
              </a:tr>
              <a:tr h="4606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4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3523807909"/>
                  </a:ext>
                </a:extLst>
              </a:tr>
              <a:tr h="42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5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075729961"/>
                  </a:ext>
                </a:extLst>
              </a:tr>
              <a:tr h="499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1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 6</a:t>
                      </a: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b-NO" sz="16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765" marR="65765" marT="0" marB="0" anchor="ctr"/>
                </a:tc>
                <a:extLst>
                  <a:ext uri="{0D108BD9-81ED-4DB2-BD59-A6C34878D82A}">
                    <a16:rowId xmlns:a16="http://schemas.microsoft.com/office/drawing/2014/main" val="2519896060"/>
                  </a:ext>
                </a:extLst>
              </a:tr>
            </a:tbl>
          </a:graphicData>
        </a:graphic>
      </p:graphicFrame>
      <p:pic>
        <p:nvPicPr>
          <p:cNvPr id="3" name="Bilde 2" descr="Foto av kjøttmeis">
            <a:extLst>
              <a:ext uri="{FF2B5EF4-FFF2-40B4-BE49-F238E27FC236}">
                <a16:creationId xmlns:a16="http://schemas.microsoft.com/office/drawing/2014/main" id="{D3236DCD-0F41-3E11-EB74-89B7CD4A46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05" y="1413296"/>
            <a:ext cx="1389531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e 5" descr="Foto av linerle">
            <a:extLst>
              <a:ext uri="{FF2B5EF4-FFF2-40B4-BE49-F238E27FC236}">
                <a16:creationId xmlns:a16="http://schemas.microsoft.com/office/drawing/2014/main" id="{446C11AB-50CB-AE5F-0CA1-485EFB342E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497" y="1413296"/>
            <a:ext cx="1484053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e 7" descr="Foto av star">
            <a:extLst>
              <a:ext uri="{FF2B5EF4-FFF2-40B4-BE49-F238E27FC236}">
                <a16:creationId xmlns:a16="http://schemas.microsoft.com/office/drawing/2014/main" id="{29BA8856-593A-1F14-8AB5-13BC56CDB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832" y="1413296"/>
            <a:ext cx="1467959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ilde 8" descr="Foto av gråtrost">
            <a:extLst>
              <a:ext uri="{FF2B5EF4-FFF2-40B4-BE49-F238E27FC236}">
                <a16:creationId xmlns:a16="http://schemas.microsoft.com/office/drawing/2014/main" id="{4F8770D9-B0B6-0494-477A-BCCA3E8BDF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1862" y="1413296"/>
            <a:ext cx="1296000" cy="9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Bilde 9" descr="Foto av bokfink">
            <a:extLst>
              <a:ext uri="{FF2B5EF4-FFF2-40B4-BE49-F238E27FC236}">
                <a16:creationId xmlns:a16="http://schemas.microsoft.com/office/drawing/2014/main" id="{8D0BC226-5573-6892-5B2C-00A994553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2155" y="1413296"/>
            <a:ext cx="1449226" cy="972000"/>
          </a:xfrm>
          <a:prstGeom prst="rect">
            <a:avLst/>
          </a:prstGeom>
        </p:spPr>
      </p:pic>
      <p:pic>
        <p:nvPicPr>
          <p:cNvPr id="11" name="Bilde 10" descr="Foto av flaggspett">
            <a:extLst>
              <a:ext uri="{FF2B5EF4-FFF2-40B4-BE49-F238E27FC236}">
                <a16:creationId xmlns:a16="http://schemas.microsoft.com/office/drawing/2014/main" id="{7B6E5FBE-E0AF-51E7-CD90-C34F7FD0F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6422" y="1413296"/>
            <a:ext cx="1483403" cy="9720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117B55F9-0E3F-6AE2-819B-F2EA924FF8B8}"/>
              </a:ext>
            </a:extLst>
          </p:cNvPr>
          <p:cNvGrpSpPr/>
          <p:nvPr/>
        </p:nvGrpSpPr>
        <p:grpSpPr>
          <a:xfrm>
            <a:off x="5498004" y="2737423"/>
            <a:ext cx="3776641" cy="369332"/>
            <a:chOff x="5498004" y="2737423"/>
            <a:chExt cx="3776641" cy="3693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F416C6-5317-7B0A-E262-13EBD10DB507}"/>
                </a:ext>
              </a:extLst>
            </p:cNvPr>
            <p:cNvSpPr txBox="1"/>
            <p:nvPr/>
          </p:nvSpPr>
          <p:spPr>
            <a:xfrm>
              <a:off x="5498004" y="273742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76B5A9-9CB4-0DC1-3FD3-89F7910225BA}"/>
                </a:ext>
              </a:extLst>
            </p:cNvPr>
            <p:cNvSpPr txBox="1"/>
            <p:nvPr/>
          </p:nvSpPr>
          <p:spPr>
            <a:xfrm>
              <a:off x="8928075" y="273742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DF2DF23-2A6E-E062-DACD-76574240158B}"/>
              </a:ext>
            </a:extLst>
          </p:cNvPr>
          <p:cNvSpPr txBox="1"/>
          <p:nvPr/>
        </p:nvSpPr>
        <p:spPr>
          <a:xfrm>
            <a:off x="8928075" y="5098326"/>
            <a:ext cx="346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b="1" dirty="0"/>
              <a:t>X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DE147B5-1A3A-AF16-27F1-55DB010A6DF3}"/>
              </a:ext>
            </a:extLst>
          </p:cNvPr>
          <p:cNvGrpSpPr/>
          <p:nvPr/>
        </p:nvGrpSpPr>
        <p:grpSpPr>
          <a:xfrm>
            <a:off x="8928075" y="3692291"/>
            <a:ext cx="2107054" cy="369332"/>
            <a:chOff x="8928075" y="3692291"/>
            <a:chExt cx="2107054" cy="3693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D48AEB-7A33-8304-9F95-F0293FB3162D}"/>
                </a:ext>
              </a:extLst>
            </p:cNvPr>
            <p:cNvSpPr txBox="1"/>
            <p:nvPr/>
          </p:nvSpPr>
          <p:spPr>
            <a:xfrm>
              <a:off x="8928075" y="3692291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99AFBC-7F58-8BB6-1ED0-2353A1111D10}"/>
                </a:ext>
              </a:extLst>
            </p:cNvPr>
            <p:cNvSpPr txBox="1"/>
            <p:nvPr/>
          </p:nvSpPr>
          <p:spPr>
            <a:xfrm>
              <a:off x="10688559" y="3692291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F9094AE-3F91-2FF9-59CC-64FE78AC7B37}"/>
              </a:ext>
            </a:extLst>
          </p:cNvPr>
          <p:cNvGrpSpPr/>
          <p:nvPr/>
        </p:nvGrpSpPr>
        <p:grpSpPr>
          <a:xfrm>
            <a:off x="7183352" y="4620887"/>
            <a:ext cx="3851777" cy="369332"/>
            <a:chOff x="7183352" y="4636653"/>
            <a:chExt cx="3851777" cy="3693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DF453A-13DC-1C06-9574-0A4844BF8549}"/>
                </a:ext>
              </a:extLst>
            </p:cNvPr>
            <p:cNvSpPr txBox="1"/>
            <p:nvPr/>
          </p:nvSpPr>
          <p:spPr>
            <a:xfrm>
              <a:off x="8928075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EC047D-66E6-A0E7-4341-25ED90184028}"/>
                </a:ext>
              </a:extLst>
            </p:cNvPr>
            <p:cNvSpPr txBox="1"/>
            <p:nvPr/>
          </p:nvSpPr>
          <p:spPr>
            <a:xfrm>
              <a:off x="10688559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CE6111-6DB3-EFFA-C11E-2CAD32F25E59}"/>
                </a:ext>
              </a:extLst>
            </p:cNvPr>
            <p:cNvSpPr txBox="1"/>
            <p:nvPr/>
          </p:nvSpPr>
          <p:spPr>
            <a:xfrm>
              <a:off x="7183352" y="4636653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7508FDA-3A64-4962-D483-898A4E86A252}"/>
              </a:ext>
            </a:extLst>
          </p:cNvPr>
          <p:cNvGrpSpPr/>
          <p:nvPr/>
        </p:nvGrpSpPr>
        <p:grpSpPr>
          <a:xfrm>
            <a:off x="3725438" y="4169718"/>
            <a:ext cx="7309691" cy="369332"/>
            <a:chOff x="3725438" y="4169718"/>
            <a:chExt cx="7309691" cy="3693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C9829C-9671-5A7B-0265-B5FFCBED4D0A}"/>
                </a:ext>
              </a:extLst>
            </p:cNvPr>
            <p:cNvSpPr txBox="1"/>
            <p:nvPr/>
          </p:nvSpPr>
          <p:spPr>
            <a:xfrm>
              <a:off x="8928075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37A21CE-12BA-2F6C-FC4D-F7BBB869AC5F}"/>
                </a:ext>
              </a:extLst>
            </p:cNvPr>
            <p:cNvSpPr txBox="1"/>
            <p:nvPr/>
          </p:nvSpPr>
          <p:spPr>
            <a:xfrm>
              <a:off x="10688559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0D0386-F945-2F04-DCD4-34F3D6D29C7B}"/>
                </a:ext>
              </a:extLst>
            </p:cNvPr>
            <p:cNvSpPr txBox="1"/>
            <p:nvPr/>
          </p:nvSpPr>
          <p:spPr>
            <a:xfrm>
              <a:off x="7183352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397541-D3CB-15D8-6E93-718F16FC0C86}"/>
                </a:ext>
              </a:extLst>
            </p:cNvPr>
            <p:cNvSpPr txBox="1"/>
            <p:nvPr/>
          </p:nvSpPr>
          <p:spPr>
            <a:xfrm>
              <a:off x="3725438" y="416971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2F93BE-41E0-3C5D-4B44-DF2F42619EFC}"/>
              </a:ext>
            </a:extLst>
          </p:cNvPr>
          <p:cNvGrpSpPr/>
          <p:nvPr/>
        </p:nvGrpSpPr>
        <p:grpSpPr>
          <a:xfrm>
            <a:off x="2072483" y="3241136"/>
            <a:ext cx="8962646" cy="369332"/>
            <a:chOff x="2072483" y="3209604"/>
            <a:chExt cx="8962646" cy="3693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0577D3-41B6-6D77-C275-B0B39E1E294C}"/>
                </a:ext>
              </a:extLst>
            </p:cNvPr>
            <p:cNvSpPr txBox="1"/>
            <p:nvPr/>
          </p:nvSpPr>
          <p:spPr>
            <a:xfrm>
              <a:off x="8928075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FFA82B-50B2-DA74-17F1-BDF01113FC62}"/>
                </a:ext>
              </a:extLst>
            </p:cNvPr>
            <p:cNvSpPr txBox="1"/>
            <p:nvPr/>
          </p:nvSpPr>
          <p:spPr>
            <a:xfrm>
              <a:off x="10688559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F2F961C-0514-6B0B-B50A-95ABA02F56BE}"/>
                </a:ext>
              </a:extLst>
            </p:cNvPr>
            <p:cNvSpPr txBox="1"/>
            <p:nvPr/>
          </p:nvSpPr>
          <p:spPr>
            <a:xfrm>
              <a:off x="2072483" y="3209604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614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10E06F9-9F12-4D1B-92C0-4B30818D0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A29CF3-8B8B-4DDF-A19B-72E0059DD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96D671-CB09-4A40-87DE-E5042068B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8167025" y="76200"/>
            <a:ext cx="3997615" cy="6816079"/>
            <a:chOff x="8059620" y="41922"/>
            <a:chExt cx="3997615" cy="681607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1A0628A-CD3B-450E-BF5A-04678A41E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8" b="17291"/>
            <a:stretch/>
          </p:blipFill>
          <p:spPr>
            <a:xfrm flipH="1">
              <a:off x="8059620" y="1345934"/>
              <a:ext cx="3997615" cy="551206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96386AA-8B39-4EAE-8E84-F62C12CCE9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690"/>
            <a:stretch/>
          </p:blipFill>
          <p:spPr>
            <a:xfrm>
              <a:off x="8915400" y="41922"/>
              <a:ext cx="3141835" cy="6816077"/>
            </a:xfrm>
            <a:prstGeom prst="rect">
              <a:avLst/>
            </a:prstGeom>
          </p:spPr>
        </p:pic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8D13C86B-EA7A-73E2-CFD3-3F02212F4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-1325563"/>
            <a:ext cx="10895106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Gjennomgang av postene</a:t>
            </a:r>
          </a:p>
        </p:txBody>
      </p:sp>
      <p:sp>
        <p:nvSpPr>
          <p:cNvPr id="16" name="Tekstboks 3">
            <a:extLst>
              <a:ext uri="{FF2B5EF4-FFF2-40B4-BE49-F238E27FC236}">
                <a16:creationId xmlns:a16="http://schemas.microsoft.com/office/drawing/2014/main" id="{5B4BEF44-B25E-73A0-0EDA-591A2489185F}"/>
              </a:ext>
            </a:extLst>
          </p:cNvPr>
          <p:cNvSpPr txBox="1"/>
          <p:nvPr/>
        </p:nvSpPr>
        <p:spPr>
          <a:xfrm>
            <a:off x="192920" y="122946"/>
            <a:ext cx="3464682" cy="2574974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1</a:t>
            </a:r>
            <a:endParaRPr lang="nb-NO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skyldige trives ikke så godt i tett skog eller i fjellområder.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Stæren hekker i hele landet og liker seg spesielt godt i kulturlandskapet. Stæren er ikke vanlig som hekkefugl i tett skog eller i fjellområder. </a:t>
            </a:r>
          </a:p>
        </p:txBody>
      </p:sp>
      <p:sp>
        <p:nvSpPr>
          <p:cNvPr id="14" name="Tekstboks 42">
            <a:extLst>
              <a:ext uri="{FF2B5EF4-FFF2-40B4-BE49-F238E27FC236}">
                <a16:creationId xmlns:a16="http://schemas.microsoft.com/office/drawing/2014/main" id="{2283252F-7749-2081-6501-0A89B2C638F4}"/>
              </a:ext>
            </a:extLst>
          </p:cNvPr>
          <p:cNvSpPr txBox="1"/>
          <p:nvPr/>
        </p:nvSpPr>
        <p:spPr>
          <a:xfrm>
            <a:off x="220085" y="2800884"/>
            <a:ext cx="3717686" cy="146558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2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som er skyldig, har  gult et sted på kroppen sin.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Stæren har gult nebb.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kstboks 29">
            <a:extLst>
              <a:ext uri="{FF2B5EF4-FFF2-40B4-BE49-F238E27FC236}">
                <a16:creationId xmlns:a16="http://schemas.microsoft.com/office/drawing/2014/main" id="{B7A26586-5B7E-0A2B-6C5A-82F26C54D914}"/>
              </a:ext>
            </a:extLst>
          </p:cNvPr>
          <p:cNvSpPr txBox="1"/>
          <p:nvPr/>
        </p:nvSpPr>
        <p:spPr>
          <a:xfrm>
            <a:off x="305169" y="4408960"/>
            <a:ext cx="3928647" cy="2179688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skyldige har kort hale og spaserer på bakken.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nb-NO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tæren har kort hale og spaserer på bakken, mens svarttrosten har lang hale og oftest hopper på bakken.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b-NO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kstboks 31">
            <a:extLst>
              <a:ext uri="{FF2B5EF4-FFF2-40B4-BE49-F238E27FC236}">
                <a16:creationId xmlns:a16="http://schemas.microsoft.com/office/drawing/2014/main" id="{A96DF537-D383-E3FD-936B-99908761560F}"/>
              </a:ext>
            </a:extLst>
          </p:cNvPr>
          <p:cNvSpPr txBox="1"/>
          <p:nvPr/>
        </p:nvSpPr>
        <p:spPr>
          <a:xfrm>
            <a:off x="8598242" y="115276"/>
            <a:ext cx="3526928" cy="2932797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Disse eggene er ikke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lagt av den skyldige.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b-NO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nb-NO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Stæren legger ca. </a:t>
            </a:r>
            <a:br>
              <a:rPr lang="nb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 blåhvite egg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1" name="Bilde 20" descr="blåmeis – Store norske leksikon">
            <a:extLst>
              <a:ext uri="{FF2B5EF4-FFF2-40B4-BE49-F238E27FC236}">
                <a16:creationId xmlns:a16="http://schemas.microsoft.com/office/drawing/2014/main" id="{0C232E50-CFDD-2D51-0599-4404FCCA41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2" t="14528" r="17201" b="10390"/>
          <a:stretch/>
        </p:blipFill>
        <p:spPr bwMode="auto">
          <a:xfrm>
            <a:off x="11009895" y="741593"/>
            <a:ext cx="867194" cy="8400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Reir med fem blåhvite egg.">
            <a:extLst>
              <a:ext uri="{FF2B5EF4-FFF2-40B4-BE49-F238E27FC236}">
                <a16:creationId xmlns:a16="http://schemas.microsoft.com/office/drawing/2014/main" id="{C16DE019-C049-B83C-7C48-22A8932E9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875" y="1806193"/>
            <a:ext cx="1074329" cy="80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boks 32">
            <a:extLst>
              <a:ext uri="{FF2B5EF4-FFF2-40B4-BE49-F238E27FC236}">
                <a16:creationId xmlns:a16="http://schemas.microsoft.com/office/drawing/2014/main" id="{2C630709-A28B-3872-BDC4-EBB74C9ED9C6}"/>
              </a:ext>
            </a:extLst>
          </p:cNvPr>
          <p:cNvSpPr txBox="1"/>
          <p:nvPr/>
        </p:nvSpPr>
        <p:spPr>
          <a:xfrm>
            <a:off x="8778271" y="3158782"/>
            <a:ext cx="3346899" cy="1694496"/>
          </a:xfrm>
          <a:prstGeom prst="roundRect">
            <a:avLst/>
          </a:prstGeom>
          <a:solidFill>
            <a:schemeClr val="bg1">
              <a:alpha val="79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5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skyldige er over </a:t>
            </a:r>
            <a:r>
              <a:rPr lang="nb-NO" sz="16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nb-NO" sz="1600" i="1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cm lang. </a:t>
            </a:r>
            <a:endParaRPr lang="nb-NO" sz="1600" i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Stæren blir omkring 22 cm lang.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kstboks 36">
            <a:extLst>
              <a:ext uri="{FF2B5EF4-FFF2-40B4-BE49-F238E27FC236}">
                <a16:creationId xmlns:a16="http://schemas.microsoft.com/office/drawing/2014/main" id="{78EF5419-67D6-FE7E-8233-B165675DE5ED}"/>
              </a:ext>
            </a:extLst>
          </p:cNvPr>
          <p:cNvSpPr txBox="1"/>
          <p:nvPr/>
        </p:nvSpPr>
        <p:spPr>
          <a:xfrm>
            <a:off x="5110549" y="4745889"/>
            <a:ext cx="3004820" cy="1846458"/>
          </a:xfrm>
          <a:prstGeom prst="roundRect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 6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b-NO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 skyldige er en god sanger og etterligner ofte lyder fra andre fugler og mennesker. </a:t>
            </a:r>
            <a:endParaRPr lang="nb-NO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6AF21B05-12AA-2FAD-9832-DDFC214C641F}"/>
              </a:ext>
            </a:extLst>
          </p:cNvPr>
          <p:cNvSpPr txBox="1"/>
          <p:nvPr/>
        </p:nvSpPr>
        <p:spPr>
          <a:xfrm>
            <a:off x="8834732" y="5388939"/>
            <a:ext cx="266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b="1" dirty="0"/>
              <a:t>Hør stæren synge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B3CB3FC0-E066-3C5B-2631-9261E183B08F}"/>
              </a:ext>
            </a:extLst>
          </p:cNvPr>
          <p:cNvSpPr txBox="1"/>
          <p:nvPr/>
        </p:nvSpPr>
        <p:spPr>
          <a:xfrm>
            <a:off x="8628673" y="5735322"/>
            <a:ext cx="36460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>
                <a:hlinkClick r:id="rId7"/>
              </a:rPr>
              <a:t>www.fuglelyder.net/staer</a:t>
            </a:r>
            <a:r>
              <a:rPr lang="nb-NO" dirty="0"/>
              <a:t> </a:t>
            </a:r>
          </a:p>
        </p:txBody>
      </p:sp>
      <p:pic>
        <p:nvPicPr>
          <p:cNvPr id="10" name="Grafikk 9">
            <a:extLst>
              <a:ext uri="{FF2B5EF4-FFF2-40B4-BE49-F238E27FC236}">
                <a16:creationId xmlns:a16="http://schemas.microsoft.com/office/drawing/2014/main" id="{C4D911E5-CCCD-F10F-3A38-714435F24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4093" y="5057218"/>
            <a:ext cx="914400" cy="914400"/>
          </a:xfrm>
          <a:prstGeom prst="rect">
            <a:avLst/>
          </a:prstGeom>
        </p:spPr>
      </p:pic>
      <p:pic>
        <p:nvPicPr>
          <p:cNvPr id="26" name="Bilde 25" descr="Foto av star">
            <a:extLst>
              <a:ext uri="{FF2B5EF4-FFF2-40B4-BE49-F238E27FC236}">
                <a16:creationId xmlns:a16="http://schemas.microsoft.com/office/drawing/2014/main" id="{342D3278-E34D-DD79-572A-4F4AE2172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434" y="575312"/>
            <a:ext cx="4604367" cy="30487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4709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2" grpId="0" animBg="1"/>
      <p:bldP spid="20" grpId="0" animBg="1"/>
      <p:bldP spid="7" grpId="0" animBg="1"/>
      <p:bldP spid="22" grpId="0" animBg="1"/>
      <p:bldP spid="2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9EA9B3-BA0F-396B-41B2-433C93DEE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Visste du!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sz="3600" dirty="0">
                <a:latin typeface="Arial" panose="020B0604020202020204" pitchFamily="34" charset="0"/>
                <a:cs typeface="Arial" panose="020B0604020202020204" pitchFamily="34" charset="0"/>
              </a:rPr>
              <a:t>Stæren er ikke bare en god sanger – den kan også danse!</a:t>
            </a:r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Media på Internett 8" descr="Skjermdump fra filmen Sort sol - når stære i titusindvis flyver solen sort">
            <a:hlinkClick r:id="" action="ppaction://media"/>
            <a:extLst>
              <a:ext uri="{FF2B5EF4-FFF2-40B4-BE49-F238E27FC236}">
                <a16:creationId xmlns:a16="http://schemas.microsoft.com/office/drawing/2014/main" id="{861E4120-7928-F777-60FF-A14AE96E3AA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82838" y="1949450"/>
            <a:ext cx="7426325" cy="419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32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76C845-E263-BE74-44B6-F1FD0C132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Dessverre sliter stæren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4BF6E4-7CA3-840B-9BB7-F98832144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Det blir færre </a:t>
            </a:r>
            <a:r>
              <a:rPr lang="nb-NO" dirty="0" err="1">
                <a:latin typeface="Arial" panose="020B0604020202020204" pitchFamily="34" charset="0"/>
                <a:cs typeface="Arial" panose="020B0604020202020204" pitchFamily="34" charset="0"/>
              </a:rPr>
              <a:t>stær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 for hvert år, og arten har derfor havnet på det man kaller for «Norsk rødliste for arter 2021» eller rett og slett «Rødlista».</a:t>
            </a:r>
          </a:p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Rødlista er en oversikt over arter (planter, dyr og sopp) som kan ha en risiko for å dø ut i Norge. </a:t>
            </a:r>
          </a:p>
          <a:p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(SLU Artdatabanken 2020).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012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291E39-0FBD-6C1F-943C-DEA0A4E0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Rødlista 2021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0AC9B97-D3EC-EACB-2C39-F210E9F1B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4957 arter står på Norsk rødliste for arter 2021. </a:t>
            </a:r>
          </a:p>
          <a:p>
            <a:pPr marL="0" indent="0">
              <a:buNone/>
            </a:pP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Omtrent halvparten av disse (2752) er truet og i fare for å dø ut. </a:t>
            </a:r>
          </a:p>
        </p:txBody>
      </p:sp>
      <p:pic>
        <p:nvPicPr>
          <p:cNvPr id="28" name="Bilde 27" descr="Diagram som viser at det flest truede arter i skog. ">
            <a:extLst>
              <a:ext uri="{FF2B5EF4-FFF2-40B4-BE49-F238E27FC236}">
                <a16:creationId xmlns:a16="http://schemas.microsoft.com/office/drawing/2014/main" id="{B0FC5D50-792A-59EE-8183-21AA1510C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117" y="3808038"/>
            <a:ext cx="3759316" cy="2819488"/>
          </a:xfrm>
          <a:prstGeom prst="rect">
            <a:avLst/>
          </a:prstGeom>
        </p:spPr>
      </p:pic>
      <p:sp>
        <p:nvSpPr>
          <p:cNvPr id="23" name="Snakkeboble: rektangel med avrundede hjørner 22">
            <a:extLst>
              <a:ext uri="{FF2B5EF4-FFF2-40B4-BE49-F238E27FC236}">
                <a16:creationId xmlns:a16="http://schemas.microsoft.com/office/drawing/2014/main" id="{3EA234CE-88B9-E6DF-7258-08CB226F5913}"/>
              </a:ext>
            </a:extLst>
          </p:cNvPr>
          <p:cNvSpPr/>
          <p:nvPr/>
        </p:nvSpPr>
        <p:spPr>
          <a:xfrm>
            <a:off x="9084623" y="3276600"/>
            <a:ext cx="2699553" cy="1342901"/>
          </a:xfrm>
          <a:prstGeom prst="wedgeRoundRectCallout">
            <a:avLst>
              <a:gd name="adj1" fmla="val -63051"/>
              <a:gd name="adj2" fmla="val -1547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Hvor i landet er det flest truede arter og hvor er det færrest? </a:t>
            </a:r>
          </a:p>
        </p:txBody>
      </p:sp>
      <p:pic>
        <p:nvPicPr>
          <p:cNvPr id="13" name="Bilde 12" descr="Norgeskart som viser at det er flest truede arter i Oslo-området og færrest i Troms og Finnmark.">
            <a:extLst>
              <a:ext uri="{FF2B5EF4-FFF2-40B4-BE49-F238E27FC236}">
                <a16:creationId xmlns:a16="http://schemas.microsoft.com/office/drawing/2014/main" id="{BDC2FBDF-BBA1-916F-212C-5D6625C1B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13" y="2952301"/>
            <a:ext cx="2565886" cy="325936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F3449278-61E8-F09E-889C-F999B79281BC}"/>
              </a:ext>
            </a:extLst>
          </p:cNvPr>
          <p:cNvSpPr txBox="1"/>
          <p:nvPr/>
        </p:nvSpPr>
        <p:spPr>
          <a:xfrm>
            <a:off x="6312568" y="6211669"/>
            <a:ext cx="59118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Artsdatabanken (2021) Rødlista - hvem, hva, hvorfor? Norsk rødliste for arter 2021. </a:t>
            </a:r>
            <a:r>
              <a:rPr lang="nb-NO" sz="1200" i="0" u="sng" dirty="0">
                <a:effectLst/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http://www.artsdatabanken.no/rodlisteforarter2021/Rodlistahvahvemhvorfor</a:t>
            </a:r>
            <a:endParaRPr lang="nb-NO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nakkeboble: rektangel med avrundede hjørner 28">
            <a:extLst>
              <a:ext uri="{FF2B5EF4-FFF2-40B4-BE49-F238E27FC236}">
                <a16:creationId xmlns:a16="http://schemas.microsoft.com/office/drawing/2014/main" id="{A2E149B5-2AE3-E5BC-0674-9DE8F140E514}"/>
              </a:ext>
            </a:extLst>
          </p:cNvPr>
          <p:cNvSpPr/>
          <p:nvPr/>
        </p:nvSpPr>
        <p:spPr>
          <a:xfrm>
            <a:off x="458694" y="3154350"/>
            <a:ext cx="5147777" cy="549300"/>
          </a:xfrm>
          <a:prstGeom prst="wedgeRoundRectCallout">
            <a:avLst>
              <a:gd name="adj1" fmla="val -11583"/>
              <a:gd name="adj2" fmla="val 8124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Hvor lever de fleste truede arter og hvor er få?</a:t>
            </a:r>
          </a:p>
        </p:txBody>
      </p:sp>
    </p:spTree>
    <p:extLst>
      <p:ext uri="{BB962C8B-B14F-4D97-AF65-F5344CB8AC3E}">
        <p14:creationId xmlns:p14="http://schemas.microsoft.com/office/powerpoint/2010/main" val="321439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3B5361-6488-CC05-D66F-F0AB9C1F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Film om naturmangfold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73A899F8-93A7-7F1A-D5BE-407DA4895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694" y="1691323"/>
            <a:ext cx="250828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dirty="0">
                <a:latin typeface="Arial" panose="020B0604020202020204" pitchFamily="34" charset="0"/>
                <a:cs typeface="Arial" panose="020B0604020202020204" pitchFamily="34" charset="0"/>
              </a:rPr>
              <a:t>Mens du ser filmen – tenk over: </a:t>
            </a:r>
          </a:p>
          <a:p>
            <a:r>
              <a:rPr lang="nb-NO" sz="2000" dirty="0">
                <a:latin typeface="Arial" panose="020B0604020202020204" pitchFamily="34" charset="0"/>
                <a:cs typeface="Arial" panose="020B0604020202020204" pitchFamily="34" charset="0"/>
              </a:rPr>
              <a:t>Hvorfor er noen arter truet?</a:t>
            </a:r>
          </a:p>
          <a:p>
            <a:r>
              <a:rPr lang="nb-NO" sz="2000" dirty="0">
                <a:latin typeface="Arial" panose="020B0604020202020204" pitchFamily="34" charset="0"/>
                <a:cs typeface="Arial" panose="020B0604020202020204" pitchFamily="34" charset="0"/>
              </a:rPr>
              <a:t>Hvorfor er det et problem at noen arter dør ut?</a:t>
            </a:r>
          </a:p>
          <a:p>
            <a:endParaRPr lang="nb-NO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Media på Internett 3" descr="Skjermdump fra filmen Hvorfor trenger vi naturmangfold?">
            <a:hlinkClick r:id="" action="ppaction://media"/>
            <a:extLst>
              <a:ext uri="{FF2B5EF4-FFF2-40B4-BE49-F238E27FC236}">
                <a16:creationId xmlns:a16="http://schemas.microsoft.com/office/drawing/2014/main" id="{1AB827B1-5E8D-EB99-565A-2D53A5684458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75438" y="1598725"/>
            <a:ext cx="8727194" cy="49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3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4787B2-B6BB-ECB0-4423-1C435CEB4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Hvordan kan vi hjelpe stæren?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50AE907-DC53-1F02-6391-B80CF3AB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94" y="1949450"/>
            <a:ext cx="7513731" cy="4195763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nb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Stær</a:t>
            </a:r>
            <a:r>
              <a:rPr lang="nb-NO" sz="2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nb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trives godt med å bo i kolonier i hagene våre. </a:t>
            </a:r>
          </a:p>
          <a:p>
            <a:pPr algn="l"/>
            <a:r>
              <a:rPr lang="nb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 kan hjelpe dem ved å sette opp fuglekasser de kan hekke i.</a:t>
            </a:r>
          </a:p>
          <a:p>
            <a:pPr marL="0" indent="0" algn="l">
              <a:buNone/>
            </a:pPr>
            <a:r>
              <a:rPr lang="nb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Stæren trenger næringsrik mat når den har unger på våren og forsommeren. </a:t>
            </a:r>
          </a:p>
          <a:p>
            <a:r>
              <a:rPr lang="nb-NO" sz="2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 kan hjelpe de ved å legge ut mat (helst på fuglebrett) som solsikkefrø, korn, andre frø, brød, frukt og meiseboller. </a:t>
            </a:r>
          </a:p>
          <a:p>
            <a:r>
              <a:rPr lang="nb-NO" sz="22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selvfølgelig kan vi la dem spise morellene til h</a:t>
            </a:r>
            <a:r>
              <a:rPr lang="nb-NO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err og </a:t>
            </a:r>
            <a:r>
              <a:rPr lang="nb-NO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nb-NO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 Granlien.</a:t>
            </a:r>
            <a:endParaRPr lang="nb-NO" sz="2200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lassholder for innhold 5" descr="Foto av star">
            <a:extLst>
              <a:ext uri="{FF2B5EF4-FFF2-40B4-BE49-F238E27FC236}">
                <a16:creationId xmlns:a16="http://schemas.microsoft.com/office/drawing/2014/main" id="{B9C3A544-739A-9105-BBAB-6D11CB4664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-1" r="17429" b="2"/>
          <a:stretch/>
        </p:blipFill>
        <p:spPr bwMode="auto">
          <a:xfrm>
            <a:off x="8065432" y="1949450"/>
            <a:ext cx="3667874" cy="316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133992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D185D6AF508974BBCDC2BC2337E6687" ma:contentTypeVersion="7" ma:contentTypeDescription="Opprett et nytt dokument." ma:contentTypeScope="" ma:versionID="e30fe8a9d8cd81e61397e72146c49355">
  <xsd:schema xmlns:xsd="http://www.w3.org/2001/XMLSchema" xmlns:xs="http://www.w3.org/2001/XMLSchema" xmlns:p="http://schemas.microsoft.com/office/2006/metadata/properties" xmlns:ns3="36b9831c-580d-453a-9a5d-89a653f28dcf" targetNamespace="http://schemas.microsoft.com/office/2006/metadata/properties" ma:root="true" ma:fieldsID="603a651c3a543d4835b5ce56feaca5b2" ns3:_="">
    <xsd:import namespace="36b9831c-580d-453a-9a5d-89a653f28d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b9831c-580d-453a-9a5d-89a653f28d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652352-E017-4B4C-A334-F2CE55FDEF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b9831c-580d-453a-9a5d-89a653f28d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7097FC-4E10-415F-99E6-B8F575929802}">
  <ds:schemaRefs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36b9831c-580d-453a-9a5d-89a653f28dcf"/>
  </ds:schemaRefs>
</ds:datastoreItem>
</file>

<file path=customXml/itemProps3.xml><?xml version="1.0" encoding="utf-8"?>
<ds:datastoreItem xmlns:ds="http://schemas.openxmlformats.org/officeDocument/2006/customXml" ds:itemID="{AFA18857-0C2C-42A1-8812-0FC5094475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Skimlet</Template>
  <TotalTime>1526</TotalTime>
  <Words>523</Words>
  <Application>Microsoft Office PowerPoint</Application>
  <PresentationFormat>Widescreen</PresentationFormat>
  <Paragraphs>82</Paragraphs>
  <Slides>8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Arial</vt:lpstr>
      <vt:lpstr>Avenir Next LT Pro</vt:lpstr>
      <vt:lpstr>AvenirNext LT Pro Medium</vt:lpstr>
      <vt:lpstr>Calibri</vt:lpstr>
      <vt:lpstr>Chivo</vt:lpstr>
      <vt:lpstr>Sabon Next LT</vt:lpstr>
      <vt:lpstr>DappledVTI</vt:lpstr>
      <vt:lpstr>Morellmysteriet </vt:lpstr>
      <vt:lpstr>Utfylt tabell</vt:lpstr>
      <vt:lpstr>Gjennomgang av postene</vt:lpstr>
      <vt:lpstr>Visste du! Stæren er ikke bare en god sanger – den kan også danse!</vt:lpstr>
      <vt:lpstr>Dessverre sliter stæren</vt:lpstr>
      <vt:lpstr>Rødlista 2021</vt:lpstr>
      <vt:lpstr>Film om naturmangfold</vt:lpstr>
      <vt:lpstr>Hvordan kan vi hjelpe stæren?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Hvem har spist morellene?</dc:title>
  <dc:creator>Majken Korsager</dc:creator>
  <cp:lastModifiedBy>Øystein Sørborg</cp:lastModifiedBy>
  <cp:revision>23</cp:revision>
  <dcterms:created xsi:type="dcterms:W3CDTF">2024-04-04T08:37:39Z</dcterms:created>
  <dcterms:modified xsi:type="dcterms:W3CDTF">2025-11-09T12:55:50Z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0x010100CD185D6AF508974BBCDC2BC2337E6687</vt:lpwstr>
  </property>
</Properties>
</file>