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60" r:id="rId3"/>
    <p:sldId id="275" r:id="rId4"/>
    <p:sldId id="261" r:id="rId5"/>
    <p:sldId id="257" r:id="rId6"/>
    <p:sldId id="258" r:id="rId7"/>
    <p:sldId id="262" r:id="rId8"/>
    <p:sldId id="269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81" r:id="rId18"/>
    <p:sldId id="279" r:id="rId19"/>
    <p:sldId id="282" r:id="rId20"/>
    <p:sldId id="271" r:id="rId21"/>
    <p:sldId id="272" r:id="rId22"/>
    <p:sldId id="27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  <a:srgbClr val="B41C1C"/>
    <a:srgbClr val="DF2F2F"/>
    <a:srgbClr val="4B8EDF"/>
    <a:srgbClr val="5AB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DC1C-AEA1-44C6-AB80-61AE77F063C4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7B53-F73D-41A4-9175-66CF3F1CD1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44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07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</a:t>
            </a:r>
            <a:r>
              <a:rPr lang="nb-NO" baseline="0" dirty="0"/>
              <a:t> leser av verdiene i bestemte punkter på x-aksen. X-aksen viser ofte tid, målt i sekunder. Å lese av i bestemte punkter kalles å «sample». Antall avlesningspunkter per sekund, kalles «samplingsfrekvens». Vi setter av tidspunktene vi leser av signalverdien i en tabell.</a:t>
            </a:r>
          </a:p>
          <a:p>
            <a:endParaRPr lang="nb-NO" baseline="0" dirty="0"/>
          </a:p>
          <a:p>
            <a:r>
              <a:rPr lang="nb-NO" baseline="0" dirty="0"/>
              <a:t>Så leser vi av signalverdien på y-aksen for hvert tidspunkt. Y-aksen på det opprinnelige signalet viste volum målt i ml. Vi har delt inn y-aksen i 8 ulike nivå (0-7) og det er verdien på nivået som overføres. Både sender og mottaker må vite hvor stor volumintervall hvert nivå tilsvarer. Verdiene på y-aksen blir ført inn i samme tabellen x-aksen.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70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6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09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69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Vi kan redusere feilen ved å gjøre rutene i rutenettet mindre:</a:t>
            </a:r>
          </a:p>
          <a:p>
            <a:pPr marL="228600" indent="-228600">
              <a:buAutoNum type="arabicPeriod"/>
            </a:pPr>
            <a:r>
              <a:rPr lang="nb-NO" baseline="0" dirty="0"/>
              <a:t>Sample oftere. Det vil si å ha flere og tettere målepunkter på x-aksen</a:t>
            </a:r>
          </a:p>
          <a:p>
            <a:pPr marL="228600" indent="-228600">
              <a:buAutoNum type="arabicPeriod"/>
            </a:pPr>
            <a:r>
              <a:rPr lang="nb-NO" baseline="0" dirty="0"/>
              <a:t>Dele y-aksen inn i flere nivåer. Da trenger vi flere bit per målepunkt for å få overført verdien (16 nivå = 4 bit, 32 nivåer = 5 bit)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EC2-8732-4C24-A364-9405B51C72A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34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45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7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20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01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0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3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86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28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7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2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2006-1F13-4988-BCC0-B5BFBECDFF30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3DF0-98F3-40E6-BFD3-70E21065597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7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v.nrk.no/serie/dagsrevyen-21/NNFA21022017/20-02-2017#t=8m4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53tdYmJuUm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933056"/>
            <a:ext cx="4023196" cy="274625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928" y="2636912"/>
            <a:ext cx="2222401" cy="111869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2978671" cy="413825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Picture 2" descr="Global Security, Hacker, Cyber Crime, 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4150093" cy="24208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850" y="133350"/>
            <a:ext cx="1962150" cy="6724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293096"/>
            <a:ext cx="2592288" cy="243518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0" name="Rounded Rectangular Callout 1">
            <a:extLst>
              <a:ext uri="{FF2B5EF4-FFF2-40B4-BE49-F238E27FC236}">
                <a16:creationId xmlns:a16="http://schemas.microsoft.com/office/drawing/2014/main" id="{831A7DF9-6110-4B35-95B7-20F2E3595E61}"/>
              </a:ext>
            </a:extLst>
          </p:cNvPr>
          <p:cNvSpPr/>
          <p:nvPr/>
        </p:nvSpPr>
        <p:spPr>
          <a:xfrm>
            <a:off x="5948053" y="1224397"/>
            <a:ext cx="2808312" cy="1800200"/>
          </a:xfrm>
          <a:prstGeom prst="wedgeRoundRectCallout">
            <a:avLst>
              <a:gd name="adj1" fmla="val 45227"/>
              <a:gd name="adj2" fmla="val 8008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800" b="1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Diskuter </a:t>
            </a:r>
            <a:r>
              <a:rPr lang="nn-NO" sz="1800" b="1" dirty="0" smtClean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 gruppene </a:t>
            </a:r>
            <a:r>
              <a:rPr lang="nn-NO" sz="1800" b="1" dirty="0" err="1" smtClean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hva</a:t>
            </a:r>
            <a:r>
              <a:rPr lang="nn-NO" sz="1800" b="1" dirty="0" smtClean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n-NO" sz="1800" b="1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dere husker best </a:t>
            </a:r>
            <a:r>
              <a:rPr lang="nn-NO" sz="1800" b="1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fra</a:t>
            </a:r>
            <a:r>
              <a:rPr lang="nn-NO" sz="1800" b="1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n-NO" sz="1800" b="1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forrige</a:t>
            </a:r>
            <a:r>
              <a:rPr lang="nn-NO" sz="1800" b="1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økt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9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" y="0"/>
            <a:ext cx="9143761" cy="638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e 5"/>
          <p:cNvGrpSpPr/>
          <p:nvPr/>
        </p:nvGrpSpPr>
        <p:grpSpPr>
          <a:xfrm>
            <a:off x="755576" y="2636912"/>
            <a:ext cx="8856984" cy="3255264"/>
            <a:chOff x="755576" y="2636912"/>
            <a:chExt cx="8856984" cy="3255264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636912"/>
              <a:ext cx="8856984" cy="3255264"/>
            </a:xfrm>
            <a:prstGeom prst="rect">
              <a:avLst/>
            </a:prstGeom>
          </p:spPr>
        </p:pic>
        <p:cxnSp>
          <p:nvCxnSpPr>
            <p:cNvPr id="8" name="Rett pil 7"/>
            <p:cNvCxnSpPr/>
            <p:nvPr/>
          </p:nvCxnSpPr>
          <p:spPr>
            <a:xfrm>
              <a:off x="899592" y="5085184"/>
              <a:ext cx="792088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pil 8"/>
            <p:cNvCxnSpPr/>
            <p:nvPr/>
          </p:nvCxnSpPr>
          <p:spPr>
            <a:xfrm flipV="1">
              <a:off x="1007112" y="2780928"/>
              <a:ext cx="0" cy="24566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e 9"/>
            <p:cNvGrpSpPr/>
            <p:nvPr/>
          </p:nvGrpSpPr>
          <p:grpSpPr>
            <a:xfrm>
              <a:off x="899592" y="3077838"/>
              <a:ext cx="7776864" cy="1728192"/>
              <a:chOff x="827584" y="3077838"/>
              <a:chExt cx="7848872" cy="1728192"/>
            </a:xfrm>
          </p:grpSpPr>
          <p:cxnSp>
            <p:nvCxnSpPr>
              <p:cNvPr id="43" name="Rett linje 42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tt linje 43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linje 44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tt linje 45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tt linje 46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tt linje 47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tt linje 48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e 10"/>
            <p:cNvGrpSpPr/>
            <p:nvPr/>
          </p:nvGrpSpPr>
          <p:grpSpPr>
            <a:xfrm rot="5400000">
              <a:off x="974189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36" name="Rett linje 35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tt linje 39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tt linje 40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/>
            <p:cNvGrpSpPr/>
            <p:nvPr/>
          </p:nvGrpSpPr>
          <p:grpSpPr>
            <a:xfrm rot="5400000">
              <a:off x="2990413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29" name="Rett linje 28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/>
            <p:cNvGrpSpPr/>
            <p:nvPr/>
          </p:nvGrpSpPr>
          <p:grpSpPr>
            <a:xfrm rot="5400000">
              <a:off x="5006637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22" name="Rett linje 21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tt linje 24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e 13"/>
            <p:cNvGrpSpPr/>
            <p:nvPr/>
          </p:nvGrpSpPr>
          <p:grpSpPr>
            <a:xfrm rot="5400000">
              <a:off x="6446797" y="3282395"/>
              <a:ext cx="2299078" cy="1728192"/>
              <a:chOff x="827584" y="3077838"/>
              <a:chExt cx="7848872" cy="1728192"/>
            </a:xfrm>
          </p:grpSpPr>
          <p:cxnSp>
            <p:nvCxnSpPr>
              <p:cNvPr id="15" name="Rett linje 14"/>
              <p:cNvCxnSpPr/>
              <p:nvPr/>
            </p:nvCxnSpPr>
            <p:spPr>
              <a:xfrm>
                <a:off x="827584" y="336587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>
                <a:off x="827584" y="3653902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>
                <a:off x="827584" y="3941934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tt linje 17"/>
              <p:cNvCxnSpPr/>
              <p:nvPr/>
            </p:nvCxnSpPr>
            <p:spPr>
              <a:xfrm>
                <a:off x="827584" y="4229966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>
                <a:off x="827584" y="451799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/>
              <p:cNvCxnSpPr/>
              <p:nvPr/>
            </p:nvCxnSpPr>
            <p:spPr>
              <a:xfrm>
                <a:off x="827584" y="4806030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/>
              <p:cNvCxnSpPr/>
              <p:nvPr/>
            </p:nvCxnSpPr>
            <p:spPr>
              <a:xfrm>
                <a:off x="827584" y="3077838"/>
                <a:ext cx="78488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461535" y="1713528"/>
            <a:ext cx="222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Lungevolum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79512" y="188640"/>
            <a:ext cx="3672408" cy="2016224"/>
          </a:xfrm>
          <a:prstGeom prst="wedgeRoundRectCallout">
            <a:avLst>
              <a:gd name="adj1" fmla="val 21543"/>
              <a:gd name="adj2" fmla="val 72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Signaler </a:t>
            </a:r>
            <a:r>
              <a:rPr lang="nn-NO" dirty="0" err="1"/>
              <a:t>fra</a:t>
            </a:r>
            <a:r>
              <a:rPr lang="nn-NO" dirty="0"/>
              <a:t> </a:t>
            </a:r>
            <a:r>
              <a:rPr lang="nn-NO" dirty="0" err="1"/>
              <a:t>sensorer</a:t>
            </a:r>
            <a:r>
              <a:rPr lang="nn-NO" dirty="0"/>
              <a:t> – f.eks. hjerterytme og lungevolum– kan bli framstilt grafisk med en x- og en y-akse. </a:t>
            </a:r>
            <a:endParaRPr lang="nb-NO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5220072" y="404664"/>
            <a:ext cx="3672408" cy="20162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Men </a:t>
            </a:r>
            <a:r>
              <a:rPr lang="nn-NO" dirty="0" err="1"/>
              <a:t>hvordan</a:t>
            </a:r>
            <a:r>
              <a:rPr lang="nn-NO" dirty="0"/>
              <a:t> skal vi overføre </a:t>
            </a:r>
            <a:r>
              <a:rPr lang="nn-NO" dirty="0" err="1"/>
              <a:t>tallverdiene</a:t>
            </a:r>
            <a:r>
              <a:rPr lang="nn-NO" dirty="0"/>
              <a:t> på x- og y-aksen med 0 og 1?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82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33474" y="1190659"/>
            <a:ext cx="301686" cy="3246453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9936" y="116632"/>
            <a:ext cx="1225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2" name="Oval 1"/>
          <p:cNvSpPr/>
          <p:nvPr/>
        </p:nvSpPr>
        <p:spPr>
          <a:xfrm>
            <a:off x="4048944" y="2254967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Oval 73"/>
          <p:cNvSpPr/>
          <p:nvPr/>
        </p:nvSpPr>
        <p:spPr>
          <a:xfrm>
            <a:off x="1214866" y="3645024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Oval 74"/>
          <p:cNvSpPr/>
          <p:nvPr/>
        </p:nvSpPr>
        <p:spPr>
          <a:xfrm>
            <a:off x="1762170" y="178922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2333862" y="2267081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Oval 76"/>
          <p:cNvSpPr/>
          <p:nvPr/>
        </p:nvSpPr>
        <p:spPr>
          <a:xfrm>
            <a:off x="2905557" y="367481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Oval 77"/>
          <p:cNvSpPr/>
          <p:nvPr/>
        </p:nvSpPr>
        <p:spPr>
          <a:xfrm>
            <a:off x="3477249" y="1702588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Oval 79"/>
          <p:cNvSpPr/>
          <p:nvPr/>
        </p:nvSpPr>
        <p:spPr>
          <a:xfrm>
            <a:off x="618782" y="2606449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TextBox 66"/>
          <p:cNvSpPr txBox="1"/>
          <p:nvPr/>
        </p:nvSpPr>
        <p:spPr>
          <a:xfrm>
            <a:off x="95064" y="739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82026"/>
              </p:ext>
            </p:extLst>
          </p:nvPr>
        </p:nvGraphicFramePr>
        <p:xfrm>
          <a:off x="3419872" y="3168478"/>
          <a:ext cx="451901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Samplings-</a:t>
                      </a:r>
                    </a:p>
                    <a:p>
                      <a:pPr algn="ctr"/>
                      <a:r>
                        <a:rPr lang="nb-NO" sz="1600" dirty="0"/>
                        <a:t>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Nivå lungevolum</a:t>
                      </a:r>
                    </a:p>
                    <a:p>
                      <a:pPr algn="ctr"/>
                      <a:r>
                        <a:rPr lang="nb-NO" sz="1600" dirty="0"/>
                        <a:t>som desimaltall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Nivå lungevolum</a:t>
                      </a:r>
                    </a:p>
                    <a:p>
                      <a:pPr algn="ctr"/>
                      <a:r>
                        <a:rPr lang="nb-NO" sz="1600" dirty="0"/>
                        <a:t>som binærtall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260936" y="37523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60936" y="4123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60936" y="44937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60936" y="48645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60936" y="5235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60936" y="5605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60936" y="597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81" name="Rounded Rectangular Callout 80"/>
          <p:cNvSpPr/>
          <p:nvPr/>
        </p:nvSpPr>
        <p:spPr>
          <a:xfrm>
            <a:off x="5436096" y="116632"/>
            <a:ext cx="3456384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Vi leser av y-</a:t>
            </a:r>
            <a:r>
              <a:rPr lang="nn-NO" dirty="0" err="1"/>
              <a:t>verdiene</a:t>
            </a:r>
            <a:r>
              <a:rPr lang="nn-NO" dirty="0"/>
              <a:t> </a:t>
            </a:r>
            <a:r>
              <a:rPr lang="nn-NO" dirty="0" err="1"/>
              <a:t>hvert</a:t>
            </a:r>
            <a:r>
              <a:rPr lang="nn-NO" dirty="0"/>
              <a:t> sekund </a:t>
            </a:r>
            <a:br>
              <a:rPr lang="nn-NO" dirty="0"/>
            </a:br>
            <a:r>
              <a:rPr lang="nn-NO" dirty="0"/>
              <a:t>(</a:t>
            </a:r>
            <a:r>
              <a:rPr lang="nn-NO" dirty="0" err="1"/>
              <a:t>bitrate</a:t>
            </a:r>
            <a:r>
              <a:rPr lang="nn-NO" dirty="0"/>
              <a:t> blir da 3 bit per sekund)</a:t>
            </a:r>
            <a:endParaRPr lang="nb-NO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1691680" y="188640"/>
            <a:ext cx="3672408" cy="1033264"/>
          </a:xfrm>
          <a:prstGeom prst="wedgeRoundRectCallout">
            <a:avLst>
              <a:gd name="adj1" fmla="val -69195"/>
              <a:gd name="adj2" fmla="val 428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Vi har </a:t>
            </a:r>
            <a:r>
              <a:rPr lang="nn-NO" dirty="0" err="1"/>
              <a:t>valgt</a:t>
            </a:r>
            <a:r>
              <a:rPr lang="nn-NO" dirty="0"/>
              <a:t> å dele y-aksen inn i åtte </a:t>
            </a:r>
            <a:r>
              <a:rPr lang="nn-NO" dirty="0" err="1"/>
              <a:t>nivåer</a:t>
            </a:r>
            <a:r>
              <a:rPr lang="nn-NO" dirty="0"/>
              <a:t>, </a:t>
            </a:r>
            <a:r>
              <a:rPr lang="nn-NO" dirty="0" err="1"/>
              <a:t>tallene</a:t>
            </a:r>
            <a:r>
              <a:rPr lang="nn-NO" dirty="0"/>
              <a:t> 0–7 (da blir den binære datastrengen 3 bit)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3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69" grpId="0"/>
      <p:bldP spid="70" grpId="0"/>
      <p:bldP spid="71" grpId="0"/>
      <p:bldP spid="72" grpId="0"/>
      <p:bldP spid="73" grpId="0"/>
      <p:bldP spid="79" grpId="0"/>
      <p:bldP spid="87" grpId="0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18539"/>
              </p:ext>
            </p:extLst>
          </p:nvPr>
        </p:nvGraphicFramePr>
        <p:xfrm>
          <a:off x="16007" y="0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Samplings-punkt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32723"/>
              </p:ext>
            </p:extLst>
          </p:nvPr>
        </p:nvGraphicFramePr>
        <p:xfrm>
          <a:off x="3851920" y="3356992"/>
          <a:ext cx="508788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Desimale </a:t>
                      </a:r>
                    </a:p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tall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5486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559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9388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1308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167819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20482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24182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279798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9807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  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4757" y="1308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4757" y="16788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7784" y="20489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4757" y="242865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27875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212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6256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240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2120" y="51105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2120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475720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2120" y="5479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2120" y="6226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2120" y="5849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72400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6256" y="4387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6256" y="47249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256" y="5094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76256" y="54798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6256" y="58564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6256" y="6213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72400" y="47249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2400" y="5094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72400" y="546106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72400" y="58564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72400" y="6226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81064" y="2708920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/>
              <a:t>Omregningstabell </a:t>
            </a:r>
            <a:endParaRPr lang="nb-NO" sz="3600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6372200" y="116632"/>
            <a:ext cx="2664296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 må nivåverdiene omgjøres til binære tall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363667" y="3502448"/>
            <a:ext cx="3173024" cy="2711020"/>
          </a:xfrm>
          <a:prstGeom prst="wedgeRoundRectCallout">
            <a:avLst>
              <a:gd name="adj1" fmla="val 116047"/>
              <a:gd name="adj2" fmla="val -24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 dette tilfellet var y-aksen delt inn i åtte nivåer. Det vil si at den binære datastrengen skal skrives med tre siffer (=tre bit). Derfor legger vi til 0 foran.</a:t>
            </a:r>
          </a:p>
        </p:txBody>
      </p:sp>
    </p:spTree>
    <p:extLst>
      <p:ext uri="{BB962C8B-B14F-4D97-AF65-F5344CB8AC3E}">
        <p14:creationId xmlns:p14="http://schemas.microsoft.com/office/powerpoint/2010/main" val="12436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0462" y="1028676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118" y="4323215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Tid </a:t>
            </a:r>
          </a:p>
          <a:p>
            <a:r>
              <a:rPr lang="nb-NO" sz="1200" dirty="0"/>
              <a:t>sample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048944" y="2254967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Oval 73"/>
          <p:cNvSpPr/>
          <p:nvPr/>
        </p:nvSpPr>
        <p:spPr>
          <a:xfrm>
            <a:off x="1214866" y="3645024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Oval 74"/>
          <p:cNvSpPr/>
          <p:nvPr/>
        </p:nvSpPr>
        <p:spPr>
          <a:xfrm>
            <a:off x="1762170" y="178922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2333862" y="2267081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Oval 76"/>
          <p:cNvSpPr/>
          <p:nvPr/>
        </p:nvSpPr>
        <p:spPr>
          <a:xfrm>
            <a:off x="2905557" y="3674815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Oval 77"/>
          <p:cNvSpPr/>
          <p:nvPr/>
        </p:nvSpPr>
        <p:spPr>
          <a:xfrm>
            <a:off x="3477249" y="1702588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Oval 79"/>
          <p:cNvSpPr/>
          <p:nvPr/>
        </p:nvSpPr>
        <p:spPr>
          <a:xfrm>
            <a:off x="618782" y="2606449"/>
            <a:ext cx="457200" cy="17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5474988" y="3620700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5474988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5483386" y="360261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474988" y="359885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5487714" y="3598859"/>
          <a:ext cx="3513099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Tid/sample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Volum/nivå</a:t>
                      </a:r>
                    </a:p>
                    <a:p>
                      <a:pPr algn="ctr"/>
                      <a:r>
                        <a:rPr lang="nb-NO" sz="1600" dirty="0"/>
                        <a:t>desimalt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Volum/nivå</a:t>
                      </a:r>
                    </a:p>
                    <a:p>
                      <a:r>
                        <a:rPr lang="nb-NO" sz="1600" dirty="0"/>
                        <a:t>binært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835179" y="5413866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011001101100001101100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06353" y="5517232"/>
            <a:ext cx="3814049" cy="308845"/>
            <a:chOff x="906353" y="5517232"/>
            <a:chExt cx="3814049" cy="308845"/>
          </a:xfrm>
        </p:grpSpPr>
        <p:sp>
          <p:nvSpPr>
            <p:cNvPr id="9" name="Rectangle 8"/>
            <p:cNvSpPr/>
            <p:nvPr/>
          </p:nvSpPr>
          <p:spPr>
            <a:xfrm>
              <a:off x="906353" y="5525851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9368" y="5522803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993614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4339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8612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31510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76528" y="5517232"/>
              <a:ext cx="543874" cy="300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499992" y="260648"/>
            <a:ext cx="4104456" cy="864096"/>
          </a:xfrm>
          <a:prstGeom prst="wedgeRoundRectCallout">
            <a:avLst>
              <a:gd name="adj1" fmla="val -43754"/>
              <a:gd name="adj2" fmla="val 869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Så setter vi sammen alle de binære tallene på y-aksen til en sammenhengende bitstrøm</a:t>
            </a:r>
          </a:p>
        </p:txBody>
      </p:sp>
    </p:spTree>
    <p:extLst>
      <p:ext uri="{BB962C8B-B14F-4D97-AF65-F5344CB8AC3E}">
        <p14:creationId xmlns:p14="http://schemas.microsoft.com/office/powerpoint/2010/main" val="12878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6745" y="1235777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7381" y="2857175"/>
            <a:ext cx="0" cy="13932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419074" y="3809720"/>
            <a:ext cx="5491" cy="4406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988601" y="1875863"/>
            <a:ext cx="0" cy="23814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562461" y="2353719"/>
            <a:ext cx="0" cy="1903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134156" y="3809720"/>
            <a:ext cx="15732" cy="4539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705848" y="1875863"/>
            <a:ext cx="2" cy="237454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26700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100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847381" y="1875863"/>
            <a:ext cx="3430163" cy="1933857"/>
            <a:chOff x="847381" y="1628800"/>
            <a:chExt cx="3430163" cy="193385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47381" y="2564904"/>
              <a:ext cx="577184" cy="9977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424565" y="1691196"/>
              <a:ext cx="564036" cy="187146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990770" y="1691197"/>
              <a:ext cx="571693" cy="47785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562463" y="2169053"/>
              <a:ext cx="587425" cy="13936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134156" y="1628800"/>
              <a:ext cx="571694" cy="193385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705850" y="1628800"/>
              <a:ext cx="571694" cy="5402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44106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011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58119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001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60671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101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50421" y="573692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100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18553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001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43321" y="573325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101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8302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4276214" y="2346839"/>
            <a:ext cx="0" cy="19035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63888" y="116632"/>
            <a:ext cx="4320480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Mottakeren vet at den skal lese av tre og tre bit for  finne rett nivå på y-aksen. Og den vet hvor lang tid det er mellom hvert målepunkt (samplingsfrekvens)</a:t>
            </a:r>
          </a:p>
        </p:txBody>
      </p:sp>
      <p:sp>
        <p:nvSpPr>
          <p:cNvPr id="72" name="Rounded Rectangular Callout 71"/>
          <p:cNvSpPr/>
          <p:nvPr/>
        </p:nvSpPr>
        <p:spPr>
          <a:xfrm>
            <a:off x="4932040" y="4941168"/>
            <a:ext cx="3744416" cy="1224136"/>
          </a:xfrm>
          <a:prstGeom prst="wedgeRoundRectCallout">
            <a:avLst>
              <a:gd name="adj1" fmla="val -25999"/>
              <a:gd name="adj2" fmla="val -71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Mottakeren rekonstruerer signalet etter målepunktene</a:t>
            </a:r>
          </a:p>
        </p:txBody>
      </p:sp>
    </p:spTree>
    <p:extLst>
      <p:ext uri="{BB962C8B-B14F-4D97-AF65-F5344CB8AC3E}">
        <p14:creationId xmlns:p14="http://schemas.microsoft.com/office/powerpoint/2010/main" val="41200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75" grpId="0"/>
      <p:bldP spid="77" grpId="0"/>
      <p:bldP spid="78" grpId="0"/>
      <p:bldP spid="79" grpId="0"/>
      <p:bldP spid="81" grpId="0"/>
      <p:bldP spid="6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5064" y="1241588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13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847381" y="1875863"/>
            <a:ext cx="3430161" cy="1904058"/>
            <a:chOff x="847381" y="1596950"/>
            <a:chExt cx="3430161" cy="190405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47381" y="2564904"/>
              <a:ext cx="571695" cy="9361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6907" y="1604315"/>
              <a:ext cx="565996" cy="18966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07110" y="1604315"/>
              <a:ext cx="555353" cy="56473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62463" y="2169053"/>
              <a:ext cx="587425" cy="133195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142022" y="1604315"/>
              <a:ext cx="545344" cy="18966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05849" y="1596950"/>
              <a:ext cx="571693" cy="49258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Callout 7"/>
          <p:cNvSpPr/>
          <p:nvPr/>
        </p:nvSpPr>
        <p:spPr>
          <a:xfrm>
            <a:off x="3579300" y="139364"/>
            <a:ext cx="3080544" cy="1308599"/>
          </a:xfrm>
          <a:prstGeom prst="wedgeEllipseCallout">
            <a:avLst>
              <a:gd name="adj1" fmla="val -27837"/>
              <a:gd name="adj2" fmla="val 76873"/>
            </a:avLst>
          </a:prstGeom>
          <a:solidFill>
            <a:srgbClr val="CE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Dette var det opprinnelige signalet som ble målt</a:t>
            </a:r>
          </a:p>
        </p:txBody>
      </p:sp>
      <p:sp>
        <p:nvSpPr>
          <p:cNvPr id="73" name="Oval Callout 72"/>
          <p:cNvSpPr/>
          <p:nvPr/>
        </p:nvSpPr>
        <p:spPr>
          <a:xfrm>
            <a:off x="1268233" y="4204359"/>
            <a:ext cx="3080544" cy="1308599"/>
          </a:xfrm>
          <a:prstGeom prst="wedgeEllipseCallout">
            <a:avLst>
              <a:gd name="adj1" fmla="val -29403"/>
              <a:gd name="adj2" fmla="val -196031"/>
            </a:avLst>
          </a:prstGeom>
          <a:solidFill>
            <a:srgbClr val="4B8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Dette signalet ble rekonstruert i mottakeren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5064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68" name="Rounded Rectangular Callout 67"/>
          <p:cNvSpPr/>
          <p:nvPr/>
        </p:nvSpPr>
        <p:spPr>
          <a:xfrm>
            <a:off x="4499992" y="5085184"/>
            <a:ext cx="4320480" cy="1656184"/>
          </a:xfrm>
          <a:prstGeom prst="wedgeRoundRectCallout">
            <a:avLst>
              <a:gd name="adj1" fmla="val -21037"/>
              <a:gd name="adj2" fmla="val -56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Signalet som er rekonstruert i mottakeren tilsvarer ikke helt det opprinnelige signalet som ble målt. </a:t>
            </a:r>
          </a:p>
        </p:txBody>
      </p:sp>
    </p:spTree>
    <p:extLst>
      <p:ext uri="{BB962C8B-B14F-4D97-AF65-F5344CB8AC3E}">
        <p14:creationId xmlns:p14="http://schemas.microsoft.com/office/powerpoint/2010/main" val="36918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750" y="197932"/>
            <a:ext cx="8462134" cy="5400600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>
            <a:off x="435160" y="4250411"/>
            <a:ext cx="84621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847381" y="427568"/>
            <a:ext cx="0" cy="4075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e 25"/>
          <p:cNvGrpSpPr/>
          <p:nvPr/>
        </p:nvGrpSpPr>
        <p:grpSpPr>
          <a:xfrm>
            <a:off x="435160" y="920152"/>
            <a:ext cx="8308277" cy="2867133"/>
            <a:chOff x="827584" y="3077838"/>
            <a:chExt cx="7848872" cy="1728192"/>
          </a:xfrm>
        </p:grpSpPr>
        <p:cxnSp>
          <p:nvCxnSpPr>
            <p:cNvPr id="11" name="Rett linje 1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 rot="5400000">
            <a:off x="655336" y="978006"/>
            <a:ext cx="3814253" cy="3430161"/>
            <a:chOff x="827584" y="3077838"/>
            <a:chExt cx="7848872" cy="1728192"/>
          </a:xfrm>
        </p:grpSpPr>
        <p:cxnSp>
          <p:nvCxnSpPr>
            <p:cNvPr id="31" name="Rett linje 30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tt linje 32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linje 33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linje 34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 rot="5400000">
            <a:off x="4694209" y="978006"/>
            <a:ext cx="3814253" cy="3430161"/>
            <a:chOff x="827584" y="3077838"/>
            <a:chExt cx="7848872" cy="1728192"/>
          </a:xfrm>
        </p:grpSpPr>
        <p:cxnSp>
          <p:nvCxnSpPr>
            <p:cNvPr id="39" name="Rett linje 38"/>
            <p:cNvCxnSpPr/>
            <p:nvPr/>
          </p:nvCxnSpPr>
          <p:spPr>
            <a:xfrm>
              <a:off x="827584" y="336587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tt linje 39"/>
            <p:cNvCxnSpPr/>
            <p:nvPr/>
          </p:nvCxnSpPr>
          <p:spPr>
            <a:xfrm>
              <a:off x="827584" y="3653902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/>
            <p:cNvCxnSpPr/>
            <p:nvPr/>
          </p:nvCxnSpPr>
          <p:spPr>
            <a:xfrm>
              <a:off x="827584" y="3941934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tt linje 41"/>
            <p:cNvCxnSpPr/>
            <p:nvPr/>
          </p:nvCxnSpPr>
          <p:spPr>
            <a:xfrm>
              <a:off x="827584" y="4229966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/>
            <p:nvPr/>
          </p:nvCxnSpPr>
          <p:spPr>
            <a:xfrm>
              <a:off x="827584" y="451799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linje 43"/>
            <p:cNvCxnSpPr/>
            <p:nvPr/>
          </p:nvCxnSpPr>
          <p:spPr>
            <a:xfrm>
              <a:off x="827584" y="4806030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/>
            <p:cNvCxnSpPr/>
            <p:nvPr/>
          </p:nvCxnSpPr>
          <p:spPr>
            <a:xfrm>
              <a:off x="827584" y="3077838"/>
              <a:ext cx="78488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5064" y="1241588"/>
            <a:ext cx="301686" cy="3191594"/>
            <a:chOff x="200647" y="1028676"/>
            <a:chExt cx="301686" cy="3191594"/>
          </a:xfrm>
        </p:grpSpPr>
        <p:sp>
          <p:nvSpPr>
            <p:cNvPr id="3" name="TextBox 2"/>
            <p:cNvSpPr txBox="1"/>
            <p:nvPr/>
          </p:nvSpPr>
          <p:spPr>
            <a:xfrm>
              <a:off x="200647" y="38509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0647" y="34179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647" y="24654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647" y="2884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647" y="1984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647" y="15065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0647" y="102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653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823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9927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62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3314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550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6700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5413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07106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799" y="460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50492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2186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3880" y="4600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5574" y="4599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1868" y="560366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011001101100001101100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847381" y="1870085"/>
            <a:ext cx="3430162" cy="1917200"/>
            <a:chOff x="847381" y="1628800"/>
            <a:chExt cx="3430162" cy="19172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47381" y="2564904"/>
              <a:ext cx="569939" cy="96113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9075" y="1628801"/>
              <a:ext cx="571694" cy="191719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90769" y="1628800"/>
              <a:ext cx="571694" cy="5402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62463" y="2169053"/>
              <a:ext cx="579559" cy="135699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142022" y="1628800"/>
              <a:ext cx="563828" cy="19172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05850" y="1628800"/>
              <a:ext cx="571693" cy="48363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Oval Callout 80"/>
          <p:cNvSpPr/>
          <p:nvPr/>
        </p:nvSpPr>
        <p:spPr>
          <a:xfrm>
            <a:off x="6063456" y="1196752"/>
            <a:ext cx="3080544" cy="1535125"/>
          </a:xfrm>
          <a:prstGeom prst="wedgeEllipseCallout">
            <a:avLst>
              <a:gd name="adj1" fmla="val -16727"/>
              <a:gd name="adj2" fmla="val 4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Hvordan få mindre feil så de to signalene blir  likere?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5064" y="735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71280" y="4286639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Samplings-</a:t>
            </a:r>
          </a:p>
          <a:p>
            <a:r>
              <a:rPr lang="nb-NO" sz="1200" dirty="0"/>
              <a:t>punkt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9935" y="116632"/>
            <a:ext cx="122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/>
              <a:t>Nivå lungevolum</a:t>
            </a:r>
          </a:p>
        </p:txBody>
      </p:sp>
      <p:sp>
        <p:nvSpPr>
          <p:cNvPr id="68" name="Rounded Rectangular Callout 67"/>
          <p:cNvSpPr/>
          <p:nvPr/>
        </p:nvSpPr>
        <p:spPr>
          <a:xfrm>
            <a:off x="4427984" y="5013176"/>
            <a:ext cx="4320480" cy="1656184"/>
          </a:xfrm>
          <a:prstGeom prst="wedgeRoundRectCallout">
            <a:avLst>
              <a:gd name="adj1" fmla="val -31212"/>
              <a:gd name="adj2" fmla="val -60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Sampling og digitalisering vil alltid innføre feil fordi signalet må rekonstrueres i mottakeren ut fra et endelig antall målepunkter.</a:t>
            </a:r>
          </a:p>
        </p:txBody>
      </p:sp>
    </p:spTree>
    <p:extLst>
      <p:ext uri="{BB962C8B-B14F-4D97-AF65-F5344CB8AC3E}">
        <p14:creationId xmlns:p14="http://schemas.microsoft.com/office/powerpoint/2010/main" val="9565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Sampling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969756"/>
              </p:ext>
            </p:extLst>
          </p:nvPr>
        </p:nvGraphicFramePr>
        <p:xfrm>
          <a:off x="2267744" y="2996952"/>
          <a:ext cx="2448272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853">
                  <a:extLst>
                    <a:ext uri="{9D8B030D-6E8A-4147-A177-3AD203B41FA5}">
                      <a16:colId xmlns:a16="http://schemas.microsoft.com/office/drawing/2014/main" val="2342429398"/>
                    </a:ext>
                  </a:extLst>
                </a:gridCol>
                <a:gridCol w="1069843">
                  <a:extLst>
                    <a:ext uri="{9D8B030D-6E8A-4147-A177-3AD203B41FA5}">
                      <a16:colId xmlns:a16="http://schemas.microsoft.com/office/drawing/2014/main" val="412058381"/>
                    </a:ext>
                  </a:extLst>
                </a:gridCol>
                <a:gridCol w="688576">
                  <a:extLst>
                    <a:ext uri="{9D8B030D-6E8A-4147-A177-3AD203B41FA5}">
                      <a16:colId xmlns:a16="http://schemas.microsoft.com/office/drawing/2014/main" val="1585672432"/>
                    </a:ext>
                  </a:extLst>
                </a:gridCol>
              </a:tblGrid>
              <a:tr h="4597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Tid 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 smtClean="0">
                          <a:effectLst/>
                        </a:rPr>
                        <a:t>Nivå som binært tall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 smtClean="0">
                          <a:effectLst/>
                        </a:rPr>
                        <a:t>Nivå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063553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0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0010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 smtClean="0">
                          <a:effectLst/>
                        </a:rPr>
                        <a:t>2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753112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1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 smtClean="0">
                          <a:effectLst/>
                        </a:rPr>
                        <a:t>1011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 smtClean="0">
                          <a:effectLst/>
                        </a:rPr>
                        <a:t>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413037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2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 smtClean="0">
                          <a:effectLst/>
                        </a:rPr>
                        <a:t>1101</a:t>
                      </a: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546569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3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 smtClean="0">
                          <a:effectLst/>
                        </a:rPr>
                        <a:t>0000</a:t>
                      </a:r>
                      <a:endParaRPr lang="nb-NO" sz="1500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4616904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4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932881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5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520770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6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43239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7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215607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483541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9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715240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10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043626"/>
                  </a:ext>
                </a:extLst>
              </a:tr>
              <a:tr h="229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11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>
                          <a:effectLst/>
                        </a:rPr>
                        <a:t> 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 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5626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28735"/>
              </p:ext>
            </p:extLst>
          </p:nvPr>
        </p:nvGraphicFramePr>
        <p:xfrm>
          <a:off x="539552" y="1484784"/>
          <a:ext cx="8136898" cy="48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109">
                  <a:extLst>
                    <a:ext uri="{9D8B030D-6E8A-4147-A177-3AD203B41FA5}">
                      <a16:colId xmlns:a16="http://schemas.microsoft.com/office/drawing/2014/main" val="3219318624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3744962422"/>
                    </a:ext>
                  </a:extLst>
                </a:gridCol>
                <a:gridCol w="685109">
                  <a:extLst>
                    <a:ext uri="{9D8B030D-6E8A-4147-A177-3AD203B41FA5}">
                      <a16:colId xmlns:a16="http://schemas.microsoft.com/office/drawing/2014/main" val="2451322664"/>
                    </a:ext>
                  </a:extLst>
                </a:gridCol>
                <a:gridCol w="685109">
                  <a:extLst>
                    <a:ext uri="{9D8B030D-6E8A-4147-A177-3AD203B41FA5}">
                      <a16:colId xmlns:a16="http://schemas.microsoft.com/office/drawing/2014/main" val="4072145647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1637537961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3416938686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1585768528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1674595259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1546532808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3522289231"/>
                    </a:ext>
                  </a:extLst>
                </a:gridCol>
                <a:gridCol w="686006">
                  <a:extLst>
                    <a:ext uri="{9D8B030D-6E8A-4147-A177-3AD203B41FA5}">
                      <a16:colId xmlns:a16="http://schemas.microsoft.com/office/drawing/2014/main" val="2697982870"/>
                    </a:ext>
                  </a:extLst>
                </a:gridCol>
                <a:gridCol w="595317">
                  <a:extLst>
                    <a:ext uri="{9D8B030D-6E8A-4147-A177-3AD203B41FA5}">
                      <a16:colId xmlns:a16="http://schemas.microsoft.com/office/drawing/2014/main" val="1155207510"/>
                    </a:ext>
                  </a:extLst>
                </a:gridCol>
              </a:tblGrid>
              <a:tr h="4829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0010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1011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1101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0000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1000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0101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0110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0011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0100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500" dirty="0">
                          <a:effectLst/>
                        </a:rPr>
                        <a:t>1001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74187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184482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r>
              <a:rPr lang="nb-NO" sz="2200" dirty="0" smtClean="0"/>
              <a:t>Gjør bitstrengen om til titallsystemet og bruk verdiene til å lage en graf i koordinatsystemet i oppgaven </a:t>
            </a:r>
            <a:r>
              <a:rPr lang="nb-NO" sz="2200" i="1" dirty="0" smtClean="0"/>
              <a:t>Sampling i </a:t>
            </a:r>
            <a:r>
              <a:rPr lang="nb-NO" sz="2200" dirty="0" smtClean="0"/>
              <a:t>elevheftet.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8926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Sammenlign din graf med den opprinnelige grafen:</a:t>
            </a:r>
            <a:endParaRPr lang="nb-NO" dirty="0"/>
          </a:p>
        </p:txBody>
      </p:sp>
      <p:pic>
        <p:nvPicPr>
          <p:cNvPr id="4" name="Bilde 5837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4680520" cy="342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" t="8962" r="3406" b="1798"/>
          <a:stretch/>
        </p:blipFill>
        <p:spPr>
          <a:xfrm>
            <a:off x="4644008" y="2132856"/>
            <a:ext cx="4413740" cy="3851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Den opprinnelige grafen</a:t>
            </a:r>
            <a:endParaRPr lang="nb-NO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87727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Eksempel på en graf som er sampla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1758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Sammenlign din graf med den opprinnelige grafen:</a:t>
            </a:r>
            <a:endParaRPr lang="nb-NO" dirty="0"/>
          </a:p>
        </p:txBody>
      </p:sp>
      <p:pic>
        <p:nvPicPr>
          <p:cNvPr id="4" name="Bilde 5837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5599132" cy="50098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835696" y="2996952"/>
            <a:ext cx="432048" cy="25202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67744" y="2420888"/>
            <a:ext cx="432048" cy="5760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99792" y="2420888"/>
            <a:ext cx="432048" cy="367240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31840" y="4149080"/>
            <a:ext cx="432048" cy="194421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63888" y="3861048"/>
            <a:ext cx="432048" cy="2880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95936" y="3861048"/>
            <a:ext cx="432048" cy="8640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7984" y="4725144"/>
            <a:ext cx="432048" cy="2160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60032" y="4365104"/>
            <a:ext cx="432048" cy="5760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92080" y="4365104"/>
            <a:ext cx="432048" cy="5760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24128" y="4941168"/>
            <a:ext cx="43204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56176" y="3573016"/>
            <a:ext cx="432048" cy="13681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588224" y="2708920"/>
            <a:ext cx="216024" cy="8640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100082" cy="5476874"/>
          </a:xfrm>
        </p:spPr>
      </p:pic>
      <p:sp>
        <p:nvSpPr>
          <p:cNvPr id="6" name="Rounded Rectangular Callout 1">
            <a:extLst>
              <a:ext uri="{FF2B5EF4-FFF2-40B4-BE49-F238E27FC236}">
                <a16:creationId xmlns:a16="http://schemas.microsoft.com/office/drawing/2014/main" id="{2DC90B86-B551-49E0-BC7C-990C09E3FCF9}"/>
              </a:ext>
            </a:extLst>
          </p:cNvPr>
          <p:cNvSpPr/>
          <p:nvPr/>
        </p:nvSpPr>
        <p:spPr>
          <a:xfrm>
            <a:off x="5948053" y="1224397"/>
            <a:ext cx="2808312" cy="1800200"/>
          </a:xfrm>
          <a:prstGeom prst="wedgeRoundRectCallout">
            <a:avLst>
              <a:gd name="adj1" fmla="val 45227"/>
              <a:gd name="adj2" fmla="val 8008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80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Legg merke til </a:t>
            </a:r>
            <a:r>
              <a:rPr lang="nn-NO" sz="180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hvilket</a:t>
            </a:r>
            <a:r>
              <a:rPr lang="nn-NO" sz="180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smart klesplagg vi ser i dette klippet og </a:t>
            </a:r>
            <a:r>
              <a:rPr lang="nn-NO" sz="180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hvordan</a:t>
            </a:r>
            <a:r>
              <a:rPr lang="nn-NO" sz="180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det fungerer.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1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6"/>
            <a:ext cx="7170944" cy="40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/>
              <a:t>Idékonkurranse fra Snakketøyet AS</a:t>
            </a:r>
          </a:p>
          <a:p>
            <a:r>
              <a:rPr lang="nb-NO" sz="3600" dirty="0"/>
              <a:t>Finn opp et smart klesplagg som kommuniserer med internett for å dekke et behov. </a:t>
            </a:r>
          </a:p>
          <a:p>
            <a:r>
              <a:rPr lang="nb-NO" sz="3600" dirty="0"/>
              <a:t>Presenter ideen gjennom film eller bildeserie.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9681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436096" y="1628800"/>
            <a:ext cx="2389911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2128845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611560" y="3014905"/>
            <a:ext cx="1788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Trengs noen sensorer?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1" name="Bildeforklaring formet som en sky 6"/>
          <p:cNvSpPr/>
          <p:nvPr/>
        </p:nvSpPr>
        <p:spPr>
          <a:xfrm>
            <a:off x="2771800" y="1628800"/>
            <a:ext cx="2844317" cy="2592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3182970" y="2141517"/>
            <a:ext cx="202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Hva slags informasjon skal overføres?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063" y="2365429"/>
            <a:ext cx="202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Hvor ofte må det samples?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0" name="Bildeforklaring formet som en sky 4"/>
          <p:cNvSpPr/>
          <p:nvPr/>
        </p:nvSpPr>
        <p:spPr>
          <a:xfrm>
            <a:off x="6631051" y="3589565"/>
            <a:ext cx="2389911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6715572" y="4028871"/>
            <a:ext cx="202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Er noe av </a:t>
            </a:r>
            <a:r>
              <a:rPr lang="nb-NO" altLang="zh-CN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informasjonensensitiv</a:t>
            </a:r>
            <a:r>
              <a:rPr lang="nb-NO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 og må krypteres?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Tekniske data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57311"/>
            <a:ext cx="7128791" cy="5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38138"/>
            <a:ext cx="86201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Lag et flytskjema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3568" y="1340768"/>
            <a:ext cx="8244408" cy="4772273"/>
            <a:chOff x="827584" y="1052736"/>
            <a:chExt cx="8316416" cy="4916289"/>
          </a:xfrm>
        </p:grpSpPr>
        <p:cxnSp>
          <p:nvCxnSpPr>
            <p:cNvPr id="19" name="Rett pil 18"/>
            <p:cNvCxnSpPr/>
            <p:nvPr/>
          </p:nvCxnSpPr>
          <p:spPr>
            <a:xfrm flipH="1">
              <a:off x="5148064" y="5229200"/>
              <a:ext cx="682330" cy="148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tt pil 37"/>
            <p:cNvCxnSpPr/>
            <p:nvPr/>
          </p:nvCxnSpPr>
          <p:spPr>
            <a:xfrm flipH="1">
              <a:off x="6876256" y="3933056"/>
              <a:ext cx="53172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Sylinder 17"/>
            <p:cNvSpPr txBox="1"/>
            <p:nvPr/>
          </p:nvSpPr>
          <p:spPr>
            <a:xfrm>
              <a:off x="7297725" y="2708920"/>
              <a:ext cx="1846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sender all posten til en</a:t>
              </a: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627784" y="17008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sender</a:t>
              </a: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5669523" y="1853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post i butikk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7092280" y="3356992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terminal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971600" y="4725144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bud</a:t>
              </a:r>
            </a:p>
          </p:txBody>
        </p:sp>
        <p:cxnSp>
          <p:nvCxnSpPr>
            <p:cNvPr id="16" name="Rett pil 15"/>
            <p:cNvCxnSpPr>
              <a:stCxn id="7" idx="3"/>
              <a:endCxn id="10" idx="1"/>
            </p:cNvCxnSpPr>
            <p:nvPr/>
          </p:nvCxnSpPr>
          <p:spPr>
            <a:xfrm>
              <a:off x="4067944" y="1885474"/>
              <a:ext cx="1601579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pil 19"/>
            <p:cNvCxnSpPr/>
            <p:nvPr/>
          </p:nvCxnSpPr>
          <p:spPr>
            <a:xfrm>
              <a:off x="7092280" y="2348880"/>
              <a:ext cx="360040" cy="864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Sylinder 35"/>
            <p:cNvSpPr txBox="1"/>
            <p:nvPr/>
          </p:nvSpPr>
          <p:spPr>
            <a:xfrm>
              <a:off x="5940152" y="4725144"/>
              <a:ext cx="98083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fly</a:t>
              </a:r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4167969" y="1544053"/>
              <a:ext cx="23371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leverer en adressert pakke på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7380312" y="4149080"/>
              <a:ext cx="12297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Pakken transporteres derfra med et 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43608" y="2852936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mottaker</a:t>
              </a:r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3491880" y="5301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postmottak</a:t>
              </a:r>
            </a:p>
          </p:txBody>
        </p:sp>
        <p:cxnSp>
          <p:nvCxnSpPr>
            <p:cNvPr id="27" name="Rett pil 26"/>
            <p:cNvCxnSpPr/>
            <p:nvPr/>
          </p:nvCxnSpPr>
          <p:spPr>
            <a:xfrm flipH="1" flipV="1">
              <a:off x="2411760" y="5157192"/>
              <a:ext cx="1007478" cy="245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pil 28"/>
            <p:cNvCxnSpPr/>
            <p:nvPr/>
          </p:nvCxnSpPr>
          <p:spPr>
            <a:xfrm flipV="1">
              <a:off x="1384774" y="3429000"/>
              <a:ext cx="18874" cy="12058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Sylinder 32"/>
            <p:cNvSpPr txBox="1"/>
            <p:nvPr/>
          </p:nvSpPr>
          <p:spPr>
            <a:xfrm>
              <a:off x="4716016" y="5661248"/>
              <a:ext cx="1888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pakken havner på riktig</a:t>
              </a:r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1475656" y="5373216"/>
              <a:ext cx="1552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pakken tas med ut av et </a:t>
              </a:r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619672" y="3861048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Leverer pakken til 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052736"/>
              <a:ext cx="1190007" cy="1368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0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Krav til presentasjonen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på 3 </a:t>
            </a:r>
            <a:r>
              <a:rPr lang="nb-NO" dirty="0"/>
              <a:t>minutter </a:t>
            </a:r>
            <a:r>
              <a:rPr lang="nb-NO" dirty="0" smtClean="0"/>
              <a:t>presentere </a:t>
            </a:r>
            <a:r>
              <a:rPr lang="nb-NO" dirty="0"/>
              <a:t>ideen </a:t>
            </a:r>
            <a:r>
              <a:rPr lang="nb-NO" dirty="0" smtClean="0"/>
              <a:t>deres gjennom en film eller bildeserie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Filmen/bildeserien skal:</a:t>
            </a:r>
          </a:p>
          <a:p>
            <a:r>
              <a:rPr lang="nb-NO" dirty="0"/>
              <a:t>f</a:t>
            </a:r>
            <a:r>
              <a:rPr lang="nb-NO" dirty="0" smtClean="0"/>
              <a:t>ormidle </a:t>
            </a:r>
            <a:r>
              <a:rPr lang="nn-NO" dirty="0" smtClean="0"/>
              <a:t>tydelig </a:t>
            </a:r>
            <a:r>
              <a:rPr lang="nn-NO" dirty="0" err="1" smtClean="0"/>
              <a:t>hva</a:t>
            </a:r>
            <a:r>
              <a:rPr lang="nn-NO" dirty="0" smtClean="0"/>
              <a:t> </a:t>
            </a:r>
            <a:r>
              <a:rPr lang="nn-NO" dirty="0"/>
              <a:t>ideen er</a:t>
            </a:r>
          </a:p>
          <a:p>
            <a:r>
              <a:rPr lang="nn-NO" dirty="0"/>
              <a:t>vise flytskjema </a:t>
            </a:r>
            <a:r>
              <a:rPr lang="nn-NO" dirty="0" smtClean="0"/>
              <a:t>som forklarer </a:t>
            </a:r>
            <a:r>
              <a:rPr lang="nn-NO" dirty="0" err="1" smtClean="0"/>
              <a:t>hvordan</a:t>
            </a:r>
            <a:r>
              <a:rPr lang="nn-NO" dirty="0" smtClean="0"/>
              <a:t> informasjonen </a:t>
            </a:r>
            <a:r>
              <a:rPr lang="nn-NO" dirty="0"/>
              <a:t>blir sendt </a:t>
            </a:r>
            <a:r>
              <a:rPr lang="nn-NO" dirty="0" err="1" smtClean="0"/>
              <a:t>fra</a:t>
            </a:r>
            <a:r>
              <a:rPr lang="nn-NO" dirty="0" smtClean="0"/>
              <a:t> sender </a:t>
            </a:r>
            <a:r>
              <a:rPr lang="nn-NO" dirty="0"/>
              <a:t>til </a:t>
            </a:r>
            <a:r>
              <a:rPr lang="nn-NO" dirty="0" err="1" smtClean="0"/>
              <a:t>mottaker</a:t>
            </a:r>
            <a:r>
              <a:rPr lang="nn-NO" dirty="0" smtClean="0"/>
              <a:t> </a:t>
            </a:r>
            <a:r>
              <a:rPr lang="nn-NO" dirty="0"/>
              <a:t>og </a:t>
            </a:r>
            <a:r>
              <a:rPr lang="nn-NO" dirty="0" err="1" smtClean="0"/>
              <a:t>hva</a:t>
            </a:r>
            <a:r>
              <a:rPr lang="nn-NO" dirty="0" smtClean="0"/>
              <a:t> </a:t>
            </a:r>
            <a:r>
              <a:rPr lang="nn-NO" dirty="0"/>
              <a:t>som skjer i </a:t>
            </a:r>
            <a:r>
              <a:rPr lang="nn-NO" dirty="0" smtClean="0"/>
              <a:t>de </a:t>
            </a:r>
            <a:r>
              <a:rPr lang="nn-NO" dirty="0"/>
              <a:t>ulike </a:t>
            </a:r>
            <a:r>
              <a:rPr lang="nn-NO" dirty="0" err="1" smtClean="0"/>
              <a:t>delene</a:t>
            </a:r>
            <a:r>
              <a:rPr lang="nn-NO" dirty="0" smtClean="0"/>
              <a:t> </a:t>
            </a:r>
            <a:r>
              <a:rPr lang="nn-NO" dirty="0"/>
              <a:t>av systemet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18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07" y="116632"/>
            <a:ext cx="6676380" cy="67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357312"/>
            <a:ext cx="72009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2873"/>
            <a:ext cx="7496175" cy="3057525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79512" y="1884120"/>
            <a:ext cx="2808312" cy="1800200"/>
          </a:xfrm>
          <a:prstGeom prst="wedgeRoundRectCallout">
            <a:avLst>
              <a:gd name="adj1" fmla="val 33643"/>
              <a:gd name="adj2" fmla="val 898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chemeClr val="tx1"/>
                </a:solidFill>
              </a:rPr>
              <a:t>Sensorer</a:t>
            </a:r>
            <a:r>
              <a:rPr lang="nn-NO" dirty="0">
                <a:solidFill>
                  <a:schemeClr val="tx1"/>
                </a:solidFill>
              </a:rPr>
              <a:t> i vesten registrerer pusten til barnet.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84784"/>
            <a:ext cx="4528303" cy="22191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483768" y="332656"/>
            <a:ext cx="4680520" cy="1095590"/>
          </a:xfrm>
          <a:prstGeom prst="wedgeRoundRectCallout">
            <a:avLst>
              <a:gd name="adj1" fmla="val 17900"/>
              <a:gd name="adj2" fmla="val 8632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Resultatet </a:t>
            </a:r>
            <a:r>
              <a:rPr lang="nn-NO" dirty="0" err="1">
                <a:solidFill>
                  <a:schemeClr val="tx1"/>
                </a:solidFill>
              </a:rPr>
              <a:t>fremstilles</a:t>
            </a:r>
            <a:r>
              <a:rPr lang="nn-NO" dirty="0">
                <a:solidFill>
                  <a:schemeClr val="tx1"/>
                </a:solidFill>
              </a:rPr>
              <a:t> som en graf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/>
              <a:t>Hvordan kan vi sende slike signal?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/>
        </p:blipFill>
        <p:spPr bwMode="auto">
          <a:xfrm>
            <a:off x="269895" y="980728"/>
            <a:ext cx="860420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6444208" y="1412776"/>
            <a:ext cx="2592288" cy="1728192"/>
          </a:xfrm>
          <a:prstGeom prst="wedgeRoundRectCallout">
            <a:avLst>
              <a:gd name="adj1" fmla="val -96628"/>
              <a:gd name="adj2" fmla="val 9398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Ved å bruke 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0 og 1 …</a:t>
            </a:r>
          </a:p>
        </p:txBody>
      </p:sp>
    </p:spTree>
    <p:extLst>
      <p:ext uri="{BB962C8B-B14F-4D97-AF65-F5344CB8AC3E}">
        <p14:creationId xmlns:p14="http://schemas.microsoft.com/office/powerpoint/2010/main" val="35309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/>
              <a:t>Desimale </a:t>
            </a:r>
            <a:r>
              <a:rPr lang="nb-NO" dirty="0"/>
              <a:t>tall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Desi</a:t>
            </a:r>
            <a:r>
              <a:rPr lang="nb-NO" dirty="0"/>
              <a:t> kommer fra det latinske </a:t>
            </a:r>
            <a:r>
              <a:rPr lang="nb-NO" i="1" dirty="0" err="1"/>
              <a:t>decimus</a:t>
            </a:r>
            <a:r>
              <a:rPr lang="nb-NO" dirty="0"/>
              <a:t>, som betyr </a:t>
            </a:r>
            <a:r>
              <a:rPr lang="nb-NO" i="1" dirty="0"/>
              <a:t>tiende</a:t>
            </a:r>
            <a:r>
              <a:rPr lang="nb-NO" dirty="0"/>
              <a:t>. 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11560" y="350281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>
                <a:solidFill>
                  <a:srgbClr val="0070C0"/>
                </a:solidFill>
              </a:rPr>
              <a:t>0 1 2 3 4 5 6 7 8 9</a:t>
            </a:r>
          </a:p>
        </p:txBody>
      </p:sp>
    </p:spTree>
    <p:extLst>
      <p:ext uri="{BB962C8B-B14F-4D97-AF65-F5344CB8AC3E}">
        <p14:creationId xmlns:p14="http://schemas.microsoft.com/office/powerpoint/2010/main" val="887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/>
              <a:t>Binære </a:t>
            </a:r>
            <a:r>
              <a:rPr lang="nb-NO" dirty="0"/>
              <a:t>tall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Binær </a:t>
            </a:r>
            <a:r>
              <a:rPr lang="nb-NO" dirty="0"/>
              <a:t>kommer fra latin og betyr </a:t>
            </a:r>
            <a:r>
              <a:rPr lang="nb-NO" i="1" dirty="0"/>
              <a:t>to og to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3671681" y="3140968"/>
            <a:ext cx="20938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800" dirty="0">
                <a:solidFill>
                  <a:srgbClr val="0070C0"/>
                </a:solidFill>
              </a:rPr>
              <a:t>0   1</a:t>
            </a:r>
            <a:endParaRPr lang="nb-NO" sz="8800" dirty="0"/>
          </a:p>
        </p:txBody>
      </p:sp>
    </p:spTree>
    <p:extLst>
      <p:ext uri="{BB962C8B-B14F-4D97-AF65-F5344CB8AC3E}">
        <p14:creationId xmlns:p14="http://schemas.microsoft.com/office/powerpoint/2010/main" val="15849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b-NO" dirty="0"/>
              <a:t>Omregningstabell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50564"/>
              </p:ext>
            </p:extLst>
          </p:nvPr>
        </p:nvGraphicFramePr>
        <p:xfrm>
          <a:off x="395536" y="1196752"/>
          <a:ext cx="8503064" cy="400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tall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6032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5596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6032" y="2910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5596" y="2910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5288" y="3725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6032" y="3725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5596" y="37261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3936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5288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6032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5596" y="45454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0</a:t>
            </a:r>
          </a:p>
        </p:txBody>
      </p:sp>
      <p:sp>
        <p:nvSpPr>
          <p:cNvPr id="15" name="Rounded Rectangular Callout 81">
            <a:extLst>
              <a:ext uri="{FF2B5EF4-FFF2-40B4-BE49-F238E27FC236}">
                <a16:creationId xmlns:a16="http://schemas.microsoft.com/office/drawing/2014/main" id="{B1EB087A-EBEA-484A-9997-8395C182CB37}"/>
              </a:ext>
            </a:extLst>
          </p:cNvPr>
          <p:cNvSpPr/>
          <p:nvPr/>
        </p:nvSpPr>
        <p:spPr>
          <a:xfrm>
            <a:off x="2674132" y="2172160"/>
            <a:ext cx="3672408" cy="1033264"/>
          </a:xfrm>
          <a:prstGeom prst="wedgeRoundRectCallout">
            <a:avLst>
              <a:gd name="adj1" fmla="val 73975"/>
              <a:gd name="adj2" fmla="val 36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For å skrive det </a:t>
            </a:r>
            <a:r>
              <a:rPr lang="nn-NO" dirty="0" err="1"/>
              <a:t>desimale</a:t>
            </a:r>
            <a:r>
              <a:rPr lang="nn-NO" dirty="0"/>
              <a:t> </a:t>
            </a:r>
            <a:r>
              <a:rPr lang="nn-NO" dirty="0" err="1"/>
              <a:t>tallet</a:t>
            </a:r>
            <a:r>
              <a:rPr lang="nn-NO" dirty="0"/>
              <a:t> 3 som binært tall trenger vi to siffer</a:t>
            </a:r>
            <a:endParaRPr lang="nb-NO" dirty="0"/>
          </a:p>
        </p:txBody>
      </p:sp>
      <p:sp>
        <p:nvSpPr>
          <p:cNvPr id="16" name="Rounded Rectangular Callout 81">
            <a:extLst>
              <a:ext uri="{FF2B5EF4-FFF2-40B4-BE49-F238E27FC236}">
                <a16:creationId xmlns:a16="http://schemas.microsoft.com/office/drawing/2014/main" id="{5DE0F142-D6FC-4FA4-9AB6-985EAE1225F6}"/>
              </a:ext>
            </a:extLst>
          </p:cNvPr>
          <p:cNvSpPr/>
          <p:nvPr/>
        </p:nvSpPr>
        <p:spPr>
          <a:xfrm>
            <a:off x="2199076" y="5169493"/>
            <a:ext cx="3672408" cy="1033264"/>
          </a:xfrm>
          <a:prstGeom prst="wedgeRoundRectCallout">
            <a:avLst>
              <a:gd name="adj1" fmla="val 39260"/>
              <a:gd name="adj2" fmla="val -745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For å skrive det </a:t>
            </a:r>
            <a:r>
              <a:rPr lang="nn-NO" dirty="0" err="1"/>
              <a:t>desimale</a:t>
            </a:r>
            <a:r>
              <a:rPr lang="nn-NO" dirty="0"/>
              <a:t> </a:t>
            </a:r>
            <a:r>
              <a:rPr lang="nn-NO" dirty="0" err="1"/>
              <a:t>tallet</a:t>
            </a:r>
            <a:r>
              <a:rPr lang="nn-NO" dirty="0"/>
              <a:t> 8 som binært tall trenger vi fire siffer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30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b-NO" dirty="0"/>
              <a:t>Omregningstabell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870940"/>
              </p:ext>
            </p:extLst>
          </p:nvPr>
        </p:nvGraphicFramePr>
        <p:xfrm>
          <a:off x="395536" y="1196752"/>
          <a:ext cx="8503064" cy="4899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tall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10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17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98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135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4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nb-NO" dirty="0"/>
              <a:t>Omregningstabell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496331"/>
              </p:ext>
            </p:extLst>
          </p:nvPr>
        </p:nvGraphicFramePr>
        <p:xfrm>
          <a:off x="395536" y="1196752"/>
          <a:ext cx="8503064" cy="4899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Desimale tall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128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64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32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16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4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10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17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0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25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98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>
                          <a:effectLst/>
                          <a:latin typeface="+mj-lt"/>
                        </a:rPr>
                        <a:t> </a:t>
                      </a:r>
                      <a:endParaRPr lang="nb-NO" sz="2200" b="1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effectLst/>
                        </a:rPr>
                        <a:t>135</a:t>
                      </a:r>
                      <a:endParaRPr lang="nb-NO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0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0 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 1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200" b="1" dirty="0">
                          <a:effectLst/>
                          <a:latin typeface="+mj-lt"/>
                        </a:rPr>
                        <a:t>1 </a:t>
                      </a:r>
                      <a:endParaRPr lang="nb-NO" sz="2200" b="1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1298</Words>
  <Application>Microsoft Office PowerPoint</Application>
  <PresentationFormat>On-screen Show (4:3)</PresentationFormat>
  <Paragraphs>600</Paragraphs>
  <Slides>28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SimSun</vt:lpstr>
      <vt:lpstr>SimSun</vt:lpstr>
      <vt:lpstr>Arial</vt:lpstr>
      <vt:lpstr>Calibri</vt:lpstr>
      <vt:lpstr>Helvetica</vt:lpstr>
      <vt:lpstr>Times New Roman</vt:lpstr>
      <vt:lpstr>Office-tema</vt:lpstr>
      <vt:lpstr>PowerPoint Presentation</vt:lpstr>
      <vt:lpstr>PowerPoint Presentation</vt:lpstr>
      <vt:lpstr>PowerPoint Presentation</vt:lpstr>
      <vt:lpstr>Hvordan kan vi sende slike signal?</vt:lpstr>
      <vt:lpstr>Desimale tall</vt:lpstr>
      <vt:lpstr>Binære tall</vt:lpstr>
      <vt:lpstr>Omregningstabell </vt:lpstr>
      <vt:lpstr>Omregningstabell </vt:lpstr>
      <vt:lpstr>Omregningstabell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</vt:lpstr>
      <vt:lpstr>Sammenlign din graf med den opprinnelige grafen:</vt:lpstr>
      <vt:lpstr>Sammenlign din graf med den opprinnelige grafen:</vt:lpstr>
      <vt:lpstr>PowerPoint Presentation</vt:lpstr>
      <vt:lpstr>Oppdrag snakketøy</vt:lpstr>
      <vt:lpstr>PowerPoint Presentation</vt:lpstr>
      <vt:lpstr>Tekniske data</vt:lpstr>
      <vt:lpstr>PowerPoint Presentation</vt:lpstr>
      <vt:lpstr>Lag et flytskjema </vt:lpstr>
      <vt:lpstr>Krav til presentasjonen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Berit Reitan</cp:lastModifiedBy>
  <cp:revision>83</cp:revision>
  <dcterms:created xsi:type="dcterms:W3CDTF">2017-02-15T09:22:41Z</dcterms:created>
  <dcterms:modified xsi:type="dcterms:W3CDTF">2021-03-03T19:31:18Z</dcterms:modified>
</cp:coreProperties>
</file>