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8" r:id="rId2"/>
    <p:sldId id="269" r:id="rId3"/>
    <p:sldId id="267" r:id="rId4"/>
    <p:sldId id="262" r:id="rId5"/>
    <p:sldId id="256" r:id="rId6"/>
    <p:sldId id="260" r:id="rId7"/>
    <p:sldId id="275" r:id="rId8"/>
    <p:sldId id="276" r:id="rId9"/>
    <p:sldId id="279" r:id="rId10"/>
    <p:sldId id="264" r:id="rId11"/>
    <p:sldId id="263" r:id="rId12"/>
    <p:sldId id="277" r:id="rId13"/>
    <p:sldId id="280" r:id="rId14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4" d="100"/>
          <a:sy n="74" d="100"/>
        </p:scale>
        <p:origin x="-1926" y="-7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87BC07-A1DB-4659-A9EE-4633EC0FBEEB}" type="datetimeFigureOut">
              <a:rPr lang="nb-NO" smtClean="0"/>
              <a:t>31.10.2017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3543EC-1367-44CF-BA45-F9C69BBA86B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952708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543EC-1367-44CF-BA45-F9C69BBA86BB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75830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543EC-1367-44CF-BA45-F9C69BBA86BB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8687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543EC-1367-44CF-BA45-F9C69BBA86BB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63391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543EC-1367-44CF-BA45-F9C69BBA86BB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177499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543EC-1367-44CF-BA45-F9C69BBA86BB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952937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543EC-1367-44CF-BA45-F9C69BBA86BB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633916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543EC-1367-44CF-BA45-F9C69BBA86BB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798612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543EC-1367-44CF-BA45-F9C69BBA86BB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86871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600" dirty="0" smtClean="0"/>
              <a:t>På slutten av økta skal elevene sammenligne observasjonene sine av rødløkcellene med funnet i meteoritten. Hva er likt og hva er ulikt med rødløkcellene og meteorittfunnet?</a:t>
            </a:r>
            <a:endParaRPr lang="nb-NO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AE2583-4F94-45FE-BFCE-EAC97B499C0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102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C9ECA-2E94-46F6-9C20-BB8A55873CFC}" type="datetimeFigureOut">
              <a:rPr lang="nb-NO" smtClean="0"/>
              <a:t>31.10.2017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D8828-0CF8-4948-87AC-1FEA869A71B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85089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C9ECA-2E94-46F6-9C20-BB8A55873CFC}" type="datetimeFigureOut">
              <a:rPr lang="nb-NO" smtClean="0"/>
              <a:t>31.10.2017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D8828-0CF8-4948-87AC-1FEA869A71B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03554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C9ECA-2E94-46F6-9C20-BB8A55873CFC}" type="datetimeFigureOut">
              <a:rPr lang="nb-NO" smtClean="0"/>
              <a:t>31.10.2017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D8828-0CF8-4948-87AC-1FEA869A71B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11041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C9ECA-2E94-46F6-9C20-BB8A55873CFC}" type="datetimeFigureOut">
              <a:rPr lang="nb-NO" smtClean="0"/>
              <a:t>31.10.2017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D8828-0CF8-4948-87AC-1FEA869A71B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87324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C9ECA-2E94-46F6-9C20-BB8A55873CFC}" type="datetimeFigureOut">
              <a:rPr lang="nb-NO" smtClean="0"/>
              <a:t>31.10.2017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D8828-0CF8-4948-87AC-1FEA869A71B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20903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C9ECA-2E94-46F6-9C20-BB8A55873CFC}" type="datetimeFigureOut">
              <a:rPr lang="nb-NO" smtClean="0"/>
              <a:t>31.10.2017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D8828-0CF8-4948-87AC-1FEA869A71B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77234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C9ECA-2E94-46F6-9C20-BB8A55873CFC}" type="datetimeFigureOut">
              <a:rPr lang="nb-NO" smtClean="0"/>
              <a:t>31.10.2017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D8828-0CF8-4948-87AC-1FEA869A71B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26237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C9ECA-2E94-46F6-9C20-BB8A55873CFC}" type="datetimeFigureOut">
              <a:rPr lang="nb-NO" smtClean="0"/>
              <a:t>31.10.2017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D8828-0CF8-4948-87AC-1FEA869A71B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54517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C9ECA-2E94-46F6-9C20-BB8A55873CFC}" type="datetimeFigureOut">
              <a:rPr lang="nb-NO" smtClean="0"/>
              <a:t>31.10.2017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D8828-0CF8-4948-87AC-1FEA869A71B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51891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C9ECA-2E94-46F6-9C20-BB8A55873CFC}" type="datetimeFigureOut">
              <a:rPr lang="nb-NO" smtClean="0"/>
              <a:t>31.10.2017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D8828-0CF8-4948-87AC-1FEA869A71B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88956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C9ECA-2E94-46F6-9C20-BB8A55873CFC}" type="datetimeFigureOut">
              <a:rPr lang="nb-NO" smtClean="0"/>
              <a:t>31.10.2017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D8828-0CF8-4948-87AC-1FEA869A71B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58953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FC9ECA-2E94-46F6-9C20-BB8A55873CFC}" type="datetimeFigureOut">
              <a:rPr lang="nb-NO" smtClean="0"/>
              <a:t>31.10.2017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BD8828-0CF8-4948-87AC-1FEA869A71B0}" type="slidenum">
              <a:rPr lang="nb-NO" smtClean="0"/>
              <a:t>‹#›</a:t>
            </a:fld>
            <a:endParaRPr lang="nb-NO"/>
          </a:p>
        </p:txBody>
      </p:sp>
      <p:sp>
        <p:nvSpPr>
          <p:cNvPr id="9" name="Plassholder for lysbildenummer 5"/>
          <p:cNvSpPr txBox="1">
            <a:spLocks/>
          </p:cNvSpPr>
          <p:nvPr userDrawn="1"/>
        </p:nvSpPr>
        <p:spPr>
          <a:xfrm>
            <a:off x="8637126" y="6318810"/>
            <a:ext cx="543386" cy="566574"/>
          </a:xfrm>
          <a:custGeom>
            <a:avLst/>
            <a:gdLst>
              <a:gd name="connsiteX0" fmla="*/ 0 w 725666"/>
              <a:gd name="connsiteY0" fmla="*/ 758231 h 758231"/>
              <a:gd name="connsiteX1" fmla="*/ 0 w 725666"/>
              <a:gd name="connsiteY1" fmla="*/ 0 h 758231"/>
              <a:gd name="connsiteX2" fmla="*/ 725666 w 725666"/>
              <a:gd name="connsiteY2" fmla="*/ 758231 h 758231"/>
              <a:gd name="connsiteX3" fmla="*/ 0 w 725666"/>
              <a:gd name="connsiteY3" fmla="*/ 758231 h 758231"/>
              <a:gd name="connsiteX0" fmla="*/ 0 w 726393"/>
              <a:gd name="connsiteY0" fmla="*/ 766777 h 766777"/>
              <a:gd name="connsiteX1" fmla="*/ 726393 w 726393"/>
              <a:gd name="connsiteY1" fmla="*/ 0 h 766777"/>
              <a:gd name="connsiteX2" fmla="*/ 725666 w 726393"/>
              <a:gd name="connsiteY2" fmla="*/ 766777 h 766777"/>
              <a:gd name="connsiteX3" fmla="*/ 0 w 726393"/>
              <a:gd name="connsiteY3" fmla="*/ 766777 h 76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393" h="766777">
                <a:moveTo>
                  <a:pt x="0" y="766777"/>
                </a:moveTo>
                <a:lnTo>
                  <a:pt x="726393" y="0"/>
                </a:lnTo>
                <a:cubicBezTo>
                  <a:pt x="726151" y="255592"/>
                  <a:pt x="725908" y="511185"/>
                  <a:pt x="725666" y="766777"/>
                </a:cubicBezTo>
                <a:lnTo>
                  <a:pt x="0" y="766777"/>
                </a:lnTo>
                <a:close/>
              </a:path>
            </a:pathLst>
          </a:cu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 anchor="b"/>
          <a:lstStyle>
            <a:defPPr>
              <a:defRPr lang="nb-NO"/>
            </a:defPPr>
            <a:lvl1pPr marL="0" algn="l" defTabSz="914400" rtl="0" eaLnBrk="1" latinLnBrk="0" hangingPunct="1">
              <a:defRPr lang="nb-NO" sz="1800" b="1" kern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B830274-0B4E-4D02-AB38-178C371AA6D7}" type="slidenum">
              <a:rPr lang="nb-NO" smtClean="0"/>
              <a:pPr algn="r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81962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layer.vimeo.com/video/189279107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naturfag.no/aim/naturfag3/files/2/1/4/94951a72554e1c06a174712d4b605576d388f9075e/21494951a72554e1c06a174712d4b605576d388f9075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35097"/>
            <a:ext cx="8331418" cy="6450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382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/>
          <p:cNvSpPr txBox="1"/>
          <p:nvPr/>
        </p:nvSpPr>
        <p:spPr>
          <a:xfrm>
            <a:off x="734206" y="621553"/>
            <a:ext cx="801425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000" dirty="0" smtClean="0"/>
              <a:t>Vi veit frå nøkkelsetningane: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n-NO" sz="2800" dirty="0" smtClean="0"/>
              <a:t>Alle levande organismar er bygde opp av ei eller fleire celler.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n-NO" sz="2800" dirty="0" smtClean="0"/>
              <a:t>Celler er så små at vi bruker mikroskop for å undersøke dei.</a:t>
            </a:r>
          </a:p>
          <a:p>
            <a:endParaRPr lang="nn-NO" sz="2800" b="1" dirty="0" smtClean="0"/>
          </a:p>
          <a:p>
            <a:r>
              <a:rPr lang="nn-NO" sz="2000" dirty="0" smtClean="0"/>
              <a:t>Eg har sagt: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n-NO" sz="2800" dirty="0" smtClean="0"/>
              <a:t>Mange celler ligg stabla saman, omtrent som murstein i ein mur. </a:t>
            </a:r>
          </a:p>
          <a:p>
            <a:endParaRPr lang="nn-NO" sz="2800" b="1" dirty="0" smtClean="0"/>
          </a:p>
          <a:p>
            <a:r>
              <a:rPr lang="nn-NO" sz="2000" dirty="0" smtClean="0"/>
              <a:t>Vi trekker slutninga: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n-NO" sz="2800" dirty="0" smtClean="0"/>
              <a:t>Dei små romma som vi ser i mikroskopet er celler.</a:t>
            </a:r>
            <a:endParaRPr lang="nn-NO" sz="2800" b="1" dirty="0"/>
          </a:p>
        </p:txBody>
      </p:sp>
    </p:spTree>
    <p:extLst>
      <p:ext uri="{BB962C8B-B14F-4D97-AF65-F5344CB8AC3E}">
        <p14:creationId xmlns:p14="http://schemas.microsoft.com/office/powerpoint/2010/main" val="228202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0635785"/>
              </p:ext>
            </p:extLst>
          </p:nvPr>
        </p:nvGraphicFramePr>
        <p:xfrm>
          <a:off x="1259632" y="912958"/>
          <a:ext cx="6624736" cy="52473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08681"/>
                <a:gridCol w="4916055"/>
              </a:tblGrid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600" noProof="0" dirty="0" smtClean="0">
                          <a:solidFill>
                            <a:schemeClr val="tx1"/>
                          </a:solidFill>
                          <a:effectLst/>
                        </a:rPr>
                        <a:t>Omgrep</a:t>
                      </a:r>
                      <a:endParaRPr lang="nn-NO" sz="9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600" noProof="0" dirty="0" smtClean="0">
                          <a:solidFill>
                            <a:schemeClr val="tx1"/>
                          </a:solidFill>
                          <a:effectLst/>
                        </a:rPr>
                        <a:t>Forklaring</a:t>
                      </a:r>
                      <a:endParaRPr lang="nn-NO" sz="9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400" b="0" i="0" u="none" strike="noStrike" kern="1200" noProof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organisme</a:t>
                      </a:r>
                      <a:endParaRPr lang="nn-NO" sz="1400" b="0" noProof="0" dirty="0" smtClean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n-NO" sz="1400" b="0" noProof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400" b="0" i="0" u="none" strike="noStrike" kern="1200" noProof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levande vesen, for eksempel eit dyr, ei plante, ein bakterie  eller ein sopp</a:t>
                      </a:r>
                      <a:endParaRPr lang="nn-NO" sz="1400" b="0" noProof="0" dirty="0" smtClean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b="0" noProof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biologi</a:t>
                      </a:r>
                      <a:endParaRPr lang="nn-NO" sz="1400" b="0" noProof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b="0" noProof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læra om det levande (bio = liv, logi =</a:t>
                      </a:r>
                      <a:r>
                        <a:rPr lang="nn-NO" sz="1400" b="0" baseline="0" noProof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 lære</a:t>
                      </a:r>
                      <a:r>
                        <a:rPr lang="nn-NO" sz="1400" b="0" noProof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)</a:t>
                      </a:r>
                      <a:endParaRPr lang="nn-NO" sz="1400" b="0" noProof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r>
                        <a:rPr lang="nn-NO" sz="1400" b="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trekke ei slutning</a:t>
                      </a:r>
                      <a:endParaRPr lang="nn-NO" sz="1400" b="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bruke det du observerer, les eller det du veit frå før til å svare på noko</a:t>
                      </a:r>
                      <a:endParaRPr lang="nn-NO" sz="1400" b="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TekstSylinder 3"/>
          <p:cNvSpPr txBox="1"/>
          <p:nvPr/>
        </p:nvSpPr>
        <p:spPr>
          <a:xfrm>
            <a:off x="50750" y="7630"/>
            <a:ext cx="135113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n-NO" b="1" dirty="0" smtClean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Omgrepsark</a:t>
            </a:r>
            <a:endParaRPr lang="nn-NO" b="1" dirty="0">
              <a:solidFill>
                <a:schemeClr val="bg1"/>
              </a:solidFill>
              <a:effectLst>
                <a:outerShdw dist="38100" dir="18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0908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2"/>
          <a:stretch/>
        </p:blipFill>
        <p:spPr bwMode="auto">
          <a:xfrm>
            <a:off x="1" y="74588"/>
            <a:ext cx="9144000" cy="6248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968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/>
          <p:cNvPicPr>
            <a:picLocks noGrp="1" noChangeAspect="1"/>
          </p:cNvPicPr>
          <p:nvPr>
            <p:ph idx="4294967295"/>
          </p:nvPr>
        </p:nvPicPr>
        <p:blipFill rotWithShape="1">
          <a:blip r:embed="rId3" cstate="print">
            <a:clrChange>
              <a:clrFrom>
                <a:srgbClr val="0B0B0B"/>
              </a:clrFrom>
              <a:clrTo>
                <a:srgbClr val="0B0B0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87"/>
          <a:stretch/>
        </p:blipFill>
        <p:spPr>
          <a:xfrm>
            <a:off x="107504" y="1554282"/>
            <a:ext cx="3923928" cy="3533411"/>
          </a:xfrm>
        </p:spPr>
      </p:pic>
      <p:pic>
        <p:nvPicPr>
          <p:cNvPr id="3" name="Picture 2" descr="http://www.space.com/images/i/000/041/524/original/nakhla-mars-meteorite-se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772816"/>
            <a:ext cx="4554951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/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6189816"/>
              </p:ext>
            </p:extLst>
          </p:nvPr>
        </p:nvGraphicFramePr>
        <p:xfrm>
          <a:off x="1259632" y="912958"/>
          <a:ext cx="6624736" cy="48762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08681"/>
                <a:gridCol w="4916055"/>
              </a:tblGrid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600" noProof="0" dirty="0" smtClean="0">
                          <a:solidFill>
                            <a:schemeClr val="tx1"/>
                          </a:solidFill>
                          <a:effectLst/>
                        </a:rPr>
                        <a:t>Omgrep</a:t>
                      </a:r>
                      <a:endParaRPr lang="nn-NO" sz="9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600" noProof="0" dirty="0" smtClean="0">
                          <a:solidFill>
                            <a:schemeClr val="tx1"/>
                          </a:solidFill>
                          <a:effectLst/>
                        </a:rPr>
                        <a:t>Forklaring</a:t>
                      </a:r>
                      <a:endParaRPr lang="nn-NO" sz="9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400" b="0" i="0" u="none" strike="noStrike" kern="1200" noProof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organisme</a:t>
                      </a:r>
                      <a:endParaRPr lang="nn-NO" sz="1400" b="0" noProof="0" dirty="0" smtClean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n-NO" sz="1400" b="0" noProof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400" b="0" i="0" u="none" strike="noStrike" kern="1200" noProof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levande vesen, for eksempel eit dyr, ei plante, ein bakterie  eller ein sopp</a:t>
                      </a:r>
                      <a:endParaRPr lang="nn-NO" sz="1400" b="0" noProof="0" dirty="0" smtClean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b="0" i="0" u="none" strike="noStrike" kern="1200" noProof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bevis</a:t>
                      </a:r>
                      <a:endParaRPr lang="nn-NO" sz="1400" b="0" i="0" u="none" strike="noStrike" kern="1200" noProof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b="0" i="0" u="none" strike="noStrike" kern="1200" noProof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kjenneteikn eller leietrådar som kan hjelpe deg å forklare noko</a:t>
                      </a:r>
                      <a:endParaRPr lang="nn-NO" sz="1400" b="0" i="0" u="none" strike="noStrike" kern="1200" noProof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b="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biologi</a:t>
                      </a:r>
                      <a:endParaRPr lang="nn-NO" sz="1400" b="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b="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læra om det levande (bio = liv, logi =</a:t>
                      </a:r>
                      <a:r>
                        <a:rPr lang="nn-NO" sz="1400" b="0" baseline="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 lære</a:t>
                      </a:r>
                      <a:r>
                        <a:rPr lang="nn-NO" sz="1400" b="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)</a:t>
                      </a:r>
                      <a:endParaRPr lang="nn-NO" sz="1400" b="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40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n-NO" sz="1400" noProof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TekstSylinder 3"/>
          <p:cNvSpPr txBox="1"/>
          <p:nvPr/>
        </p:nvSpPr>
        <p:spPr>
          <a:xfrm>
            <a:off x="50750" y="7630"/>
            <a:ext cx="135113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b-NO" b="1" dirty="0" smtClean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Omgrepsark</a:t>
            </a:r>
            <a:endParaRPr lang="nb-NO" b="1" dirty="0">
              <a:solidFill>
                <a:schemeClr val="bg1"/>
              </a:solidFill>
              <a:effectLst>
                <a:outerShdw dist="38100" dir="18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28604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/>
          <p:cNvSpPr txBox="1"/>
          <p:nvPr/>
        </p:nvSpPr>
        <p:spPr>
          <a:xfrm>
            <a:off x="734206" y="611560"/>
            <a:ext cx="8014257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4000" b="1" dirty="0" smtClean="0"/>
              <a:t>Nøkkelsetning:</a:t>
            </a:r>
          </a:p>
          <a:p>
            <a:endParaRPr lang="nn-NO" sz="2800" b="1" dirty="0" smtClean="0"/>
          </a:p>
          <a:p>
            <a:r>
              <a:rPr lang="nn-NO" sz="2800" b="1" dirty="0" smtClean="0"/>
              <a:t>Alle levande organismar på jorda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n-NO" sz="2800" b="1" dirty="0" smtClean="0"/>
              <a:t>tek opp næringsstoff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2800" b="1" dirty="0" smtClean="0"/>
              <a:t>kvittar seg med avfallsstoff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2800" b="1" dirty="0" smtClean="0"/>
              <a:t>har gassutveksling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2800" b="1" dirty="0" smtClean="0"/>
              <a:t>veks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2800" b="1" smtClean="0"/>
              <a:t>formeirar </a:t>
            </a:r>
            <a:r>
              <a:rPr lang="nn-NO" sz="2800" b="1" dirty="0" smtClean="0"/>
              <a:t>seg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2800" b="1" dirty="0" smtClean="0"/>
              <a:t>beveger seg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2800" b="1" dirty="0" smtClean="0"/>
              <a:t>sansar og reagerer på endringar i omgjevnadene</a:t>
            </a:r>
            <a:br>
              <a:rPr lang="nn-NO" sz="2800" b="1" dirty="0" smtClean="0"/>
            </a:br>
            <a:endParaRPr lang="nn-NO" sz="2800" dirty="0"/>
          </a:p>
        </p:txBody>
      </p:sp>
    </p:spTree>
    <p:extLst>
      <p:ext uri="{BB962C8B-B14F-4D97-AF65-F5344CB8AC3E}">
        <p14:creationId xmlns:p14="http://schemas.microsoft.com/office/powerpoint/2010/main" val="55029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/>
          <p:cNvSpPr txBox="1"/>
          <p:nvPr/>
        </p:nvSpPr>
        <p:spPr>
          <a:xfrm>
            <a:off x="734206" y="611560"/>
            <a:ext cx="8014258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4000" b="1" dirty="0" smtClean="0"/>
              <a:t>Nøkkelsetningar:</a:t>
            </a:r>
          </a:p>
          <a:p>
            <a:endParaRPr lang="nn-NO" sz="2800" b="1" dirty="0" smtClean="0"/>
          </a:p>
          <a:p>
            <a:r>
              <a:rPr lang="nn-NO" sz="2800" b="1" dirty="0" smtClean="0"/>
              <a:t>Alle levande organismar er bygde opp av ei eller fleire celler.</a:t>
            </a:r>
            <a:br>
              <a:rPr lang="nn-NO" sz="2800" b="1" dirty="0" smtClean="0"/>
            </a:br>
            <a:endParaRPr lang="nn-NO" sz="2800" b="1" dirty="0" smtClean="0"/>
          </a:p>
          <a:p>
            <a:r>
              <a:rPr lang="nn-NO" sz="2800" b="1" dirty="0" smtClean="0"/>
              <a:t>Celler er så små at vi bruker mikroskop for å undersøke dei.</a:t>
            </a:r>
          </a:p>
          <a:p>
            <a:endParaRPr lang="nn-NO" sz="2800" b="1" dirty="0" smtClean="0"/>
          </a:p>
          <a:p>
            <a:endParaRPr lang="nn-NO" sz="2800" b="1" dirty="0" smtClean="0"/>
          </a:p>
          <a:p>
            <a:endParaRPr lang="nn-NO" sz="2800" b="1" dirty="0" smtClean="0"/>
          </a:p>
          <a:p>
            <a:r>
              <a:rPr lang="nn-NO" sz="2800" dirty="0" smtClean="0"/>
              <a:t>Film om å lage mikroskoppreparat: </a:t>
            </a:r>
            <a:r>
              <a:rPr lang="nn-NO" sz="2800" dirty="0" smtClean="0">
                <a:hlinkClick r:id="rId3"/>
              </a:rPr>
              <a:t>https://player.vimeo.com/video/189279107</a:t>
            </a:r>
            <a:r>
              <a:rPr lang="nn-NO" sz="2800" dirty="0" smtClean="0"/>
              <a:t> </a:t>
            </a:r>
            <a:endParaRPr lang="nn-NO" sz="2800" b="1" dirty="0"/>
          </a:p>
        </p:txBody>
      </p:sp>
    </p:spTree>
    <p:extLst>
      <p:ext uri="{BB962C8B-B14F-4D97-AF65-F5344CB8AC3E}">
        <p14:creationId xmlns:p14="http://schemas.microsoft.com/office/powerpoint/2010/main" val="201442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rick illus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6576"/>
            <a:ext cx="6211840" cy="6822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348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3781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8496946" cy="6372708"/>
          </a:xfrm>
        </p:spPr>
      </p:pic>
    </p:spTree>
    <p:extLst>
      <p:ext uri="{BB962C8B-B14F-4D97-AF65-F5344CB8AC3E}">
        <p14:creationId xmlns:p14="http://schemas.microsoft.com/office/powerpoint/2010/main" val="3540588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8454630" cy="6340970"/>
          </a:xfrm>
        </p:spPr>
      </p:pic>
    </p:spTree>
    <p:extLst>
      <p:ext uri="{BB962C8B-B14F-4D97-AF65-F5344CB8AC3E}">
        <p14:creationId xmlns:p14="http://schemas.microsoft.com/office/powerpoint/2010/main" val="2580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/>
          <p:cNvSpPr txBox="1"/>
          <p:nvPr/>
        </p:nvSpPr>
        <p:spPr>
          <a:xfrm>
            <a:off x="734206" y="611560"/>
            <a:ext cx="8014258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4000" b="1" dirty="0" smtClean="0"/>
              <a:t>Nøkkelsetningar:</a:t>
            </a:r>
          </a:p>
          <a:p>
            <a:endParaRPr lang="nn-NO" sz="2800" b="1" dirty="0" smtClean="0"/>
          </a:p>
          <a:p>
            <a:r>
              <a:rPr lang="nn-NO" sz="2800" dirty="0" smtClean="0"/>
              <a:t>Alle celler … </a:t>
            </a:r>
          </a:p>
          <a:p>
            <a:r>
              <a:rPr lang="nn-NO" sz="2800" dirty="0" smtClean="0"/>
              <a:t>… har cellemembran, cellevæske og arvestoff.</a:t>
            </a:r>
            <a:br>
              <a:rPr lang="nn-NO" sz="2800" dirty="0" smtClean="0"/>
            </a:br>
            <a:r>
              <a:rPr lang="nn-NO" sz="2800" dirty="0" smtClean="0"/>
              <a:t> </a:t>
            </a:r>
          </a:p>
          <a:p>
            <a:r>
              <a:rPr lang="nn-NO" sz="2800" dirty="0" smtClean="0"/>
              <a:t>Cellemembranen … </a:t>
            </a:r>
          </a:p>
          <a:p>
            <a:r>
              <a:rPr lang="nn-NO" sz="2800" dirty="0" smtClean="0"/>
              <a:t>… fraktar stoff ut og inn av cella.</a:t>
            </a:r>
            <a:br>
              <a:rPr lang="nn-NO" sz="2800" dirty="0" smtClean="0"/>
            </a:br>
            <a:endParaRPr lang="nn-NO" sz="2800" dirty="0" smtClean="0"/>
          </a:p>
          <a:p>
            <a:r>
              <a:rPr lang="nn-NO" sz="2800" dirty="0" smtClean="0"/>
              <a:t>Arvestoffet …</a:t>
            </a:r>
          </a:p>
          <a:p>
            <a:r>
              <a:rPr lang="nn-NO" sz="2800" dirty="0" smtClean="0"/>
              <a:t>… styrer det som skjer i cella.</a:t>
            </a:r>
          </a:p>
        </p:txBody>
      </p:sp>
    </p:spTree>
    <p:extLst>
      <p:ext uri="{BB962C8B-B14F-4D97-AF65-F5344CB8AC3E}">
        <p14:creationId xmlns:p14="http://schemas.microsoft.com/office/powerpoint/2010/main" val="238090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1378</TotalTime>
  <Words>238</Words>
  <Application>Microsoft Office PowerPoint</Application>
  <PresentationFormat>Skjermfremvisning (4:3)</PresentationFormat>
  <Paragraphs>97</Paragraphs>
  <Slides>13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13</vt:i4>
      </vt:variant>
    </vt:vector>
  </HeadingPairs>
  <TitlesOfParts>
    <vt:vector size="14" baseType="lpstr"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Hva er ei celle?</dc:title>
  <dc:creator>Øystein Sørborg</dc:creator>
  <cp:lastModifiedBy>Øystein Sørborg</cp:lastModifiedBy>
  <cp:revision>43</cp:revision>
  <dcterms:created xsi:type="dcterms:W3CDTF">2016-06-28T11:38:53Z</dcterms:created>
  <dcterms:modified xsi:type="dcterms:W3CDTF">2017-10-31T08:03:38Z</dcterms:modified>
</cp:coreProperties>
</file>