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63" r:id="rId2"/>
    <p:sldId id="264" r:id="rId3"/>
    <p:sldId id="265" r:id="rId4"/>
    <p:sldId id="266" r:id="rId5"/>
    <p:sldId id="256" r:id="rId6"/>
    <p:sldId id="268" r:id="rId7"/>
    <p:sldId id="269" r:id="rId8"/>
    <p:sldId id="270" r:id="rId9"/>
    <p:sldId id="271" r:id="rId10"/>
    <p:sldId id="272" r:id="rId11"/>
    <p:sldId id="273" r:id="rId12"/>
    <p:sldId id="274" r:id="rId13"/>
    <p:sldId id="275" r:id="rId14"/>
    <p:sldId id="276"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51" d="100"/>
          <a:sy n="51" d="100"/>
        </p:scale>
        <p:origin x="78" y="141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D50266-4742-4786-93C9-DD574B10CDB8}" type="datetimeFigureOut">
              <a:rPr lang="en-US" smtClean="0"/>
              <a:t>12/16/2021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5230F2-D82C-4F17-B602-48F6A3E15F66}" type="slidenum">
              <a:rPr lang="en-US" smtClean="0"/>
              <a:t>‹#›</a:t>
            </a:fld>
            <a:endParaRPr lang="en-US"/>
          </a:p>
        </p:txBody>
      </p:sp>
    </p:spTree>
    <p:extLst>
      <p:ext uri="{BB962C8B-B14F-4D97-AF65-F5344CB8AC3E}">
        <p14:creationId xmlns:p14="http://schemas.microsoft.com/office/powerpoint/2010/main" val="33773371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5C97EEC-8F5E-4DAA-8802-2C61608D24BB}" type="datetimeFigureOut">
              <a:rPr lang="en-US" smtClean="0"/>
              <a:t>12/16/2021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71942D-9C72-4AB8-B6DC-32BEE9FB9F16}" type="slidenum">
              <a:rPr lang="en-US" smtClean="0"/>
              <a:t>‹#›</a:t>
            </a:fld>
            <a:endParaRPr lang="en-US"/>
          </a:p>
        </p:txBody>
      </p:sp>
    </p:spTree>
    <p:extLst>
      <p:ext uri="{BB962C8B-B14F-4D97-AF65-F5344CB8AC3E}">
        <p14:creationId xmlns:p14="http://schemas.microsoft.com/office/powerpoint/2010/main" val="40522234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C97EEC-8F5E-4DAA-8802-2C61608D24BB}" type="datetimeFigureOut">
              <a:rPr lang="en-US" smtClean="0"/>
              <a:t>12/16/2021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71942D-9C72-4AB8-B6DC-32BEE9FB9F16}" type="slidenum">
              <a:rPr lang="en-US" smtClean="0"/>
              <a:t>‹#›</a:t>
            </a:fld>
            <a:endParaRPr lang="en-US"/>
          </a:p>
        </p:txBody>
      </p:sp>
    </p:spTree>
    <p:extLst>
      <p:ext uri="{BB962C8B-B14F-4D97-AF65-F5344CB8AC3E}">
        <p14:creationId xmlns:p14="http://schemas.microsoft.com/office/powerpoint/2010/main" val="17438082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C97EEC-8F5E-4DAA-8802-2C61608D24BB}" type="datetimeFigureOut">
              <a:rPr lang="en-US" smtClean="0"/>
              <a:t>12/16/2021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71942D-9C72-4AB8-B6DC-32BEE9FB9F16}" type="slidenum">
              <a:rPr lang="en-US" smtClean="0"/>
              <a:t>‹#›</a:t>
            </a:fld>
            <a:endParaRPr lang="en-US"/>
          </a:p>
        </p:txBody>
      </p:sp>
    </p:spTree>
    <p:extLst>
      <p:ext uri="{BB962C8B-B14F-4D97-AF65-F5344CB8AC3E}">
        <p14:creationId xmlns:p14="http://schemas.microsoft.com/office/powerpoint/2010/main" val="9472155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C97EEC-8F5E-4DAA-8802-2C61608D24BB}" type="datetimeFigureOut">
              <a:rPr lang="en-US" smtClean="0"/>
              <a:t>12/16/2021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71942D-9C72-4AB8-B6DC-32BEE9FB9F16}" type="slidenum">
              <a:rPr lang="en-US" smtClean="0"/>
              <a:t>‹#›</a:t>
            </a:fld>
            <a:endParaRPr lang="en-US"/>
          </a:p>
        </p:txBody>
      </p:sp>
    </p:spTree>
    <p:extLst>
      <p:ext uri="{BB962C8B-B14F-4D97-AF65-F5344CB8AC3E}">
        <p14:creationId xmlns:p14="http://schemas.microsoft.com/office/powerpoint/2010/main" val="20381986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5C97EEC-8F5E-4DAA-8802-2C61608D24BB}" type="datetimeFigureOut">
              <a:rPr lang="en-US" smtClean="0"/>
              <a:t>12/16/2021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71942D-9C72-4AB8-B6DC-32BEE9FB9F16}" type="slidenum">
              <a:rPr lang="en-US" smtClean="0"/>
              <a:t>‹#›</a:t>
            </a:fld>
            <a:endParaRPr lang="en-US"/>
          </a:p>
        </p:txBody>
      </p:sp>
    </p:spTree>
    <p:extLst>
      <p:ext uri="{BB962C8B-B14F-4D97-AF65-F5344CB8AC3E}">
        <p14:creationId xmlns:p14="http://schemas.microsoft.com/office/powerpoint/2010/main" val="15115315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5C97EEC-8F5E-4DAA-8802-2C61608D24BB}" type="datetimeFigureOut">
              <a:rPr lang="en-US" smtClean="0"/>
              <a:t>12/16/2021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71942D-9C72-4AB8-B6DC-32BEE9FB9F16}" type="slidenum">
              <a:rPr lang="en-US" smtClean="0"/>
              <a:t>‹#›</a:t>
            </a:fld>
            <a:endParaRPr lang="en-US"/>
          </a:p>
        </p:txBody>
      </p:sp>
    </p:spTree>
    <p:extLst>
      <p:ext uri="{BB962C8B-B14F-4D97-AF65-F5344CB8AC3E}">
        <p14:creationId xmlns:p14="http://schemas.microsoft.com/office/powerpoint/2010/main" val="21146971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5C97EEC-8F5E-4DAA-8802-2C61608D24BB}" type="datetimeFigureOut">
              <a:rPr lang="en-US" smtClean="0"/>
              <a:t>12/16/2021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71942D-9C72-4AB8-B6DC-32BEE9FB9F16}" type="slidenum">
              <a:rPr lang="en-US" smtClean="0"/>
              <a:t>‹#›</a:t>
            </a:fld>
            <a:endParaRPr lang="en-US"/>
          </a:p>
        </p:txBody>
      </p:sp>
    </p:spTree>
    <p:extLst>
      <p:ext uri="{BB962C8B-B14F-4D97-AF65-F5344CB8AC3E}">
        <p14:creationId xmlns:p14="http://schemas.microsoft.com/office/powerpoint/2010/main" val="30275644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5C97EEC-8F5E-4DAA-8802-2C61608D24BB}" type="datetimeFigureOut">
              <a:rPr lang="en-US" smtClean="0"/>
              <a:t>12/16/2021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71942D-9C72-4AB8-B6DC-32BEE9FB9F16}" type="slidenum">
              <a:rPr lang="en-US" smtClean="0"/>
              <a:t>‹#›</a:t>
            </a:fld>
            <a:endParaRPr lang="en-US"/>
          </a:p>
        </p:txBody>
      </p:sp>
    </p:spTree>
    <p:extLst>
      <p:ext uri="{BB962C8B-B14F-4D97-AF65-F5344CB8AC3E}">
        <p14:creationId xmlns:p14="http://schemas.microsoft.com/office/powerpoint/2010/main" val="13229929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C97EEC-8F5E-4DAA-8802-2C61608D24BB}" type="datetimeFigureOut">
              <a:rPr lang="en-US" smtClean="0"/>
              <a:t>12/16/2021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71942D-9C72-4AB8-B6DC-32BEE9FB9F16}" type="slidenum">
              <a:rPr lang="en-US" smtClean="0"/>
              <a:t>‹#›</a:t>
            </a:fld>
            <a:endParaRPr lang="en-US"/>
          </a:p>
        </p:txBody>
      </p:sp>
    </p:spTree>
    <p:extLst>
      <p:ext uri="{BB962C8B-B14F-4D97-AF65-F5344CB8AC3E}">
        <p14:creationId xmlns:p14="http://schemas.microsoft.com/office/powerpoint/2010/main" val="21486400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5C97EEC-8F5E-4DAA-8802-2C61608D24BB}" type="datetimeFigureOut">
              <a:rPr lang="en-US" smtClean="0"/>
              <a:t>12/16/2021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71942D-9C72-4AB8-B6DC-32BEE9FB9F16}" type="slidenum">
              <a:rPr lang="en-US" smtClean="0"/>
              <a:t>‹#›</a:t>
            </a:fld>
            <a:endParaRPr lang="en-US"/>
          </a:p>
        </p:txBody>
      </p:sp>
    </p:spTree>
    <p:extLst>
      <p:ext uri="{BB962C8B-B14F-4D97-AF65-F5344CB8AC3E}">
        <p14:creationId xmlns:p14="http://schemas.microsoft.com/office/powerpoint/2010/main" val="20835925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5C97EEC-8F5E-4DAA-8802-2C61608D24BB}" type="datetimeFigureOut">
              <a:rPr lang="en-US" smtClean="0"/>
              <a:t>12/16/2021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71942D-9C72-4AB8-B6DC-32BEE9FB9F16}" type="slidenum">
              <a:rPr lang="en-US" smtClean="0"/>
              <a:t>‹#›</a:t>
            </a:fld>
            <a:endParaRPr lang="en-US"/>
          </a:p>
        </p:txBody>
      </p:sp>
    </p:spTree>
    <p:extLst>
      <p:ext uri="{BB962C8B-B14F-4D97-AF65-F5344CB8AC3E}">
        <p14:creationId xmlns:p14="http://schemas.microsoft.com/office/powerpoint/2010/main" val="4723338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C97EEC-8F5E-4DAA-8802-2C61608D24BB}" type="datetimeFigureOut">
              <a:rPr lang="en-US" smtClean="0"/>
              <a:t>12/16/2021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71942D-9C72-4AB8-B6DC-32BEE9FB9F16}" type="slidenum">
              <a:rPr lang="en-US" smtClean="0"/>
              <a:t>‹#›</a:t>
            </a:fld>
            <a:endParaRPr lang="en-US"/>
          </a:p>
        </p:txBody>
      </p:sp>
    </p:spTree>
    <p:extLst>
      <p:ext uri="{BB962C8B-B14F-4D97-AF65-F5344CB8AC3E}">
        <p14:creationId xmlns:p14="http://schemas.microsoft.com/office/powerpoint/2010/main" val="21157709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www.framtiden.no/gronne-tips/mat/sjekk-hvilken-mat-som-er-best-for-miljoet.html"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forskning.no/klima-mat/kortreist-mat-betyr-lite-for-klimaet/1644232"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video" Target="https://www.youtube.com/embed/nFlqL31P9ms"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forskning.no/klima-mat/kortreist-mat-betyr-lite-for-klimaet/1644232" TargetMode="External"/><Relationship Id="rId2" Type="http://schemas.openxmlformats.org/officeDocument/2006/relationships/image" Target="../media/image7.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39273" y="3602038"/>
            <a:ext cx="9144000" cy="2387600"/>
          </a:xfrm>
        </p:spPr>
        <p:txBody>
          <a:bodyPr/>
          <a:lstStyle/>
          <a:p>
            <a:r>
              <a:rPr lang="en-US" b="1" dirty="0" err="1"/>
              <a:t>Økt</a:t>
            </a:r>
            <a:r>
              <a:rPr lang="en-US" b="1" dirty="0"/>
              <a:t> </a:t>
            </a:r>
            <a:r>
              <a:rPr lang="en-US" b="1" dirty="0" smtClean="0"/>
              <a:t>2</a:t>
            </a:r>
            <a:br>
              <a:rPr lang="en-US" b="1" dirty="0" smtClean="0"/>
            </a:br>
            <a:r>
              <a:rPr lang="en-US" b="1" dirty="0" err="1" smtClean="0"/>
              <a:t>Klimavenleg</a:t>
            </a:r>
            <a:r>
              <a:rPr lang="en-US" b="1" dirty="0" smtClean="0"/>
              <a:t> </a:t>
            </a:r>
            <a:r>
              <a:rPr lang="en-US" b="1" dirty="0"/>
              <a:t>mat</a:t>
            </a:r>
          </a:p>
        </p:txBody>
      </p:sp>
      <p:sp>
        <p:nvSpPr>
          <p:cNvPr id="3" name="Subtitle 2"/>
          <p:cNvSpPr>
            <a:spLocks noGrp="1"/>
          </p:cNvSpPr>
          <p:nvPr>
            <p:ph type="subTitle" idx="1"/>
          </p:nvPr>
        </p:nvSpPr>
        <p:spPr/>
        <p:txBody>
          <a:bodyPr/>
          <a:lstStyle/>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31127" y="376310"/>
            <a:ext cx="5247409" cy="3498273"/>
          </a:xfrm>
          <a:prstGeom prst="rect">
            <a:avLst/>
          </a:prstGeom>
        </p:spPr>
      </p:pic>
    </p:spTree>
    <p:extLst>
      <p:ext uri="{BB962C8B-B14F-4D97-AF65-F5344CB8AC3E}">
        <p14:creationId xmlns:p14="http://schemas.microsoft.com/office/powerpoint/2010/main" val="6505383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nb-NO" dirty="0" smtClean="0"/>
              <a:t>Global matproduksjon</a:t>
            </a:r>
            <a:endParaRPr lang="en-US" dirty="0"/>
          </a:p>
        </p:txBody>
      </p:sp>
      <p:sp>
        <p:nvSpPr>
          <p:cNvPr id="8" name="Content Placeholder 7"/>
          <p:cNvSpPr>
            <a:spLocks noGrp="1"/>
          </p:cNvSpPr>
          <p:nvPr>
            <p:ph idx="1"/>
          </p:nvPr>
        </p:nvSpPr>
        <p:spPr/>
        <p:txBody>
          <a:bodyPr>
            <a:normAutofit fontScale="85000" lnSpcReduction="20000"/>
          </a:bodyPr>
          <a:lstStyle/>
          <a:p>
            <a:pPr marL="0" indent="0">
              <a:buNone/>
            </a:pPr>
            <a:r>
              <a:rPr lang="nn-NO" b="1" dirty="0" smtClean="0"/>
              <a:t>Grafen på førre side viser at:</a:t>
            </a:r>
          </a:p>
          <a:p>
            <a:r>
              <a:rPr lang="nn-NO" b="1" dirty="0" smtClean="0"/>
              <a:t>Transport:</a:t>
            </a:r>
            <a:r>
              <a:rPr lang="nn-NO" dirty="0" smtClean="0"/>
              <a:t> For stort sett alle matvarer betyr transport (lysegrøn) veldig lite.</a:t>
            </a:r>
          </a:p>
          <a:p>
            <a:r>
              <a:rPr lang="nn-NO" b="1" dirty="0" smtClean="0"/>
              <a:t>Metanutslepp: </a:t>
            </a:r>
            <a:r>
              <a:rPr lang="nn-NO" dirty="0" smtClean="0"/>
              <a:t>Det er metanutsleppa frå kjøtkveg på beite eller i fjøs, som gjer at storfekjøt har så stor påverknad på klimaet. Også produksjon av kjøt frå sau/lam, og kyr som blir haldne for produksjon av ost og mjølk, fører til store metanutslepp. Ris-produksjon fører også til store metanutslepp, viser nyare forsking. Gris og kylling er ikkje drøvtyggarar som ku og sau, og skapar ikkje dei same problema.</a:t>
            </a:r>
          </a:p>
          <a:p>
            <a:r>
              <a:rPr lang="nn-NO" b="1" dirty="0" smtClean="0"/>
              <a:t>Drivstoff: </a:t>
            </a:r>
            <a:r>
              <a:rPr lang="nn-NO" dirty="0" smtClean="0"/>
              <a:t>Ein dominerande del av klimagassutsleppa ved fiske skyldast at fiskebåtane brukar mykje drivstoff.</a:t>
            </a:r>
          </a:p>
          <a:p>
            <a:r>
              <a:rPr lang="nn-NO" b="1" dirty="0" smtClean="0"/>
              <a:t>Nedkjøling/butikk/innpakning/avfall: </a:t>
            </a:r>
            <a:r>
              <a:rPr lang="nn-NO" dirty="0" smtClean="0"/>
              <a:t>Legg merke til kor lite desse faktorane betyr for klimaet, samanlikna med andre faktorar knytt til matproduksjon.</a:t>
            </a:r>
          </a:p>
          <a:p>
            <a:r>
              <a:rPr lang="nn-NO" b="1" dirty="0" smtClean="0"/>
              <a:t>Planter:</a:t>
            </a:r>
            <a:r>
              <a:rPr lang="nn-NO" dirty="0" smtClean="0"/>
              <a:t> Størst er utsleppa ved tomatproduksjon. Minst er utsleppa for sitrusfrukter.</a:t>
            </a:r>
          </a:p>
          <a:p>
            <a:endParaRPr lang="nn-NO"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77300" y="237740"/>
            <a:ext cx="2381827" cy="1587885"/>
          </a:xfrm>
          <a:prstGeom prst="rect">
            <a:avLst/>
          </a:prstGeom>
        </p:spPr>
      </p:pic>
    </p:spTree>
    <p:extLst>
      <p:ext uri="{BB962C8B-B14F-4D97-AF65-F5344CB8AC3E}">
        <p14:creationId xmlns:p14="http://schemas.microsoft.com/office/powerpoint/2010/main" val="25441224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9966" y="365125"/>
            <a:ext cx="8713833" cy="1325563"/>
          </a:xfrm>
        </p:spPr>
        <p:txBody>
          <a:bodyPr/>
          <a:lstStyle/>
          <a:p>
            <a:r>
              <a:rPr lang="nb-NO" dirty="0" smtClean="0"/>
              <a:t>Norsk matproduksjon</a:t>
            </a:r>
            <a:endParaRPr lang="en-US" dirty="0"/>
          </a:p>
        </p:txBody>
      </p:sp>
      <p:sp>
        <p:nvSpPr>
          <p:cNvPr id="3" name="Content Placeholder 2"/>
          <p:cNvSpPr>
            <a:spLocks noGrp="1"/>
          </p:cNvSpPr>
          <p:nvPr>
            <p:ph idx="1"/>
          </p:nvPr>
        </p:nvSpPr>
        <p:spPr>
          <a:xfrm>
            <a:off x="1163782" y="1825625"/>
            <a:ext cx="10190018" cy="4351338"/>
          </a:xfrm>
        </p:spPr>
        <p:txBody>
          <a:bodyPr>
            <a:normAutofit lnSpcReduction="10000"/>
          </a:bodyPr>
          <a:lstStyle/>
          <a:p>
            <a:r>
              <a:rPr lang="nn-NO" dirty="0" smtClean="0"/>
              <a:t>I Noreg er truleg klimagassutsleppa frå drøvtyggarar, som følge av arealbruk, mindre enn i for eksempel Brasil, fordi mange dyr går på utmarksbeite. </a:t>
            </a:r>
          </a:p>
          <a:p>
            <a:r>
              <a:rPr lang="nn-NO" dirty="0" smtClean="0"/>
              <a:t>Metanutsleppa frå drøvtyggarane er store også i Noreg, og det er desse som gjer storfe og sau spesielt lite klimavenlege.</a:t>
            </a:r>
          </a:p>
          <a:p>
            <a:r>
              <a:rPr lang="nn-NO" dirty="0" smtClean="0"/>
              <a:t>90 prosent av landbruksarealet i Noreg, indirekte og direkte, blir bruka til kjøt- og fôrproduksjon.</a:t>
            </a:r>
          </a:p>
          <a:p>
            <a:r>
              <a:rPr lang="nn-NO" dirty="0" smtClean="0"/>
              <a:t>Dessverre er det slik at den lukkelege kua du ser ute på eit grønt beite om sommaren, er den aller minst klimavenlege typen matproduksjon vi har på grunn av dei store metanutsleppa frå denne kua.</a:t>
            </a:r>
          </a:p>
          <a:p>
            <a:endParaRPr lang="nn-NO" dirty="0" smtClean="0"/>
          </a:p>
          <a:p>
            <a:endParaRPr lang="nn-NO"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7558" y="365125"/>
            <a:ext cx="2222409" cy="2646218"/>
          </a:xfrm>
          <a:prstGeom prst="rect">
            <a:avLst/>
          </a:prstGeom>
        </p:spPr>
      </p:pic>
    </p:spTree>
    <p:extLst>
      <p:ext uri="{BB962C8B-B14F-4D97-AF65-F5344CB8AC3E}">
        <p14:creationId xmlns:p14="http://schemas.microsoft.com/office/powerpoint/2010/main" val="1696650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smtClean="0"/>
              <a:t>2E</a:t>
            </a:r>
            <a:endParaRPr lang="en-US" dirty="0"/>
          </a:p>
        </p:txBody>
      </p:sp>
      <p:sp>
        <p:nvSpPr>
          <p:cNvPr id="3" name="Content Placeholder 2"/>
          <p:cNvSpPr>
            <a:spLocks noGrp="1"/>
          </p:cNvSpPr>
          <p:nvPr>
            <p:ph idx="1"/>
          </p:nvPr>
        </p:nvSpPr>
        <p:spPr/>
        <p:txBody>
          <a:bodyPr/>
          <a:lstStyle/>
          <a:p>
            <a:r>
              <a:rPr lang="nn-NO" dirty="0" smtClean="0"/>
              <a:t>Finn CO</a:t>
            </a:r>
            <a:r>
              <a:rPr lang="nn-NO" baseline="-25000" dirty="0" smtClean="0"/>
              <a:t>2</a:t>
            </a:r>
            <a:r>
              <a:rPr lang="nn-NO" dirty="0" smtClean="0"/>
              <a:t>-utslepp frå matvarene i rangeringsoppgåva ved hjelp CO</a:t>
            </a:r>
            <a:r>
              <a:rPr lang="nn-NO" baseline="-25000" dirty="0" smtClean="0"/>
              <a:t>2</a:t>
            </a:r>
            <a:r>
              <a:rPr lang="nn-NO" dirty="0" smtClean="0"/>
              <a:t>-kalkulatoren. </a:t>
            </a:r>
          </a:p>
          <a:p>
            <a:pPr marL="0" indent="0">
              <a:buNone/>
            </a:pPr>
            <a:r>
              <a:rPr lang="nn-NO" u="sng" dirty="0" smtClean="0">
                <a:hlinkClick r:id="rId2"/>
              </a:rPr>
              <a:t>https://www.framtiden.no/gronne-tips/mat/sjekk-hvilken-mat-som-er-best-for-miljoet.html</a:t>
            </a:r>
            <a:endParaRPr lang="nn-NO" u="sng" dirty="0" smtClean="0"/>
          </a:p>
          <a:p>
            <a:endParaRPr lang="nn-NO" dirty="0" smtClean="0"/>
          </a:p>
          <a:p>
            <a:r>
              <a:rPr lang="nn-NO" dirty="0" smtClean="0"/>
              <a:t> Legg inn verdiane i tabellen i </a:t>
            </a:r>
            <a:r>
              <a:rPr lang="nn-NO" b="1" i="1" dirty="0" smtClean="0"/>
              <a:t>Elevhefte </a:t>
            </a:r>
            <a:r>
              <a:rPr lang="nn-NO" b="1" i="1" dirty="0"/>
              <a:t>E</a:t>
            </a:r>
            <a:r>
              <a:rPr lang="nn-NO" b="1" i="1" dirty="0" smtClean="0"/>
              <a:t>.</a:t>
            </a:r>
            <a:r>
              <a:rPr lang="nn-NO" b="1" dirty="0" smtClean="0"/>
              <a:t>  </a:t>
            </a:r>
            <a:endParaRPr lang="nn-NO" b="1" dirty="0" smtClean="0"/>
          </a:p>
          <a:p>
            <a:endParaRPr lang="nn-NO" dirty="0" smtClean="0"/>
          </a:p>
          <a:p>
            <a:endParaRPr lang="nn-NO" dirty="0"/>
          </a:p>
        </p:txBody>
      </p:sp>
    </p:spTree>
    <p:extLst>
      <p:ext uri="{BB962C8B-B14F-4D97-AF65-F5344CB8AC3E}">
        <p14:creationId xmlns:p14="http://schemas.microsoft.com/office/powerpoint/2010/main" val="15348664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smtClean="0"/>
              <a:t>2F</a:t>
            </a:r>
            <a:endParaRPr lang="en-US" dirty="0"/>
          </a:p>
        </p:txBody>
      </p:sp>
      <p:sp>
        <p:nvSpPr>
          <p:cNvPr id="3" name="Content Placeholder 2"/>
          <p:cNvSpPr>
            <a:spLocks noGrp="1"/>
          </p:cNvSpPr>
          <p:nvPr>
            <p:ph idx="1"/>
          </p:nvPr>
        </p:nvSpPr>
        <p:spPr/>
        <p:txBody>
          <a:bodyPr/>
          <a:lstStyle/>
          <a:p>
            <a:pPr lvl="0"/>
            <a:r>
              <a:rPr lang="nn-NO" dirty="0" smtClean="0"/>
              <a:t>Var det noko som overraska dykk? </a:t>
            </a:r>
          </a:p>
          <a:p>
            <a:pPr lvl="0"/>
            <a:r>
              <a:rPr lang="nn-NO" dirty="0" smtClean="0"/>
              <a:t>Kvifor trur de produksjon og transport av norske eple gir mindre CO</a:t>
            </a:r>
            <a:r>
              <a:rPr lang="nn-NO" baseline="-25000" dirty="0" smtClean="0"/>
              <a:t>2</a:t>
            </a:r>
            <a:r>
              <a:rPr lang="nn-NO" dirty="0" smtClean="0"/>
              <a:t>-utslepp enn eple importerte frå Italia? </a:t>
            </a:r>
          </a:p>
          <a:p>
            <a:pPr lvl="0"/>
            <a:r>
              <a:rPr lang="nn-NO" dirty="0" smtClean="0"/>
              <a:t>Kvifor trur de produksjon og transport av norske tomatar gir meir CO</a:t>
            </a:r>
            <a:r>
              <a:rPr lang="nn-NO" baseline="-25000" dirty="0" smtClean="0"/>
              <a:t>2</a:t>
            </a:r>
            <a:r>
              <a:rPr lang="nn-NO" dirty="0" smtClean="0"/>
              <a:t>-utslepp enn importerte?</a:t>
            </a:r>
          </a:p>
          <a:p>
            <a:pPr lvl="0"/>
            <a:r>
              <a:rPr lang="nn-NO" dirty="0" smtClean="0"/>
              <a:t>Produksjon av storfekjøt gir meir CO</a:t>
            </a:r>
            <a:r>
              <a:rPr lang="nn-NO" baseline="-25000" dirty="0" smtClean="0"/>
              <a:t>2</a:t>
            </a:r>
            <a:r>
              <a:rPr lang="nn-NO" dirty="0" smtClean="0"/>
              <a:t>-utslepp enn for kyllingkjøt. Kvifor trur de det er slik? </a:t>
            </a:r>
          </a:p>
          <a:p>
            <a:pPr lvl="0"/>
            <a:r>
              <a:rPr lang="nn-NO" dirty="0" smtClean="0"/>
              <a:t>Finst det ein fasit? Kvifor / kvifor ikkje? </a:t>
            </a:r>
          </a:p>
          <a:p>
            <a:endParaRPr lang="nn-NO" dirty="0"/>
          </a:p>
        </p:txBody>
      </p:sp>
    </p:spTree>
    <p:extLst>
      <p:ext uri="{BB962C8B-B14F-4D97-AF65-F5344CB8AC3E}">
        <p14:creationId xmlns:p14="http://schemas.microsoft.com/office/powerpoint/2010/main" val="35749891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err="1" smtClean="0"/>
              <a:t>Klimavenleg</a:t>
            </a:r>
            <a:r>
              <a:rPr lang="nb-NO" dirty="0" smtClean="0"/>
              <a:t> mat</a:t>
            </a:r>
            <a:endParaRPr lang="en-US" dirty="0"/>
          </a:p>
        </p:txBody>
      </p:sp>
      <p:sp>
        <p:nvSpPr>
          <p:cNvPr id="3" name="Content Placeholder 2"/>
          <p:cNvSpPr>
            <a:spLocks noGrp="1"/>
          </p:cNvSpPr>
          <p:nvPr>
            <p:ph idx="1"/>
          </p:nvPr>
        </p:nvSpPr>
        <p:spPr/>
        <p:txBody>
          <a:bodyPr>
            <a:normAutofit/>
          </a:bodyPr>
          <a:lstStyle/>
          <a:p>
            <a:r>
              <a:rPr lang="nn-NO" dirty="0" smtClean="0"/>
              <a:t>Det er mange ting som innverkar på kor klimavenleg ei matvare er, og det å velje klimavenleg mat kan derfor vere utfordrande. </a:t>
            </a:r>
          </a:p>
          <a:p>
            <a:endParaRPr lang="nn-NO" dirty="0" smtClean="0"/>
          </a:p>
          <a:p>
            <a:r>
              <a:rPr lang="nn-NO" dirty="0" smtClean="0"/>
              <a:t>Dersom ein vil velje klimavenleg, er det uansett lurt å velje matvarer som er </a:t>
            </a:r>
            <a:r>
              <a:rPr lang="nn-NO" i="1" dirty="0" smtClean="0"/>
              <a:t>plantebaserte</a:t>
            </a:r>
            <a:r>
              <a:rPr lang="nn-NO" dirty="0" smtClean="0"/>
              <a:t>, som er </a:t>
            </a:r>
            <a:r>
              <a:rPr lang="nn-NO" i="1" dirty="0" smtClean="0"/>
              <a:t>dyrka utandørs </a:t>
            </a:r>
            <a:r>
              <a:rPr lang="nn-NO" dirty="0" smtClean="0"/>
              <a:t>eller i </a:t>
            </a:r>
            <a:r>
              <a:rPr lang="nn-NO" i="1" dirty="0" smtClean="0"/>
              <a:t>drivhus som blir varma opp av fornybare energikjelder</a:t>
            </a:r>
            <a:r>
              <a:rPr lang="nn-NO" dirty="0" smtClean="0"/>
              <a:t>.</a:t>
            </a:r>
          </a:p>
          <a:p>
            <a:endParaRPr lang="nn-NO" dirty="0" smtClean="0"/>
          </a:p>
          <a:p>
            <a:endParaRPr lang="nn-NO" dirty="0" smtClean="0"/>
          </a:p>
          <a:p>
            <a:pPr marL="0" indent="0" algn="r">
              <a:buNone/>
            </a:pPr>
            <a:r>
              <a:rPr lang="nn-NO" sz="1600" u="sng" dirty="0" smtClean="0">
                <a:hlinkClick r:id="rId2"/>
              </a:rPr>
              <a:t>https://forskning.no/klima-mat/kortreist-mat-betyr-lite-for-klimaet/1644232</a:t>
            </a:r>
            <a:endParaRPr lang="nn-NO" sz="1600" dirty="0" smtClean="0"/>
          </a:p>
          <a:p>
            <a:endParaRPr lang="nn-NO" dirty="0" smtClean="0"/>
          </a:p>
          <a:p>
            <a:endParaRPr lang="nn-NO" dirty="0"/>
          </a:p>
        </p:txBody>
      </p:sp>
    </p:spTree>
    <p:extLst>
      <p:ext uri="{BB962C8B-B14F-4D97-AF65-F5344CB8AC3E}">
        <p14:creationId xmlns:p14="http://schemas.microsoft.com/office/powerpoint/2010/main" val="30986325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smtClean="0"/>
              <a:t>2A</a:t>
            </a:r>
            <a:endParaRPr lang="en-US" dirty="0"/>
          </a:p>
        </p:txBody>
      </p:sp>
      <p:sp>
        <p:nvSpPr>
          <p:cNvPr id="3" name="Content Placeholder 2"/>
          <p:cNvSpPr>
            <a:spLocks noGrp="1"/>
          </p:cNvSpPr>
          <p:nvPr>
            <p:ph idx="1"/>
          </p:nvPr>
        </p:nvSpPr>
        <p:spPr/>
        <p:txBody>
          <a:bodyPr/>
          <a:lstStyle/>
          <a:p>
            <a:pPr marL="0" indent="0">
              <a:buNone/>
            </a:pPr>
            <a:r>
              <a:rPr lang="nb-NO" dirty="0" smtClean="0"/>
              <a:t>Kort oppsummert: Kven har de vald å gi råd, kva er problemet </a:t>
            </a:r>
            <a:r>
              <a:rPr lang="nb-NO" dirty="0" err="1" smtClean="0"/>
              <a:t>deira</a:t>
            </a:r>
            <a:r>
              <a:rPr lang="nb-NO" dirty="0" smtClean="0"/>
              <a:t> og kva er </a:t>
            </a:r>
            <a:r>
              <a:rPr lang="nb-NO" dirty="0" err="1" smtClean="0"/>
              <a:t>dei</a:t>
            </a:r>
            <a:r>
              <a:rPr lang="nb-NO" dirty="0" smtClean="0"/>
              <a:t> </a:t>
            </a:r>
            <a:r>
              <a:rPr lang="nb-NO" dirty="0" err="1" smtClean="0"/>
              <a:t>opptekne</a:t>
            </a:r>
            <a:r>
              <a:rPr lang="nb-NO" dirty="0" smtClean="0"/>
              <a:t> av? </a:t>
            </a:r>
            <a:endParaRPr lang="en-US" dirty="0"/>
          </a:p>
        </p:txBody>
      </p:sp>
      <p:pic>
        <p:nvPicPr>
          <p:cNvPr id="5" name="Content Placeholder 4"/>
          <p:cNvPicPr>
            <a:picLocks noChangeAspect="1"/>
          </p:cNvPicPr>
          <p:nvPr/>
        </p:nvPicPr>
        <p:blipFill rotWithShape="1">
          <a:blip r:embed="rId2" cstate="print">
            <a:extLst>
              <a:ext uri="{28A0092B-C50C-407E-A947-70E740481C1C}">
                <a14:useLocalDpi xmlns:a14="http://schemas.microsoft.com/office/drawing/2010/main" val="0"/>
              </a:ext>
            </a:extLst>
          </a:blip>
          <a:srcRect l="24692" r="21077" b="53"/>
          <a:stretch/>
        </p:blipFill>
        <p:spPr>
          <a:xfrm>
            <a:off x="4384651" y="2882402"/>
            <a:ext cx="3184928" cy="3913239"/>
          </a:xfrm>
          <a:prstGeom prst="rect">
            <a:avLst/>
          </a:prstGeom>
        </p:spPr>
      </p:pic>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r="54194" b="34230"/>
          <a:stretch/>
        </p:blipFill>
        <p:spPr>
          <a:xfrm>
            <a:off x="8868150" y="2931152"/>
            <a:ext cx="2614665" cy="3754254"/>
          </a:xfrm>
          <a:prstGeom prst="rect">
            <a:avLst/>
          </a:prstGeom>
        </p:spPr>
      </p:pic>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l="40822" t="7991" r="35619" b="34386"/>
          <a:stretch/>
        </p:blipFill>
        <p:spPr>
          <a:xfrm>
            <a:off x="913140" y="2931152"/>
            <a:ext cx="2369574" cy="3864078"/>
          </a:xfrm>
          <a:prstGeom prst="rect">
            <a:avLst/>
          </a:prstGeom>
        </p:spPr>
      </p:pic>
      <p:sp>
        <p:nvSpPr>
          <p:cNvPr id="8" name="TextBox 8"/>
          <p:cNvSpPr txBox="1"/>
          <p:nvPr/>
        </p:nvSpPr>
        <p:spPr>
          <a:xfrm>
            <a:off x="3906374" y="6087717"/>
            <a:ext cx="1769082" cy="369332"/>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nb-NO" dirty="0" smtClean="0"/>
              <a:t>Sofie - Kokk</a:t>
            </a:r>
            <a:endParaRPr lang="en-US" dirty="0"/>
          </a:p>
        </p:txBody>
      </p:sp>
      <p:sp>
        <p:nvSpPr>
          <p:cNvPr id="9" name="TextBox 9"/>
          <p:cNvSpPr txBox="1"/>
          <p:nvPr/>
        </p:nvSpPr>
        <p:spPr>
          <a:xfrm>
            <a:off x="434862" y="6087717"/>
            <a:ext cx="1874457" cy="369332"/>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nb-NO" dirty="0" smtClean="0"/>
              <a:t>Stian - </a:t>
            </a:r>
            <a:r>
              <a:rPr lang="nb-NO" dirty="0" err="1" smtClean="0"/>
              <a:t>Roughneck</a:t>
            </a:r>
            <a:endParaRPr lang="en-US" dirty="0"/>
          </a:p>
        </p:txBody>
      </p:sp>
      <p:sp>
        <p:nvSpPr>
          <p:cNvPr id="10" name="TextBox 10"/>
          <p:cNvSpPr txBox="1"/>
          <p:nvPr/>
        </p:nvSpPr>
        <p:spPr>
          <a:xfrm>
            <a:off x="8325270" y="6087717"/>
            <a:ext cx="2351302" cy="369332"/>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nb-NO" dirty="0" smtClean="0"/>
              <a:t>Ole - </a:t>
            </a:r>
            <a:r>
              <a:rPr lang="nb-NO" dirty="0" err="1" smtClean="0"/>
              <a:t>Helsefagarbeidar</a:t>
            </a:r>
            <a:endParaRPr lang="en-US" dirty="0"/>
          </a:p>
        </p:txBody>
      </p:sp>
    </p:spTree>
    <p:extLst>
      <p:ext uri="{BB962C8B-B14F-4D97-AF65-F5344CB8AC3E}">
        <p14:creationId xmlns:p14="http://schemas.microsoft.com/office/powerpoint/2010/main" val="18800202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smtClean="0"/>
              <a:t>2B</a:t>
            </a:r>
            <a:endParaRPr lang="en-US" dirty="0"/>
          </a:p>
        </p:txBody>
      </p:sp>
      <p:sp>
        <p:nvSpPr>
          <p:cNvPr id="3" name="Content Placeholder 2"/>
          <p:cNvSpPr>
            <a:spLocks noGrp="1"/>
          </p:cNvSpPr>
          <p:nvPr>
            <p:ph idx="1"/>
          </p:nvPr>
        </p:nvSpPr>
        <p:spPr>
          <a:xfrm>
            <a:off x="838200" y="1302327"/>
            <a:ext cx="10515600" cy="4874636"/>
          </a:xfrm>
        </p:spPr>
        <p:txBody>
          <a:bodyPr/>
          <a:lstStyle/>
          <a:p>
            <a:pPr marL="0" indent="0">
              <a:buNone/>
            </a:pPr>
            <a:r>
              <a:rPr lang="nb-NO" dirty="0" smtClean="0"/>
              <a:t>Tema for denne økta er matproduksjon og klima.</a:t>
            </a:r>
            <a:endParaRPr lang="en-US" dirty="0"/>
          </a:p>
        </p:txBody>
      </p:sp>
      <p:pic>
        <p:nvPicPr>
          <p:cNvPr id="4" name="nFlqL31P9ms"/>
          <p:cNvPicPr>
            <a:picLocks noRot="1" noChangeAspect="1"/>
          </p:cNvPicPr>
          <p:nvPr>
            <a:videoFile r:link="rId1"/>
          </p:nvPr>
        </p:nvPicPr>
        <p:blipFill>
          <a:blip r:embed="rId3"/>
          <a:stretch>
            <a:fillRect/>
          </a:stretch>
        </p:blipFill>
        <p:spPr>
          <a:xfrm>
            <a:off x="1652155" y="1783052"/>
            <a:ext cx="8887690" cy="4999325"/>
          </a:xfrm>
          <a:prstGeom prst="rect">
            <a:avLst/>
          </a:prstGeom>
        </p:spPr>
      </p:pic>
    </p:spTree>
    <p:extLst>
      <p:ext uri="{BB962C8B-B14F-4D97-AF65-F5344CB8AC3E}">
        <p14:creationId xmlns:p14="http://schemas.microsoft.com/office/powerpoint/2010/main" val="12624733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smtClean="0"/>
              <a:t>2C</a:t>
            </a:r>
            <a:endParaRPr lang="en-US" dirty="0"/>
          </a:p>
        </p:txBody>
      </p:sp>
      <p:sp>
        <p:nvSpPr>
          <p:cNvPr id="3" name="Content Placeholder 2"/>
          <p:cNvSpPr>
            <a:spLocks noGrp="1"/>
          </p:cNvSpPr>
          <p:nvPr>
            <p:ph idx="1"/>
          </p:nvPr>
        </p:nvSpPr>
        <p:spPr/>
        <p:txBody>
          <a:bodyPr>
            <a:normAutofit/>
          </a:bodyPr>
          <a:lstStyle/>
          <a:p>
            <a:pPr marL="0" indent="0">
              <a:buNone/>
            </a:pPr>
            <a:r>
              <a:rPr lang="nn-NO" dirty="0" smtClean="0"/>
              <a:t>1. Diskuter:</a:t>
            </a:r>
          </a:p>
          <a:p>
            <a:pPr lvl="1"/>
            <a:r>
              <a:rPr lang="nn-NO" sz="2800" dirty="0" smtClean="0"/>
              <a:t>Kva matvare er mest klimavenleg? Kvifor trur de det?</a:t>
            </a:r>
          </a:p>
          <a:p>
            <a:pPr lvl="1"/>
            <a:r>
              <a:rPr lang="nn-NO" sz="2800" dirty="0" smtClean="0"/>
              <a:t>Kva for ein er minst klimavenleg? Kvifor trur de det?</a:t>
            </a:r>
          </a:p>
          <a:p>
            <a:pPr marL="0" indent="0">
              <a:buNone/>
            </a:pPr>
            <a:endParaRPr lang="nn-NO" dirty="0" smtClean="0"/>
          </a:p>
          <a:p>
            <a:pPr marL="0" indent="0">
              <a:buNone/>
            </a:pPr>
            <a:r>
              <a:rPr lang="nn-NO" dirty="0" smtClean="0"/>
              <a:t>2. Ranger matvarene frå det de meiner er mest til minst klimavenleg. </a:t>
            </a:r>
          </a:p>
          <a:p>
            <a:pPr lvl="1">
              <a:buFontTx/>
              <a:buChar char="-"/>
            </a:pPr>
            <a:r>
              <a:rPr lang="nn-NO" sz="2800" dirty="0" smtClean="0"/>
              <a:t>Grunngi kvifor og om de er usikre.</a:t>
            </a:r>
          </a:p>
          <a:p>
            <a:pPr>
              <a:buFontTx/>
              <a:buChar char="-"/>
            </a:pPr>
            <a:endParaRPr lang="nn-NO" dirty="0" smtClean="0"/>
          </a:p>
          <a:p>
            <a:pPr marL="0" indent="0">
              <a:buNone/>
            </a:pPr>
            <a:r>
              <a:rPr lang="nn-NO" dirty="0" smtClean="0"/>
              <a:t>3. Les tilleggsinformasjonen om matproduksjon og vurder deretter om de vil rangere annleis.</a:t>
            </a:r>
          </a:p>
          <a:p>
            <a:endParaRPr lang="nn-NO" dirty="0"/>
          </a:p>
        </p:txBody>
      </p:sp>
      <p:sp>
        <p:nvSpPr>
          <p:cNvPr id="4" name="Rounded Rectangular Callout 3"/>
          <p:cNvSpPr/>
          <p:nvPr/>
        </p:nvSpPr>
        <p:spPr>
          <a:xfrm>
            <a:off x="6668655" y="365125"/>
            <a:ext cx="4904509" cy="1491384"/>
          </a:xfrm>
          <a:prstGeom prst="wedgeRoundRectCallout">
            <a:avLst>
              <a:gd name="adj1" fmla="val 43950"/>
              <a:gd name="adj2" fmla="val 6993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3200" b="1" dirty="0" smtClean="0">
                <a:latin typeface="Bradley Hand ITC" panose="03070402050302030203" pitchFamily="66" charset="0"/>
              </a:rPr>
              <a:t>Kva </a:t>
            </a:r>
            <a:r>
              <a:rPr lang="nb-NO" sz="3200" b="1" dirty="0">
                <a:latin typeface="Bradley Hand ITC" panose="03070402050302030203" pitchFamily="66" charset="0"/>
              </a:rPr>
              <a:t>matvare er mest </a:t>
            </a:r>
            <a:r>
              <a:rPr lang="nn-NO" sz="3200" b="1" dirty="0" smtClean="0">
                <a:latin typeface="Bradley Hand ITC" panose="03070402050302030203" pitchFamily="66" charset="0"/>
              </a:rPr>
              <a:t>klimavenleg</a:t>
            </a:r>
            <a:r>
              <a:rPr lang="nb-NO" sz="3200" b="1" dirty="0" smtClean="0">
                <a:latin typeface="Bradley Hand ITC" panose="03070402050302030203" pitchFamily="66" charset="0"/>
              </a:rPr>
              <a:t>? </a:t>
            </a:r>
            <a:endParaRPr lang="nb-NO" sz="3200" b="1" dirty="0">
              <a:latin typeface="Bradley Hand ITC" panose="03070402050302030203" pitchFamily="66" charset="0"/>
            </a:endParaRPr>
          </a:p>
        </p:txBody>
      </p:sp>
    </p:spTree>
    <p:extLst>
      <p:ext uri="{BB962C8B-B14F-4D97-AF65-F5344CB8AC3E}">
        <p14:creationId xmlns:p14="http://schemas.microsoft.com/office/powerpoint/2010/main" val="39967854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59345" y="2969636"/>
            <a:ext cx="9144000" cy="2387600"/>
          </a:xfrm>
        </p:spPr>
        <p:txBody>
          <a:bodyPr/>
          <a:lstStyle/>
          <a:p>
            <a:r>
              <a:rPr lang="nb-NO" dirty="0" smtClean="0"/>
              <a:t>2D Matproduksjon </a:t>
            </a:r>
            <a:r>
              <a:rPr lang="nb-NO" dirty="0"/>
              <a:t>og klima </a:t>
            </a:r>
            <a:endParaRPr lang="en-US" dirty="0"/>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88145" y="537993"/>
            <a:ext cx="5267914" cy="3512473"/>
          </a:xfrm>
          <a:prstGeom prst="rect">
            <a:avLst/>
          </a:prstGeom>
        </p:spPr>
      </p:pic>
    </p:spTree>
    <p:extLst>
      <p:ext uri="{BB962C8B-B14F-4D97-AF65-F5344CB8AC3E}">
        <p14:creationId xmlns:p14="http://schemas.microsoft.com/office/powerpoint/2010/main" val="606721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err="1" smtClean="0"/>
              <a:t>Klimagassar</a:t>
            </a:r>
            <a:r>
              <a:rPr lang="nb-NO" dirty="0" smtClean="0"/>
              <a:t> </a:t>
            </a:r>
            <a:r>
              <a:rPr lang="nb-NO" dirty="0" err="1" smtClean="0"/>
              <a:t>frå</a:t>
            </a:r>
            <a:r>
              <a:rPr lang="nb-NO" dirty="0" smtClean="0"/>
              <a:t> matproduksjon</a:t>
            </a:r>
            <a:endParaRPr lang="en-US" dirty="0"/>
          </a:p>
        </p:txBody>
      </p:sp>
      <p:sp>
        <p:nvSpPr>
          <p:cNvPr id="3" name="Content Placeholder 2"/>
          <p:cNvSpPr>
            <a:spLocks noGrp="1"/>
          </p:cNvSpPr>
          <p:nvPr>
            <p:ph idx="1"/>
          </p:nvPr>
        </p:nvSpPr>
        <p:spPr/>
        <p:txBody>
          <a:bodyPr>
            <a:normAutofit lnSpcReduction="10000"/>
          </a:bodyPr>
          <a:lstStyle/>
          <a:p>
            <a:r>
              <a:rPr lang="nb-NO" dirty="0"/>
              <a:t>Karbondioksid (</a:t>
            </a:r>
            <a:r>
              <a:rPr lang="nb-NO" dirty="0" smtClean="0"/>
              <a:t>CO</a:t>
            </a:r>
            <a:r>
              <a:rPr lang="nb-NO" sz="1800" dirty="0" smtClean="0"/>
              <a:t>2</a:t>
            </a:r>
            <a:r>
              <a:rPr lang="nb-NO" dirty="0" smtClean="0"/>
              <a:t>) </a:t>
            </a:r>
            <a:r>
              <a:rPr lang="nb-NO" dirty="0"/>
              <a:t>er den </a:t>
            </a:r>
            <a:r>
              <a:rPr lang="nb-NO" dirty="0" err="1" smtClean="0"/>
              <a:t>viktigaste</a:t>
            </a:r>
            <a:r>
              <a:rPr lang="nb-NO" dirty="0" smtClean="0"/>
              <a:t> </a:t>
            </a:r>
            <a:r>
              <a:rPr lang="nb-NO" dirty="0"/>
              <a:t>av </a:t>
            </a:r>
            <a:r>
              <a:rPr lang="nb-NO" dirty="0" err="1" smtClean="0"/>
              <a:t>gassane</a:t>
            </a:r>
            <a:r>
              <a:rPr lang="nb-NO" dirty="0" smtClean="0"/>
              <a:t> </a:t>
            </a:r>
            <a:r>
              <a:rPr lang="nb-NO" dirty="0"/>
              <a:t>som bidrar til oppvarming i atmosfæren. </a:t>
            </a:r>
            <a:endParaRPr lang="nb-NO" dirty="0" smtClean="0"/>
          </a:p>
          <a:p>
            <a:endParaRPr lang="nb-NO" dirty="0"/>
          </a:p>
          <a:p>
            <a:r>
              <a:rPr lang="nb-NO" dirty="0"/>
              <a:t>I landbruket </a:t>
            </a:r>
            <a:r>
              <a:rPr lang="nb-NO" dirty="0" smtClean="0"/>
              <a:t>speler </a:t>
            </a:r>
            <a:r>
              <a:rPr lang="nb-NO" dirty="0"/>
              <a:t>gassen metan (CH</a:t>
            </a:r>
            <a:r>
              <a:rPr lang="nb-NO" sz="1800" dirty="0"/>
              <a:t>4</a:t>
            </a:r>
            <a:r>
              <a:rPr lang="nb-NO" dirty="0"/>
              <a:t>) </a:t>
            </a:r>
            <a:r>
              <a:rPr lang="nb-NO" dirty="0" smtClean="0"/>
              <a:t>ei </a:t>
            </a:r>
            <a:r>
              <a:rPr lang="nb-NO" dirty="0"/>
              <a:t>viktig rolle. </a:t>
            </a:r>
            <a:endParaRPr lang="nb-NO" dirty="0" smtClean="0"/>
          </a:p>
          <a:p>
            <a:endParaRPr lang="nb-NO" dirty="0"/>
          </a:p>
          <a:p>
            <a:r>
              <a:rPr lang="nb-NO" dirty="0" smtClean="0"/>
              <a:t>Metan </a:t>
            </a:r>
            <a:r>
              <a:rPr lang="nb-NO" dirty="0"/>
              <a:t>blir produsert under </a:t>
            </a:r>
            <a:r>
              <a:rPr lang="nb-NO" dirty="0" smtClean="0"/>
              <a:t>fordøyinga av fôret, </a:t>
            </a:r>
            <a:r>
              <a:rPr lang="nb-NO" dirty="0"/>
              <a:t>og dette </a:t>
            </a:r>
            <a:r>
              <a:rPr lang="nb-NO" dirty="0" err="1" smtClean="0"/>
              <a:t>utgjer</a:t>
            </a:r>
            <a:r>
              <a:rPr lang="nb-NO" dirty="0" smtClean="0"/>
              <a:t> heile </a:t>
            </a:r>
            <a:r>
              <a:rPr lang="nb-NO" dirty="0"/>
              <a:t>70 prosent av </a:t>
            </a:r>
            <a:r>
              <a:rPr lang="nb-NO" dirty="0" smtClean="0"/>
              <a:t>klimagassutsleppa </a:t>
            </a:r>
            <a:r>
              <a:rPr lang="nb-NO" dirty="0" err="1" smtClean="0"/>
              <a:t>frå</a:t>
            </a:r>
            <a:r>
              <a:rPr lang="nb-NO" dirty="0" smtClean="0"/>
              <a:t> </a:t>
            </a:r>
            <a:r>
              <a:rPr lang="nb-NO" dirty="0"/>
              <a:t>husdyr i </a:t>
            </a:r>
            <a:r>
              <a:rPr lang="nb-NO" dirty="0" err="1" smtClean="0"/>
              <a:t>Noreg</a:t>
            </a:r>
            <a:r>
              <a:rPr lang="nb-NO" dirty="0" smtClean="0"/>
              <a:t>.</a:t>
            </a:r>
          </a:p>
          <a:p>
            <a:endParaRPr lang="nb-NO" dirty="0"/>
          </a:p>
          <a:p>
            <a:r>
              <a:rPr lang="nb-NO" dirty="0"/>
              <a:t>Nitrogenoksid er nok </a:t>
            </a:r>
            <a:r>
              <a:rPr lang="nb-NO" dirty="0" err="1" smtClean="0"/>
              <a:t>ein</a:t>
            </a:r>
            <a:r>
              <a:rPr lang="nb-NO" dirty="0" smtClean="0"/>
              <a:t> </a:t>
            </a:r>
            <a:r>
              <a:rPr lang="nb-NO" dirty="0"/>
              <a:t>gass som </a:t>
            </a:r>
            <a:r>
              <a:rPr lang="nb-NO" dirty="0" smtClean="0"/>
              <a:t>blir </a:t>
            </a:r>
            <a:r>
              <a:rPr lang="nb-NO" dirty="0" err="1" smtClean="0"/>
              <a:t>sloppen</a:t>
            </a:r>
            <a:r>
              <a:rPr lang="nb-NO" dirty="0" smtClean="0"/>
              <a:t> </a:t>
            </a:r>
            <a:r>
              <a:rPr lang="nb-NO" dirty="0"/>
              <a:t>ut i </a:t>
            </a:r>
            <a:r>
              <a:rPr lang="nb-NO" dirty="0" smtClean="0"/>
              <a:t>samband </a:t>
            </a:r>
            <a:r>
              <a:rPr lang="nb-NO" dirty="0"/>
              <a:t>med matproduksjon og som bidrar til global </a:t>
            </a:r>
            <a:r>
              <a:rPr lang="nb-NO" dirty="0" smtClean="0"/>
              <a:t>oppvarming.</a:t>
            </a:r>
            <a:endParaRPr lang="nb-NO" dirty="0"/>
          </a:p>
          <a:p>
            <a:endParaRPr lang="en-US" dirty="0"/>
          </a:p>
        </p:txBody>
      </p:sp>
    </p:spTree>
    <p:extLst>
      <p:ext uri="{BB962C8B-B14F-4D97-AF65-F5344CB8AC3E}">
        <p14:creationId xmlns:p14="http://schemas.microsoft.com/office/powerpoint/2010/main" val="38706972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smtClean="0"/>
              <a:t>Matproduksjon versus transport</a:t>
            </a:r>
            <a:endParaRPr lang="en-US" dirty="0"/>
          </a:p>
        </p:txBody>
      </p:sp>
      <p:sp>
        <p:nvSpPr>
          <p:cNvPr id="3" name="Content Placeholder 2"/>
          <p:cNvSpPr>
            <a:spLocks noGrp="1"/>
          </p:cNvSpPr>
          <p:nvPr>
            <p:ph idx="1"/>
          </p:nvPr>
        </p:nvSpPr>
        <p:spPr/>
        <p:txBody>
          <a:bodyPr>
            <a:normAutofit/>
          </a:bodyPr>
          <a:lstStyle/>
          <a:p>
            <a:r>
              <a:rPr lang="nb-NO" dirty="0" smtClean="0"/>
              <a:t>Matproduksjon står for så </a:t>
            </a:r>
            <a:r>
              <a:rPr lang="nb-NO" dirty="0" err="1" smtClean="0"/>
              <a:t>mykje</a:t>
            </a:r>
            <a:r>
              <a:rPr lang="nb-NO" dirty="0" smtClean="0"/>
              <a:t> som </a:t>
            </a:r>
            <a:r>
              <a:rPr lang="nb-NO" dirty="0" err="1" smtClean="0"/>
              <a:t>ein</a:t>
            </a:r>
            <a:r>
              <a:rPr lang="nb-NO" dirty="0" smtClean="0"/>
              <a:t> firedel av klimagassutsleppa til menneska.</a:t>
            </a:r>
          </a:p>
          <a:p>
            <a:endParaRPr lang="nb-NO" dirty="0" smtClean="0"/>
          </a:p>
          <a:p>
            <a:r>
              <a:rPr lang="nb-NO" dirty="0" smtClean="0"/>
              <a:t>Produksjonen av maten har </a:t>
            </a:r>
            <a:r>
              <a:rPr lang="nb-NO" dirty="0" err="1" smtClean="0"/>
              <a:t>mykje</a:t>
            </a:r>
            <a:r>
              <a:rPr lang="nb-NO" dirty="0" smtClean="0"/>
              <a:t> større påverknad  på klimaet enn transporten av maten.</a:t>
            </a:r>
          </a:p>
          <a:p>
            <a:endParaRPr lang="nb-NO" dirty="0" smtClean="0"/>
          </a:p>
          <a:p>
            <a:r>
              <a:rPr lang="nb-NO" dirty="0" smtClean="0"/>
              <a:t>I </a:t>
            </a:r>
            <a:r>
              <a:rPr lang="nb-NO" dirty="0" err="1" smtClean="0"/>
              <a:t>Noreg</a:t>
            </a:r>
            <a:r>
              <a:rPr lang="nb-NO" dirty="0" smtClean="0"/>
              <a:t> ligg forholdstallet mellom produksjon og transport </a:t>
            </a:r>
            <a:r>
              <a:rPr lang="nb-NO" dirty="0" err="1" smtClean="0"/>
              <a:t>antakeleg</a:t>
            </a:r>
            <a:r>
              <a:rPr lang="nb-NO" dirty="0" smtClean="0"/>
              <a:t> rundt 50/1.</a:t>
            </a:r>
          </a:p>
          <a:p>
            <a:endParaRPr lang="nb-NO" dirty="0"/>
          </a:p>
        </p:txBody>
      </p:sp>
    </p:spTree>
    <p:extLst>
      <p:ext uri="{BB962C8B-B14F-4D97-AF65-F5344CB8AC3E}">
        <p14:creationId xmlns:p14="http://schemas.microsoft.com/office/powerpoint/2010/main" val="38426109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err="1" smtClean="0"/>
              <a:t>Nokre</a:t>
            </a:r>
            <a:r>
              <a:rPr lang="nb-NO" dirty="0" smtClean="0"/>
              <a:t> eksempel på klimautslepp </a:t>
            </a:r>
            <a:r>
              <a:rPr lang="nb-NO" dirty="0" err="1" smtClean="0"/>
              <a:t>frå</a:t>
            </a:r>
            <a:r>
              <a:rPr lang="nb-NO" dirty="0" smtClean="0"/>
              <a:t> matvarer</a:t>
            </a:r>
            <a:endParaRPr lang="en-US" dirty="0"/>
          </a:p>
        </p:txBody>
      </p:sp>
      <p:sp>
        <p:nvSpPr>
          <p:cNvPr id="3" name="Content Placeholder 2"/>
          <p:cNvSpPr>
            <a:spLocks noGrp="1"/>
          </p:cNvSpPr>
          <p:nvPr>
            <p:ph idx="1"/>
          </p:nvPr>
        </p:nvSpPr>
        <p:spPr/>
        <p:txBody>
          <a:bodyPr>
            <a:normAutofit fontScale="92500" lnSpcReduction="10000"/>
          </a:bodyPr>
          <a:lstStyle/>
          <a:p>
            <a:r>
              <a:rPr lang="nn-NO" dirty="0" smtClean="0"/>
              <a:t>Storfekjøtt har 10 gongar meir klimagassutslepp enn kylling eller svinekjøt. </a:t>
            </a:r>
          </a:p>
          <a:p>
            <a:r>
              <a:rPr lang="nn-NO" dirty="0" smtClean="0"/>
              <a:t>Om kua du et også har eit liv bak seg som mjølkeku, er det </a:t>
            </a:r>
            <a:r>
              <a:rPr lang="nn-NO" dirty="0" smtClean="0"/>
              <a:t>5 </a:t>
            </a:r>
            <a:r>
              <a:rPr lang="nn-NO" dirty="0" smtClean="0"/>
              <a:t>gongar meir klimagassutslepp enn kylling eller svinekjøt. </a:t>
            </a:r>
          </a:p>
          <a:p>
            <a:r>
              <a:rPr lang="nn-NO" dirty="0" smtClean="0"/>
              <a:t>Oppdrettsfisk og villfanga fisk har enda lågare klimaavtrykk enn kylling og svin.</a:t>
            </a:r>
          </a:p>
          <a:p>
            <a:r>
              <a:rPr lang="nn-NO" dirty="0" smtClean="0"/>
              <a:t>Grønsaker eller frukt kan ha så lite som 1/100 klimagassutslepp per kilo mat mot den same mengda kjøt frå drøvtyggarar.</a:t>
            </a:r>
          </a:p>
          <a:p>
            <a:r>
              <a:rPr lang="nn-NO" dirty="0" smtClean="0"/>
              <a:t>Produksjon av nøter kan vere med på å redusere mengda CO</a:t>
            </a:r>
            <a:r>
              <a:rPr lang="nn-NO" baseline="-25000" dirty="0" smtClean="0"/>
              <a:t>2</a:t>
            </a:r>
            <a:r>
              <a:rPr lang="nn-NO" dirty="0" smtClean="0"/>
              <a:t> i atmosfæren fordi tre som blir planta for produksjon av nøter ofte blir planta i opne landskap. Der tar trea opp karbondioksid frå atmosfæren og lagrar han i stamma og røtene.</a:t>
            </a:r>
            <a:endParaRPr lang="nn-NO" dirty="0"/>
          </a:p>
        </p:txBody>
      </p:sp>
    </p:spTree>
    <p:extLst>
      <p:ext uri="{BB962C8B-B14F-4D97-AF65-F5344CB8AC3E}">
        <p14:creationId xmlns:p14="http://schemas.microsoft.com/office/powerpoint/2010/main" val="39517009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sz="half" idx="2"/>
          </p:nvPr>
        </p:nvSpPr>
        <p:spPr>
          <a:xfrm>
            <a:off x="529653" y="423539"/>
            <a:ext cx="5293037" cy="5620037"/>
          </a:xfrm>
        </p:spPr>
        <p:txBody>
          <a:bodyPr>
            <a:normAutofit fontScale="92500" lnSpcReduction="20000"/>
          </a:bodyPr>
          <a:lstStyle/>
          <a:p>
            <a:pPr marL="0" indent="0">
              <a:buNone/>
            </a:pPr>
            <a:r>
              <a:rPr lang="nn-NO" dirty="0" smtClean="0"/>
              <a:t>Grafen viser drivhusgassutsleppa i eit globalt gjennomsnitt basert på data frå 38 700 gardsbruk og andre slags anlegg for matproduksjon i 119 ulike land.</a:t>
            </a:r>
            <a:r>
              <a:rPr lang="nn-NO" b="0" i="0" dirty="0" smtClean="0">
                <a:solidFill>
                  <a:srgbClr val="292929"/>
                </a:solidFill>
                <a:effectLst/>
              </a:rPr>
              <a:t> </a:t>
            </a:r>
          </a:p>
          <a:p>
            <a:pPr marL="0" indent="0">
              <a:buNone/>
            </a:pPr>
            <a:endParaRPr lang="nn-NO" b="0" i="0" dirty="0" smtClean="0">
              <a:solidFill>
                <a:srgbClr val="292929"/>
              </a:solidFill>
              <a:effectLst/>
            </a:endParaRPr>
          </a:p>
          <a:p>
            <a:pPr marL="0" indent="0">
              <a:buNone/>
            </a:pPr>
            <a:r>
              <a:rPr lang="nn-NO" b="0" i="0" dirty="0" smtClean="0">
                <a:solidFill>
                  <a:srgbClr val="292929"/>
                </a:solidFill>
                <a:effectLst/>
              </a:rPr>
              <a:t>Basert på:</a:t>
            </a:r>
            <a:endParaRPr lang="nn-NO" dirty="0" smtClean="0">
              <a:solidFill>
                <a:srgbClr val="292929"/>
              </a:solidFill>
            </a:endParaRPr>
          </a:p>
          <a:p>
            <a:r>
              <a:rPr lang="nn-NO" i="1" dirty="0" smtClean="0"/>
              <a:t>arealbruk</a:t>
            </a:r>
            <a:r>
              <a:rPr lang="nn-NO" dirty="0" smtClean="0"/>
              <a:t> (blå)</a:t>
            </a:r>
          </a:p>
          <a:p>
            <a:r>
              <a:rPr lang="nn-NO" i="1" dirty="0" smtClean="0"/>
              <a:t>gardsdrift</a:t>
            </a:r>
            <a:r>
              <a:rPr lang="nn-NO" dirty="0" smtClean="0"/>
              <a:t> (mørkegrøn)</a:t>
            </a:r>
          </a:p>
          <a:p>
            <a:r>
              <a:rPr lang="nn-NO" i="1" dirty="0" smtClean="0"/>
              <a:t>dyrefôr</a:t>
            </a:r>
            <a:r>
              <a:rPr lang="nn-NO" dirty="0" smtClean="0"/>
              <a:t> (grøn)</a:t>
            </a:r>
          </a:p>
          <a:p>
            <a:r>
              <a:rPr lang="nn-NO" i="1" dirty="0" smtClean="0"/>
              <a:t>omarbeiding av maten </a:t>
            </a:r>
            <a:r>
              <a:rPr lang="nn-NO" dirty="0" smtClean="0"/>
              <a:t>(lysegrøn)</a:t>
            </a:r>
          </a:p>
          <a:p>
            <a:r>
              <a:rPr lang="nn-NO" i="1" dirty="0" smtClean="0"/>
              <a:t>transport</a:t>
            </a:r>
            <a:r>
              <a:rPr lang="nn-NO" dirty="0" smtClean="0"/>
              <a:t> (mørkegul)</a:t>
            </a:r>
          </a:p>
          <a:p>
            <a:r>
              <a:rPr lang="nn-NO" i="1" dirty="0" smtClean="0"/>
              <a:t>nedkjøling og anna i butikken</a:t>
            </a:r>
            <a:r>
              <a:rPr lang="nn-NO" dirty="0" smtClean="0"/>
              <a:t> (gul) </a:t>
            </a:r>
          </a:p>
          <a:p>
            <a:r>
              <a:rPr lang="nn-NO" i="1" dirty="0" smtClean="0"/>
              <a:t>innpakking av mat og avfallshandtering </a:t>
            </a:r>
            <a:r>
              <a:rPr lang="nn-NO" dirty="0" smtClean="0"/>
              <a:t>(grå/oransje)</a:t>
            </a:r>
            <a:endParaRPr lang="nn-NO" dirty="0"/>
          </a:p>
        </p:txBody>
      </p:sp>
      <p:sp>
        <p:nvSpPr>
          <p:cNvPr id="11" name="Text Placeholder 10"/>
          <p:cNvSpPr>
            <a:spLocks noGrp="1"/>
          </p:cNvSpPr>
          <p:nvPr>
            <p:ph type="body" sz="quarter" idx="3"/>
          </p:nvPr>
        </p:nvSpPr>
        <p:spPr/>
        <p:txBody>
          <a:bodyPr/>
          <a:lstStyle/>
          <a:p>
            <a:endParaRPr lang="en-US"/>
          </a:p>
        </p:txBody>
      </p:sp>
      <p:sp>
        <p:nvSpPr>
          <p:cNvPr id="12" name="Content Placeholder 11"/>
          <p:cNvSpPr>
            <a:spLocks noGrp="1"/>
          </p:cNvSpPr>
          <p:nvPr>
            <p:ph sz="quarter" idx="4"/>
          </p:nvPr>
        </p:nvSpPr>
        <p:spPr/>
        <p:txBody>
          <a:bodyPr/>
          <a:lstStyle/>
          <a:p>
            <a:endParaRPr lang="en-US"/>
          </a:p>
        </p:txBody>
      </p:sp>
      <p:pic>
        <p:nvPicPr>
          <p:cNvPr id="1026" name="Picture 2" descr="Drivhusgassutslippene her er et globalt gjennomsnitt basert på data fra 38 700 gårdsbruk og andre slags anlegg for matproduksjon i 119 ulike land."/>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6113463" y="365125"/>
            <a:ext cx="6078537" cy="6494463"/>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529653" y="6189663"/>
            <a:ext cx="6096000" cy="646331"/>
          </a:xfrm>
          <a:prstGeom prst="rect">
            <a:avLst/>
          </a:prstGeom>
        </p:spPr>
        <p:txBody>
          <a:bodyPr>
            <a:spAutoFit/>
          </a:bodyPr>
          <a:lstStyle/>
          <a:p>
            <a:r>
              <a:rPr lang="en-US" dirty="0" smtClean="0">
                <a:hlinkClick r:id="rId3"/>
              </a:rPr>
              <a:t>https://forskning.no/klima-mat/kortreist-mat-betyr-lite-for-klimaet/1644232</a:t>
            </a:r>
            <a:endParaRPr lang="en-US" dirty="0"/>
          </a:p>
        </p:txBody>
      </p:sp>
      <p:sp>
        <p:nvSpPr>
          <p:cNvPr id="2" name="Rounded Rectangular Callout 1"/>
          <p:cNvSpPr/>
          <p:nvPr/>
        </p:nvSpPr>
        <p:spPr>
          <a:xfrm>
            <a:off x="2150673" y="1681163"/>
            <a:ext cx="2483489" cy="681686"/>
          </a:xfrm>
          <a:prstGeom prst="wedgeRoundRectCallout">
            <a:avLst>
              <a:gd name="adj1" fmla="val -41312"/>
              <a:gd name="adj2" fmla="val 7456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a:t>K</a:t>
            </a:r>
            <a:r>
              <a:rPr lang="nb-NO" dirty="0" smtClean="0"/>
              <a:t>va påverkar mest?</a:t>
            </a:r>
            <a:endParaRPr lang="en-US" dirty="0"/>
          </a:p>
        </p:txBody>
      </p:sp>
      <p:sp>
        <p:nvSpPr>
          <p:cNvPr id="8" name="Rounded Rectangular Callout 7"/>
          <p:cNvSpPr/>
          <p:nvPr/>
        </p:nvSpPr>
        <p:spPr>
          <a:xfrm>
            <a:off x="3688711" y="2429381"/>
            <a:ext cx="2483489" cy="658639"/>
          </a:xfrm>
          <a:prstGeom prst="wedgeRoundRectCallout">
            <a:avLst>
              <a:gd name="adj1" fmla="val -70288"/>
              <a:gd name="adj2" fmla="val -187"/>
              <a:gd name="adj3" fmla="val 16667"/>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b-NO" dirty="0"/>
              <a:t>K</a:t>
            </a:r>
            <a:r>
              <a:rPr lang="nb-NO" dirty="0" smtClean="0"/>
              <a:t>va påverkar minst?</a:t>
            </a:r>
            <a:endParaRPr lang="en-US" dirty="0"/>
          </a:p>
        </p:txBody>
      </p:sp>
    </p:spTree>
    <p:extLst>
      <p:ext uri="{BB962C8B-B14F-4D97-AF65-F5344CB8AC3E}">
        <p14:creationId xmlns:p14="http://schemas.microsoft.com/office/powerpoint/2010/main" val="29001338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1337</TotalTime>
  <Words>858</Words>
  <Application>Microsoft Office PowerPoint</Application>
  <PresentationFormat>Widescreen</PresentationFormat>
  <Paragraphs>82</Paragraphs>
  <Slides>14</Slides>
  <Notes>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Bradley Hand ITC</vt:lpstr>
      <vt:lpstr>Calibri</vt:lpstr>
      <vt:lpstr>Calibri Light</vt:lpstr>
      <vt:lpstr>Office Theme</vt:lpstr>
      <vt:lpstr>Økt 2 Klimavenleg mat</vt:lpstr>
      <vt:lpstr>2A</vt:lpstr>
      <vt:lpstr>2B</vt:lpstr>
      <vt:lpstr>2C</vt:lpstr>
      <vt:lpstr>2D Matproduksjon og klima </vt:lpstr>
      <vt:lpstr>Klimagassar frå matproduksjon</vt:lpstr>
      <vt:lpstr>Matproduksjon versus transport</vt:lpstr>
      <vt:lpstr>Nokre eksempel på klimautslepp frå matvarer</vt:lpstr>
      <vt:lpstr>PowerPoint Presentation</vt:lpstr>
      <vt:lpstr>Global matproduksjon</vt:lpstr>
      <vt:lpstr>Norsk matproduksjon</vt:lpstr>
      <vt:lpstr>2E</vt:lpstr>
      <vt:lpstr>2F</vt:lpstr>
      <vt:lpstr>Klimavenleg mat</vt:lpstr>
    </vt:vector>
  </TitlesOfParts>
  <Company>Universitetet i Oslo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Matproduksjon og klima</dc:title>
  <dc:creator>Majken Korsager</dc:creator>
  <cp:lastModifiedBy>Berit Reitan</cp:lastModifiedBy>
  <cp:revision>18</cp:revision>
  <dcterms:created xsi:type="dcterms:W3CDTF">2020-06-03T09:21:16Z</dcterms:created>
  <dcterms:modified xsi:type="dcterms:W3CDTF">2021-12-16T10:58:44Z</dcterms:modified>
</cp:coreProperties>
</file>