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3" r:id="rId2"/>
    <p:sldId id="290" r:id="rId3"/>
    <p:sldId id="270" r:id="rId4"/>
    <p:sldId id="271" r:id="rId5"/>
    <p:sldId id="269" r:id="rId6"/>
    <p:sldId id="291" r:id="rId7"/>
    <p:sldId id="276" r:id="rId8"/>
    <p:sldId id="292" r:id="rId9"/>
    <p:sldId id="277" r:id="rId10"/>
    <p:sldId id="293" r:id="rId11"/>
    <p:sldId id="258" r:id="rId12"/>
    <p:sldId id="267" r:id="rId13"/>
    <p:sldId id="265" r:id="rId14"/>
    <p:sldId id="266" r:id="rId15"/>
    <p:sldId id="257" r:id="rId16"/>
    <p:sldId id="259" r:id="rId17"/>
    <p:sldId id="268" r:id="rId18"/>
    <p:sldId id="260" r:id="rId19"/>
    <p:sldId id="280" r:id="rId20"/>
    <p:sldId id="278" r:id="rId21"/>
    <p:sldId id="288" r:id="rId22"/>
    <p:sldId id="296" r:id="rId23"/>
    <p:sldId id="298" r:id="rId24"/>
    <p:sldId id="297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CFDD3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14.08.2017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System: fra gresk, «sammenstilling»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56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2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14.08.2017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14.08.2017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14.08.2017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14.08.2017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14.08.2017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14.08.2017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14.08.2017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14.08.2017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4" y="53589"/>
            <a:ext cx="139905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14.08.2017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14.08.2017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14.08.2017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14.08.2017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web.posten.no/fotoweb/default.fwx?archiveId=5000&amp;search=(IPTC080%20contains(Birger%20Morken))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Irzq3GiLx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636385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1900: Spådom om år 2000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http://www.abcnyheter.no/files/images/2007-50/teater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661920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6" y="347584"/>
            <a:ext cx="3846336" cy="2854730"/>
          </a:xfr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9592" y="1412776"/>
            <a:ext cx="524169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5400" b="1" dirty="0" smtClean="0"/>
              <a:t>Internett – et </a:t>
            </a:r>
          </a:p>
          <a:p>
            <a:r>
              <a:rPr lang="nb-NO" sz="5400" b="1" i="1" dirty="0" smtClean="0"/>
              <a:t>elektronisk </a:t>
            </a:r>
          </a:p>
          <a:p>
            <a:r>
              <a:rPr lang="nb-NO" sz="5400" b="1" i="1" dirty="0" smtClean="0"/>
              <a:t>kommunikasjons-</a:t>
            </a:r>
          </a:p>
          <a:p>
            <a:r>
              <a:rPr lang="nb-NO" sz="5400" b="1" i="1" dirty="0" smtClean="0"/>
              <a:t>system</a:t>
            </a:r>
            <a:endParaRPr lang="nb-NO" sz="5400" b="1" dirty="0"/>
          </a:p>
        </p:txBody>
      </p:sp>
    </p:spTree>
    <p:extLst>
      <p:ext uri="{BB962C8B-B14F-4D97-AF65-F5344CB8AC3E}">
        <p14:creationId xmlns:p14="http://schemas.microsoft.com/office/powerpoint/2010/main" val="29924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kkel, Sport, Mountain, Vien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1002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935597" y="54868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 smtClean="0"/>
              <a:t>En sykkel er et </a:t>
            </a:r>
            <a:r>
              <a:rPr lang="nb-NO" sz="2800" b="1" i="1" dirty="0" smtClean="0"/>
              <a:t>system</a:t>
            </a:r>
            <a:r>
              <a:rPr lang="nb-NO" sz="2800" b="1" dirty="0" smtClean="0"/>
              <a:t> som består av flere deler. </a:t>
            </a:r>
          </a:p>
        </p:txBody>
      </p:sp>
      <p:sp>
        <p:nvSpPr>
          <p:cNvPr id="5" name="Rektangel 4"/>
          <p:cNvSpPr/>
          <p:nvPr/>
        </p:nvSpPr>
        <p:spPr>
          <a:xfrm>
            <a:off x="2072604" y="4694965"/>
            <a:ext cx="493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dirty="0" smtClean="0"/>
              <a:t>Hvilke deler består sykkelen av?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4664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4380"/>
              </p:ext>
            </p:extLst>
          </p:nvPr>
        </p:nvGraphicFramePr>
        <p:xfrm>
          <a:off x="1259632" y="912958"/>
          <a:ext cx="6624736" cy="5211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6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system</a:t>
                      </a: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noe som består av flere deler som virker sammen</a:t>
                      </a: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kkel, Sport, Mountain, Vien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1002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935596" y="548680"/>
            <a:ext cx="7452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 smtClean="0"/>
              <a:t>En sykkel er et </a:t>
            </a:r>
            <a:r>
              <a:rPr lang="nb-NO" sz="2800" b="1" i="1" dirty="0" smtClean="0"/>
              <a:t>system</a:t>
            </a:r>
            <a:r>
              <a:rPr lang="nb-NO" sz="2800" b="1" dirty="0" smtClean="0"/>
              <a:t> som består av flere deler. </a:t>
            </a:r>
          </a:p>
        </p:txBody>
      </p:sp>
      <p:sp>
        <p:nvSpPr>
          <p:cNvPr id="5" name="Rektangel 4"/>
          <p:cNvSpPr/>
          <p:nvPr/>
        </p:nvSpPr>
        <p:spPr>
          <a:xfrm>
            <a:off x="2074210" y="4694965"/>
            <a:ext cx="493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dirty="0" smtClean="0"/>
              <a:t>Hvilke deler består sykkelen av?</a:t>
            </a:r>
            <a:endParaRPr lang="nb-NO" sz="2800" b="1" dirty="0"/>
          </a:p>
        </p:txBody>
      </p:sp>
      <p:sp>
        <p:nvSpPr>
          <p:cNvPr id="7" name="Rektangel 6"/>
          <p:cNvSpPr/>
          <p:nvPr/>
        </p:nvSpPr>
        <p:spPr>
          <a:xfrm>
            <a:off x="899592" y="5210036"/>
            <a:ext cx="7791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bg1"/>
                </a:solidFill>
              </a:rPr>
              <a:t>Hvilken </a:t>
            </a:r>
            <a:r>
              <a:rPr lang="nb-NO" sz="2800" b="1" i="1" dirty="0" smtClean="0">
                <a:solidFill>
                  <a:schemeClr val="bg1"/>
                </a:solidFill>
              </a:rPr>
              <a:t>funksjon</a:t>
            </a:r>
            <a:r>
              <a:rPr lang="nb-NO" sz="2800" b="1" dirty="0" smtClean="0">
                <a:solidFill>
                  <a:schemeClr val="bg1"/>
                </a:solidFill>
              </a:rPr>
              <a:t> har de ulike delene av en sykkel?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105208" y="1196752"/>
            <a:ext cx="4933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bg1"/>
                </a:solidFill>
              </a:rPr>
              <a:t>Hvilken</a:t>
            </a:r>
            <a:r>
              <a:rPr lang="nb-NO" sz="2800" b="1" i="1" dirty="0" smtClean="0">
                <a:solidFill>
                  <a:schemeClr val="bg1"/>
                </a:solidFill>
              </a:rPr>
              <a:t> funksjon</a:t>
            </a:r>
            <a:r>
              <a:rPr lang="nb-NO" sz="2800" b="1" dirty="0" smtClean="0">
                <a:solidFill>
                  <a:schemeClr val="bg1"/>
                </a:solidFill>
              </a:rPr>
              <a:t> har en sykkel?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Bilderesultat for sykkelde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02179"/>
            <a:ext cx="3693219" cy="36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867669" y="332656"/>
            <a:ext cx="5152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 smtClean="0"/>
              <a:t>Alle disse delene har </a:t>
            </a:r>
            <a:r>
              <a:rPr lang="nb-NO" sz="2400" b="1" dirty="0"/>
              <a:t>h</a:t>
            </a:r>
            <a:r>
              <a:rPr lang="nb-NO" sz="2400" b="1" dirty="0" smtClean="0"/>
              <a:t>ver sin </a:t>
            </a:r>
            <a:r>
              <a:rPr lang="nb-NO" sz="2400" b="1" i="1" dirty="0" smtClean="0"/>
              <a:t>funksjon</a:t>
            </a:r>
            <a:r>
              <a:rPr lang="nb-NO" sz="2400" b="1" dirty="0" smtClean="0"/>
              <a:t>, men delene jobber sammen.</a:t>
            </a:r>
            <a:endParaRPr lang="nb-NO" sz="2400" b="1" dirty="0"/>
          </a:p>
        </p:txBody>
      </p:sp>
      <p:sp>
        <p:nvSpPr>
          <p:cNvPr id="4" name="Rektangel 3"/>
          <p:cNvSpPr/>
          <p:nvPr/>
        </p:nvSpPr>
        <p:spPr>
          <a:xfrm>
            <a:off x="1867669" y="1340768"/>
            <a:ext cx="5152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 dirty="0" smtClean="0"/>
              <a:t>De ulike delene har også en </a:t>
            </a:r>
            <a:r>
              <a:rPr lang="nb-NO" sz="2400" b="1" i="1" dirty="0" smtClean="0"/>
              <a:t>form</a:t>
            </a:r>
            <a:r>
              <a:rPr lang="nb-NO" sz="2400" b="1" dirty="0" smtClean="0"/>
              <a:t> som passer til funksjonen.</a:t>
            </a:r>
            <a:endParaRPr lang="nb-NO" sz="2400" b="1" dirty="0"/>
          </a:p>
        </p:txBody>
      </p:sp>
      <p:pic>
        <p:nvPicPr>
          <p:cNvPr id="2052" name="Picture 4" descr="Bilderesultat for sykkeldel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1988840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esultat for sykkeldel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5351"/>
            <a:ext cx="1905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esultat for sykkeldel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34" y="198427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esultat for sykkeldel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408342" cy="24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eresultat for sykkeldel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5" y="4229359"/>
            <a:ext cx="1691696" cy="11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lderesultat for sykkeldele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" y="793027"/>
            <a:ext cx="1645346" cy="9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ilderesultat for sykkeldel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5511477"/>
            <a:ext cx="1301899" cy="13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ilderesultat for sykkeldele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9" y="5719483"/>
            <a:ext cx="1826568" cy="8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ilderesultat for sykkeldele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90" y="479682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ilderesultat for sykkelstyr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2" y="334988"/>
            <a:ext cx="2424361" cy="1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02" y="2133391"/>
            <a:ext cx="4885738" cy="325748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51520" y="379983"/>
            <a:ext cx="867198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>
                <a:latin typeface="+mj-lt"/>
                <a:ea typeface="+mj-ea"/>
                <a:cs typeface="+mj-cs"/>
              </a:rPr>
              <a:t>Kan </a:t>
            </a:r>
            <a:r>
              <a:rPr lang="nb-NO" sz="4400" dirty="0" smtClean="0">
                <a:latin typeface="+mj-lt"/>
                <a:ea typeface="+mj-ea"/>
                <a:cs typeface="+mj-cs"/>
              </a:rPr>
              <a:t>dere </a:t>
            </a:r>
            <a:r>
              <a:rPr lang="nb-NO" sz="4400" dirty="0">
                <a:latin typeface="+mj-lt"/>
                <a:ea typeface="+mj-ea"/>
                <a:cs typeface="+mj-cs"/>
              </a:rPr>
              <a:t>komme på andre </a:t>
            </a:r>
            <a:r>
              <a:rPr lang="nb-NO" sz="4400" dirty="0" smtClean="0">
                <a:latin typeface="+mj-lt"/>
                <a:ea typeface="+mj-ea"/>
                <a:cs typeface="+mj-cs"/>
              </a:rPr>
              <a:t>systemer?</a:t>
            </a:r>
          </a:p>
          <a:p>
            <a:pPr algn="ctr"/>
            <a:r>
              <a:rPr lang="nb-NO" sz="3200" dirty="0" smtClean="0">
                <a:latin typeface="+mj-lt"/>
                <a:ea typeface="+mj-ea"/>
                <a:cs typeface="+mj-cs"/>
              </a:rPr>
              <a:t>Mobil som system</a:t>
            </a:r>
            <a:endParaRPr lang="nb-NO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8" name="Gruppe 17"/>
          <p:cNvGrpSpPr/>
          <p:nvPr/>
        </p:nvGrpSpPr>
        <p:grpSpPr>
          <a:xfrm>
            <a:off x="899592" y="3140968"/>
            <a:ext cx="6932249" cy="2241540"/>
            <a:chOff x="-1116632" y="3140968"/>
            <a:chExt cx="6932249" cy="2241540"/>
          </a:xfrm>
        </p:grpSpPr>
        <p:sp>
          <p:nvSpPr>
            <p:cNvPr id="4" name="TekstSylinder 3"/>
            <p:cNvSpPr txBox="1"/>
            <p:nvPr/>
          </p:nvSpPr>
          <p:spPr>
            <a:xfrm>
              <a:off x="454344" y="31409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tx2">
                      <a:lumMod val="75000"/>
                    </a:schemeClr>
                  </a:solidFill>
                </a:rPr>
                <a:t>skjerm</a:t>
              </a:r>
              <a:endParaRPr lang="nb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-1116632" y="3510300"/>
              <a:ext cx="1368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  <a:r>
                <a:rPr lang="nb-NO" dirty="0" smtClean="0">
                  <a:solidFill>
                    <a:schemeClr val="tx2">
                      <a:lumMod val="75000"/>
                    </a:schemeClr>
                  </a:solidFill>
                </a:rPr>
                <a:t>v/på-knapp</a:t>
              </a:r>
              <a:endParaRPr lang="nb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-993267" y="4706654"/>
              <a:ext cx="881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tx2">
                      <a:lumMod val="75000"/>
                    </a:schemeClr>
                  </a:solidFill>
                </a:rPr>
                <a:t>kamera</a:t>
              </a:r>
              <a:endParaRPr lang="nb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3349760" y="5013176"/>
              <a:ext cx="81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tx2">
                      <a:lumMod val="75000"/>
                    </a:schemeClr>
                  </a:solidFill>
                </a:rPr>
                <a:t>hylster</a:t>
              </a:r>
              <a:endParaRPr lang="nb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5004048" y="3446382"/>
              <a:ext cx="811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tx2">
                      <a:lumMod val="75000"/>
                    </a:schemeClr>
                  </a:solidFill>
                </a:rPr>
                <a:t>batteri</a:t>
              </a:r>
              <a:endParaRPr lang="nb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Rett linje 5"/>
            <p:cNvCxnSpPr/>
            <p:nvPr/>
          </p:nvCxnSpPr>
          <p:spPr>
            <a:xfrm flipH="1" flipV="1">
              <a:off x="1011245" y="3453971"/>
              <a:ext cx="256142" cy="1126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 flipH="1" flipV="1">
              <a:off x="252012" y="3762133"/>
              <a:ext cx="330403" cy="109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 flipH="1" flipV="1">
              <a:off x="2339752" y="4891320"/>
              <a:ext cx="936104" cy="3065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 flipH="1">
              <a:off x="-108520" y="4614321"/>
              <a:ext cx="525733" cy="1846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 flipV="1">
              <a:off x="4572000" y="3510300"/>
              <a:ext cx="434378" cy="918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9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Øystein Sørborg\AppData\Local\Microsoft\Windows\INetCache\IE\JH6PHD54\ecosystem_move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0871"/>
            <a:ext cx="5688632" cy="59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210662" y="261430"/>
            <a:ext cx="342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dirty="0" smtClean="0">
                <a:latin typeface="+mj-lt"/>
                <a:ea typeface="+mj-ea"/>
                <a:cs typeface="+mj-cs"/>
              </a:rPr>
              <a:t>Skogen som system</a:t>
            </a:r>
            <a:endParaRPr lang="nb-NO" sz="3200" dirty="0">
              <a:latin typeface="+mj-lt"/>
              <a:ea typeface="+mj-ea"/>
              <a:cs typeface="+mj-cs"/>
            </a:endParaRPr>
          </a:p>
        </p:txBody>
      </p:sp>
      <p:cxnSp>
        <p:nvCxnSpPr>
          <p:cNvPr id="4" name="Rett linje 3"/>
          <p:cNvCxnSpPr/>
          <p:nvPr/>
        </p:nvCxnSpPr>
        <p:spPr>
          <a:xfrm flipH="1">
            <a:off x="7252241" y="3613666"/>
            <a:ext cx="2561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>
            <a:off x="5515122" y="2780928"/>
            <a:ext cx="256142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 flipV="1">
            <a:off x="6996099" y="1685129"/>
            <a:ext cx="256142" cy="5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1435538" y="2378760"/>
            <a:ext cx="2561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 flipV="1">
            <a:off x="7508383" y="4725144"/>
            <a:ext cx="256142" cy="112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 flipV="1">
            <a:off x="7097492" y="5877272"/>
            <a:ext cx="256142" cy="112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 flipV="1">
            <a:off x="5004048" y="6237312"/>
            <a:ext cx="256142" cy="112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7285822" y="155679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sol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Rett linje 17"/>
          <p:cNvCxnSpPr/>
          <p:nvPr/>
        </p:nvCxnSpPr>
        <p:spPr>
          <a:xfrm flipH="1" flipV="1">
            <a:off x="7418746" y="2389774"/>
            <a:ext cx="256142" cy="5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7674888" y="229362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luft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7561745" y="3429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dyr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5808418" y="2511186"/>
            <a:ext cx="85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planter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7734984" y="4725144"/>
            <a:ext cx="55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jord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7316494" y="587727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sopp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5260190" y="6246604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nedbrytere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567993" y="220510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nedbør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572000" y="6152766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200" dirty="0" smtClean="0"/>
              <a:t>Illustrasjonsfoto: colourbox.no </a:t>
            </a:r>
            <a:endParaRPr lang="nb-NO" sz="1200" dirty="0"/>
          </a:p>
        </p:txBody>
      </p:sp>
      <p:sp>
        <p:nvSpPr>
          <p:cNvPr id="3" name="Rektangel 2"/>
          <p:cNvSpPr/>
          <p:nvPr/>
        </p:nvSpPr>
        <p:spPr>
          <a:xfrm>
            <a:off x="2339752" y="370503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 smtClean="0">
                <a:latin typeface="+mj-lt"/>
                <a:ea typeface="+mj-ea"/>
                <a:cs typeface="+mj-cs"/>
              </a:rPr>
              <a:t>Kroppen </a:t>
            </a:r>
            <a:r>
              <a:rPr lang="nb-NO" sz="3200" dirty="0">
                <a:latin typeface="+mj-lt"/>
                <a:ea typeface="+mj-ea"/>
                <a:cs typeface="+mj-cs"/>
              </a:rPr>
              <a:t>som system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5006"/>
            <a:ext cx="6768752" cy="4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 et flytskjema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3" y="1052736"/>
            <a:ext cx="1836204" cy="244827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7784" y="1700808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g</a:t>
            </a:r>
            <a:r>
              <a:rPr lang="nb-NO" dirty="0" smtClean="0"/>
              <a:t>rønn mann lyser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669523" y="1853208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sanseceller i øyet mitt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402737" y="4668310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hjernen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27584" y="4364257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muskler i beina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4177680" y="1299210"/>
            <a:ext cx="1415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Lysstråler sendes ut, noen treffer øyet.</a:t>
            </a:r>
            <a:endParaRPr lang="nb-NO" sz="1400" dirty="0"/>
          </a:p>
        </p:txBody>
      </p:sp>
      <p:cxnSp>
        <p:nvCxnSpPr>
          <p:cNvPr id="16" name="Rett pil 15"/>
          <p:cNvCxnSpPr>
            <a:stCxn id="7" idx="3"/>
            <a:endCxn id="10" idx="1"/>
          </p:cNvCxnSpPr>
          <p:nvPr/>
        </p:nvCxnSpPr>
        <p:spPr>
          <a:xfrm>
            <a:off x="4067944" y="2023974"/>
            <a:ext cx="16015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>
            <a:endCxn id="12" idx="3"/>
          </p:cNvCxnSpPr>
          <p:nvPr/>
        </p:nvCxnSpPr>
        <p:spPr>
          <a:xfrm flipH="1" flipV="1">
            <a:off x="2267744" y="4687423"/>
            <a:ext cx="932612" cy="165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H="1">
            <a:off x="6951844" y="3501008"/>
            <a:ext cx="170973" cy="937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7109682" y="3762618"/>
            <a:ext cx="12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</a:t>
            </a:r>
            <a:r>
              <a:rPr lang="nb-NO" sz="1400" dirty="0" smtClean="0"/>
              <a:t>ender nervesignal til </a:t>
            </a:r>
            <a:endParaRPr lang="nb-NO" sz="1400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4705481" y="5150753"/>
            <a:ext cx="12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sender nervesignal til</a:t>
            </a:r>
            <a:endParaRPr lang="nb-NO" sz="1400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6992969" y="29969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n</a:t>
            </a:r>
            <a:r>
              <a:rPr lang="nb-NO" dirty="0" smtClean="0"/>
              <a:t>erveceller </a:t>
            </a:r>
            <a:endParaRPr lang="nb-NO" dirty="0"/>
          </a:p>
        </p:txBody>
      </p:sp>
      <p:cxnSp>
        <p:nvCxnSpPr>
          <p:cNvPr id="31" name="Rett pil 30"/>
          <p:cNvCxnSpPr/>
          <p:nvPr/>
        </p:nvCxnSpPr>
        <p:spPr>
          <a:xfrm>
            <a:off x="6800668" y="2528029"/>
            <a:ext cx="507636" cy="4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7283053" y="2266419"/>
            <a:ext cx="146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sender nervesignal til</a:t>
            </a:r>
            <a:endParaRPr lang="nb-NO" sz="1400" dirty="0"/>
          </a:p>
        </p:txBody>
      </p:sp>
      <p:sp>
        <p:nvSpPr>
          <p:cNvPr id="36" name="TekstSylinder 35"/>
          <p:cNvSpPr txBox="1"/>
          <p:nvPr/>
        </p:nvSpPr>
        <p:spPr>
          <a:xfrm>
            <a:off x="2841269" y="494116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n</a:t>
            </a:r>
            <a:r>
              <a:rPr lang="nb-NO" dirty="0" smtClean="0"/>
              <a:t>erveceller </a:t>
            </a:r>
            <a:endParaRPr lang="nb-NO" dirty="0"/>
          </a:p>
        </p:txBody>
      </p:sp>
      <p:cxnSp>
        <p:nvCxnSpPr>
          <p:cNvPr id="38" name="Rett pil 37"/>
          <p:cNvCxnSpPr/>
          <p:nvPr/>
        </p:nvCxnSpPr>
        <p:spPr>
          <a:xfrm flipH="1">
            <a:off x="4424160" y="5037642"/>
            <a:ext cx="1660008" cy="455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2673890" y="4210369"/>
            <a:ext cx="12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sender nervesignal til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531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/>
      <p:bldP spid="23" grpId="0"/>
      <p:bldP spid="25" grpId="0"/>
      <p:bldP spid="30" grpId="0" animBg="1"/>
      <p:bldP spid="33" grpId="0"/>
      <p:bldP spid="36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dag: TV og internett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35" y="1600200"/>
            <a:ext cx="6801729" cy="4525963"/>
          </a:xfrm>
        </p:spPr>
      </p:pic>
    </p:spTree>
    <p:extLst>
      <p:ext uri="{BB962C8B-B14F-4D97-AF65-F5344CB8AC3E}">
        <p14:creationId xmlns:p14="http://schemas.microsoft.com/office/powerpoint/2010/main" val="354967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null/2f23cbb5-8ad6-4e51-8118-ae812a62b6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blob:null/2f23cbb5-8ad6-4e51-8118-ae812a62b6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AutoShape 6" descr="blob:null/2f23cbb5-8ad6-4e51-8118-ae812a62b6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71226" cy="51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7019147" y="6457102"/>
            <a:ext cx="1472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/>
              <a:t>Foto: </a:t>
            </a:r>
            <a:r>
              <a:rPr lang="nb-NO" sz="1200" dirty="0" smtClean="0">
                <a:hlinkClick r:id="rId3"/>
              </a:rPr>
              <a:t>Birger Morken </a:t>
            </a:r>
            <a:endParaRPr lang="nb-NO" sz="1200" dirty="0"/>
          </a:p>
        </p:txBody>
      </p:sp>
      <p:sp>
        <p:nvSpPr>
          <p:cNvPr id="7" name="Rektangel 6"/>
          <p:cNvSpPr/>
          <p:nvPr/>
        </p:nvSpPr>
        <p:spPr>
          <a:xfrm>
            <a:off x="1403648" y="190080"/>
            <a:ext cx="6161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>
                <a:latin typeface="+mj-lt"/>
                <a:ea typeface="+mj-ea"/>
                <a:cs typeface="+mj-cs"/>
              </a:rPr>
              <a:t>Posten som </a:t>
            </a:r>
            <a:r>
              <a:rPr lang="nb-NO" sz="3200" dirty="0" smtClean="0">
                <a:latin typeface="+mj-lt"/>
                <a:ea typeface="+mj-ea"/>
                <a:cs typeface="+mj-cs"/>
              </a:rPr>
              <a:t>kommunikasjonssystem</a:t>
            </a:r>
            <a:endParaRPr lang="nb-NO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1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får vi sendt et brev?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2"/>
          <a:stretch/>
        </p:blipFill>
        <p:spPr>
          <a:xfrm>
            <a:off x="1115616" y="1390467"/>
            <a:ext cx="6749066" cy="5301304"/>
          </a:xfrm>
        </p:spPr>
      </p:pic>
      <p:sp>
        <p:nvSpPr>
          <p:cNvPr id="5" name="TekstSylinder 4"/>
          <p:cNvSpPr txBox="1"/>
          <p:nvPr/>
        </p:nvSpPr>
        <p:spPr>
          <a:xfrm>
            <a:off x="5796136" y="653044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Illustrasjonsfoto: colourbox.no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1952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 et flytskjema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7" y="1652850"/>
            <a:ext cx="1836204" cy="124804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7784" y="17008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sender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669523" y="18532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postkasse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816067" y="450128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terminal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024991" y="485297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postbud</a:t>
            </a:r>
            <a:endParaRPr lang="nb-NO" dirty="0"/>
          </a:p>
        </p:txBody>
      </p:sp>
      <p:cxnSp>
        <p:nvCxnSpPr>
          <p:cNvPr id="16" name="Rett pil 15"/>
          <p:cNvCxnSpPr>
            <a:stCxn id="7" idx="3"/>
            <a:endCxn id="10" idx="1"/>
          </p:cNvCxnSpPr>
          <p:nvPr/>
        </p:nvCxnSpPr>
        <p:spPr>
          <a:xfrm>
            <a:off x="4067944" y="1885474"/>
            <a:ext cx="16015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>
            <a:off x="4427984" y="5320018"/>
            <a:ext cx="682330" cy="148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7222145" y="3501008"/>
            <a:ext cx="582" cy="851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6992969" y="29969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postbud</a:t>
            </a:r>
            <a:endParaRPr lang="nb-NO" dirty="0"/>
          </a:p>
        </p:txBody>
      </p:sp>
      <p:cxnSp>
        <p:nvCxnSpPr>
          <p:cNvPr id="31" name="Rett pil 30"/>
          <p:cNvCxnSpPr/>
          <p:nvPr/>
        </p:nvCxnSpPr>
        <p:spPr>
          <a:xfrm>
            <a:off x="6800668" y="2528029"/>
            <a:ext cx="507636" cy="4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5179106" y="5098919"/>
            <a:ext cx="980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fly</a:t>
            </a:r>
            <a:endParaRPr lang="nb-NO" dirty="0"/>
          </a:p>
        </p:txBody>
      </p:sp>
      <p:cxnSp>
        <p:nvCxnSpPr>
          <p:cNvPr id="38" name="Rett pil 37"/>
          <p:cNvCxnSpPr/>
          <p:nvPr/>
        </p:nvCxnSpPr>
        <p:spPr>
          <a:xfrm flipH="1">
            <a:off x="6178248" y="4930358"/>
            <a:ext cx="603735" cy="214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4167969" y="1544053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legger et adressert brev i ei</a:t>
            </a:r>
            <a:endParaRPr lang="nb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7019711" y="2423371"/>
            <a:ext cx="1179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tømmes av et</a:t>
            </a:r>
            <a:endParaRPr lang="nb-NO" sz="1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7222145" y="3772723"/>
            <a:ext cx="184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sender all posten til en</a:t>
            </a:r>
            <a:endParaRPr lang="nb-NO" sz="1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6582642" y="5068418"/>
            <a:ext cx="1229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</a:t>
            </a:r>
            <a:r>
              <a:rPr lang="nb-NO" sz="1400" dirty="0" smtClean="0"/>
              <a:t>revet transporteres derfra med et </a:t>
            </a:r>
            <a:endParaRPr lang="nb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592705" y="382014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postkasse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865108" y="281645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mottaker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2915816" y="537306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postmottak</a:t>
            </a:r>
            <a:endParaRPr lang="nb-NO" dirty="0"/>
          </a:p>
        </p:txBody>
      </p:sp>
      <p:cxnSp>
        <p:nvCxnSpPr>
          <p:cNvPr id="27" name="Rett pil 26"/>
          <p:cNvCxnSpPr/>
          <p:nvPr/>
        </p:nvCxnSpPr>
        <p:spPr>
          <a:xfrm flipH="1" flipV="1">
            <a:off x="2230887" y="5384418"/>
            <a:ext cx="575429" cy="173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1438323" y="4437112"/>
            <a:ext cx="341165" cy="341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V="1">
            <a:off x="1449492" y="3366284"/>
            <a:ext cx="399296" cy="331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4459342" y="5742401"/>
            <a:ext cx="183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b</a:t>
            </a:r>
            <a:r>
              <a:rPr lang="nb-NO" sz="1400" dirty="0" smtClean="0"/>
              <a:t>revet havner på riktig</a:t>
            </a:r>
            <a:endParaRPr lang="nb-NO" sz="1400" dirty="0"/>
          </a:p>
        </p:txBody>
      </p:sp>
      <p:sp>
        <p:nvSpPr>
          <p:cNvPr id="34" name="TekstSylinder 33"/>
          <p:cNvSpPr txBox="1"/>
          <p:nvPr/>
        </p:nvSpPr>
        <p:spPr>
          <a:xfrm>
            <a:off x="1363343" y="5588512"/>
            <a:ext cx="155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</a:t>
            </a:r>
            <a:r>
              <a:rPr lang="nb-NO" sz="1400" dirty="0" smtClean="0"/>
              <a:t>revet tas med ut av et</a:t>
            </a:r>
            <a:endParaRPr lang="nb-NO" sz="1400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1617274" y="4378174"/>
            <a:ext cx="144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legger brevet i ei </a:t>
            </a:r>
            <a:endParaRPr lang="nb-NO" sz="1400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1779488" y="3398098"/>
            <a:ext cx="1213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tømmes av en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020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30" grpId="0" animBg="1"/>
      <p:bldP spid="36" grpId="0" animBg="1"/>
      <p:bldP spid="2" grpId="0"/>
      <p:bldP spid="17" grpId="0"/>
      <p:bldP spid="18" grpId="0"/>
      <p:bldP spid="21" grpId="0"/>
      <p:bldP spid="22" grpId="0" animBg="1"/>
      <p:bldP spid="23" grpId="0" animBg="1"/>
      <p:bldP spid="25" grpId="0" animBg="1"/>
      <p:bldP spid="33" grpId="0"/>
      <p:bldP spid="34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20248"/>
              </p:ext>
            </p:extLst>
          </p:nvPr>
        </p:nvGraphicFramePr>
        <p:xfrm>
          <a:off x="323528" y="188640"/>
          <a:ext cx="8496944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669"/>
                <a:gridCol w="3060803"/>
                <a:gridCol w="2016224"/>
                <a:gridCol w="2232248"/>
              </a:tblGrid>
              <a:tr h="4855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Del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Definisjon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Funksjon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Eksempel</a:t>
                      </a:r>
                      <a:r>
                        <a:rPr lang="nb-NO" sz="1400" baseline="0" dirty="0" smtClean="0">
                          <a:effectLst/>
                        </a:rPr>
                        <a:t> fra pakke- og brevpost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</a:tr>
              <a:tr h="738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Informasjon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67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Sender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Mottaker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54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Adresse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98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 smtClean="0">
                          <a:effectLst/>
                        </a:rPr>
                        <a:t>Adresseliste </a:t>
                      </a:r>
                      <a:r>
                        <a:rPr lang="nb-NO" sz="1400" dirty="0">
                          <a:effectLst/>
                        </a:rPr>
                        <a:t>og </a:t>
                      </a:r>
                      <a:r>
                        <a:rPr lang="nb-NO" sz="1400" dirty="0" smtClean="0">
                          <a:effectLst/>
                        </a:rPr>
                        <a:t>rute-informasjon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504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Transport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138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Grensesnitt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Overvåking</a:t>
                      </a:r>
                      <a:r>
                        <a:rPr lang="nb-NO" sz="1400" dirty="0" smtClean="0">
                          <a:effectLst/>
                        </a:rPr>
                        <a:t>/</a:t>
                      </a:r>
                      <a:br>
                        <a:rPr lang="nb-NO" sz="1400" dirty="0" smtClean="0">
                          <a:effectLst/>
                        </a:rPr>
                      </a:br>
                      <a:r>
                        <a:rPr lang="nb-NO" sz="1400" dirty="0" smtClean="0">
                          <a:effectLst/>
                        </a:rPr>
                        <a:t>kontroll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588224" y="69269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</a:t>
            </a:r>
            <a:r>
              <a:rPr lang="nb-NO" sz="1400" dirty="0" smtClean="0"/>
              <a:t>ekst</a:t>
            </a:r>
            <a:r>
              <a:rPr lang="nb-NO" sz="1400" dirty="0"/>
              <a:t>, bilder og alle gjenstander som kan sendes som </a:t>
            </a:r>
            <a:r>
              <a:rPr lang="nb-NO" sz="1400" dirty="0" smtClean="0"/>
              <a:t>pakke</a:t>
            </a:r>
            <a:endParaRPr lang="nb-NO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588224" y="1497556"/>
            <a:ext cx="177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</a:t>
            </a:r>
            <a:r>
              <a:rPr lang="nb-NO" sz="1400" dirty="0" smtClean="0"/>
              <a:t>erson</a:t>
            </a:r>
            <a:endParaRPr lang="nb-NO" sz="1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588224" y="2113111"/>
            <a:ext cx="180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</a:t>
            </a:r>
            <a:r>
              <a:rPr lang="nb-NO" sz="1400" dirty="0" smtClean="0"/>
              <a:t>erson</a:t>
            </a:r>
            <a:endParaRPr lang="nb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588224" y="2533578"/>
            <a:ext cx="201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</a:t>
            </a:r>
            <a:r>
              <a:rPr lang="nb-NO" sz="1400" dirty="0" smtClean="0"/>
              <a:t>t </a:t>
            </a:r>
            <a:r>
              <a:rPr lang="nb-NO" sz="1400" dirty="0"/>
              <a:t>bestemt geografisk </a:t>
            </a:r>
            <a:r>
              <a:rPr lang="nb-NO" sz="1400" dirty="0" smtClean="0"/>
              <a:t>sted</a:t>
            </a:r>
            <a:endParaRPr lang="nb-NO" sz="1400" dirty="0">
              <a:ea typeface="Calibri"/>
              <a:cs typeface="Times New Roman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588225" y="3122446"/>
            <a:ext cx="2313104" cy="73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l</a:t>
            </a:r>
            <a:r>
              <a:rPr lang="nb-NO" sz="1400" dirty="0" smtClean="0"/>
              <a:t>ister </a:t>
            </a:r>
            <a:r>
              <a:rPr lang="nb-NO" sz="1400" dirty="0"/>
              <a:t>og databaser hos Posten</a:t>
            </a:r>
            <a:endParaRPr lang="nb-NO" sz="1400" dirty="0">
              <a:ea typeface="Calibri"/>
              <a:cs typeface="Times New Roman"/>
            </a:endParaRPr>
          </a:p>
          <a:p>
            <a:endParaRPr lang="nb-NO" sz="1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588225" y="4073292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</a:t>
            </a:r>
            <a:r>
              <a:rPr lang="nb-NO" sz="1400" dirty="0" smtClean="0"/>
              <a:t>iler</a:t>
            </a:r>
            <a:r>
              <a:rPr lang="nb-NO" sz="1400" dirty="0"/>
              <a:t>, båter, fly og postbud på sykkel eller til </a:t>
            </a:r>
            <a:r>
              <a:rPr lang="nb-NO" sz="1400" dirty="0" smtClean="0"/>
              <a:t>fots</a:t>
            </a:r>
            <a:endParaRPr lang="nb-NO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588224" y="4864103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</a:t>
            </a:r>
            <a:r>
              <a:rPr lang="nb-NO" sz="1400" dirty="0" smtClean="0"/>
              <a:t>ostkasse</a:t>
            </a:r>
            <a:r>
              <a:rPr lang="nb-NO" sz="1400" dirty="0"/>
              <a:t>, disken på postkontoret, </a:t>
            </a:r>
            <a:r>
              <a:rPr lang="nb-NO" sz="1400" dirty="0" err="1" smtClean="0"/>
              <a:t>lasteramper</a:t>
            </a:r>
            <a:endParaRPr lang="nb-NO" sz="1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588226" y="6101099"/>
            <a:ext cx="2232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</a:t>
            </a:r>
            <a:r>
              <a:rPr lang="nb-NO" sz="1400" dirty="0" smtClean="0"/>
              <a:t>atamaskiner/</a:t>
            </a:r>
            <a:r>
              <a:rPr lang="nb-NO" sz="1400" dirty="0" err="1" smtClean="0"/>
              <a:t>roboter</a:t>
            </a:r>
            <a:endParaRPr lang="nb-NO" sz="1400" dirty="0">
              <a:ea typeface="Calibri"/>
              <a:cs typeface="Times New Roman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572001" y="815806"/>
            <a:ext cx="177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overbringe noe</a:t>
            </a:r>
            <a:endParaRPr lang="nb-NO" sz="14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498312" y="1420613"/>
            <a:ext cx="256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</a:t>
            </a:r>
            <a:r>
              <a:rPr lang="nb-NO" sz="1400" dirty="0" smtClean="0"/>
              <a:t>tartpunkt </a:t>
            </a:r>
            <a:r>
              <a:rPr lang="nb-NO" sz="1400" dirty="0"/>
              <a:t>for en </a:t>
            </a:r>
            <a:r>
              <a:rPr lang="nb-NO" sz="1400" dirty="0" smtClean="0"/>
              <a:t>informasjonsoverføring</a:t>
            </a:r>
            <a:endParaRPr lang="nb-NO" sz="14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4572000" y="218511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ta imot informasjon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4572000" y="312244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si hvilken vei informasjonen skal bli sendt </a:t>
            </a:r>
            <a:endParaRPr lang="nb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1498311" y="3119185"/>
            <a:ext cx="307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o</a:t>
            </a:r>
            <a:r>
              <a:rPr lang="nb-NO" sz="1400" dirty="0" smtClean="0"/>
              <a:t>versikt </a:t>
            </a:r>
            <a:r>
              <a:rPr lang="nb-NO" sz="1400" dirty="0"/>
              <a:t>over adresser i systemet og transportruter gjennom systemet slik at informasjon </a:t>
            </a:r>
            <a:r>
              <a:rPr lang="nb-NO" sz="1400" dirty="0" smtClean="0"/>
              <a:t>blir sendt riktig </a:t>
            </a:r>
            <a:r>
              <a:rPr lang="nb-NO" sz="1400" dirty="0"/>
              <a:t>vei gjennom systemet frem til </a:t>
            </a:r>
            <a:r>
              <a:rPr lang="nb-NO" sz="1400" dirty="0" smtClean="0"/>
              <a:t>mottaker</a:t>
            </a:r>
            <a:endParaRPr lang="nb-NO" sz="1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572001" y="408897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frakte informasjonen</a:t>
            </a:r>
            <a:endParaRPr lang="nb-NO" sz="1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4572000" y="4869160"/>
            <a:ext cx="1980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overføre informasjonen fra en del til en annen i systemet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4572000" y="5949280"/>
            <a:ext cx="198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avsløre feil og hindre at uvedkommende får tilgang til informasjonen</a:t>
            </a:r>
            <a:endParaRPr lang="nb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498312" y="694437"/>
            <a:ext cx="307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opplysninger </a:t>
            </a:r>
            <a:r>
              <a:rPr lang="nb-NO" sz="1400" dirty="0" smtClean="0"/>
              <a:t>eller materiell som </a:t>
            </a:r>
            <a:r>
              <a:rPr lang="nb-NO" sz="1400" dirty="0"/>
              <a:t>blir sendt mellom delene i et kommunikasjonssystem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4572001" y="1420613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bestemme hvilken informasjon som skal bli sendt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1498312" y="2043905"/>
            <a:ext cx="256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endepunkt for en informasjonsoverføring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1498311" y="2545740"/>
            <a:ext cx="307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unik identifikasjonsopplysning for et geografisk sted eller en enhet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1498312" y="4073292"/>
            <a:ext cx="307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frakt eller overføring av informasjonen i systemet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1498311" y="4581128"/>
            <a:ext cx="3073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kobling mellom to deler av et kommunikasjonssystem, der utformingen av grensesnittet og hvordan informasjon blir overført gjennom grensesnittet må være avtalt (standardisert)</a:t>
            </a:r>
            <a:endParaRPr lang="nb-NO" sz="14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498312" y="5949280"/>
            <a:ext cx="307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avsløring av feil i systemet og hindring av at uvedkommende får tilgang til informasjon</a:t>
            </a:r>
            <a:endParaRPr lang="nb-NO" sz="1400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4572000" y="2533578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plassere informasjonen et bestemt sted</a:t>
            </a:r>
          </a:p>
        </p:txBody>
      </p:sp>
    </p:spTree>
    <p:extLst>
      <p:ext uri="{BB962C8B-B14F-4D97-AF65-F5344CB8AC3E}">
        <p14:creationId xmlns:p14="http://schemas.microsoft.com/office/powerpoint/2010/main" val="24466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6011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alle kommunikasjonssystemer er å sende informasjon fra en sender til én eller flere mottakere.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Et kommunikasjonssystem består av flere deler med hver sin funksjon. Delene jobber sammen for å overføre informasjon.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7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1960: Spådom om år 2017</a:t>
            </a:r>
            <a:r>
              <a:rPr lang="nb-NO" sz="36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5794"/>
            <a:ext cx="5904656" cy="54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dag: </a:t>
            </a:r>
            <a:r>
              <a:rPr lang="nb-NO" dirty="0" err="1" smtClean="0"/>
              <a:t>Skype</a:t>
            </a:r>
            <a:r>
              <a:rPr lang="nb-NO" dirty="0" smtClean="0"/>
              <a:t> og </a:t>
            </a:r>
            <a:r>
              <a:rPr lang="nb-NO" dirty="0" err="1" smtClean="0"/>
              <a:t>snap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939"/>
            <a:ext cx="8229600" cy="4520484"/>
          </a:xfrm>
        </p:spPr>
      </p:pic>
    </p:spTree>
    <p:extLst>
      <p:ext uri="{BB962C8B-B14F-4D97-AF65-F5344CB8AC3E}">
        <p14:creationId xmlns:p14="http://schemas.microsoft.com/office/powerpoint/2010/main" val="31008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6768752" cy="1143000"/>
          </a:xfrm>
        </p:spPr>
        <p:txBody>
          <a:bodyPr/>
          <a:lstStyle/>
          <a:p>
            <a:r>
              <a:rPr lang="nb-NO" dirty="0" smtClean="0"/>
              <a:t>Glasskula 1996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2450" r="12305" b="20429"/>
          <a:stretch/>
        </p:blipFill>
        <p:spPr>
          <a:xfrm rot="5400000">
            <a:off x="3687390" y="2050702"/>
            <a:ext cx="5877336" cy="3305340"/>
          </a:xfrm>
        </p:spPr>
      </p:pic>
      <p:sp>
        <p:nvSpPr>
          <p:cNvPr id="7" name="TekstSylinder 6"/>
          <p:cNvSpPr txBox="1"/>
          <p:nvPr/>
        </p:nvSpPr>
        <p:spPr>
          <a:xfrm>
            <a:off x="683568" y="1700808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Se 20 år fram i tid.</a:t>
            </a:r>
          </a:p>
          <a:p>
            <a:r>
              <a:rPr lang="nb-NO" sz="2800" dirty="0" smtClean="0"/>
              <a:t>Hvordan få tilgang til alt, alltid?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258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dag: smarttelefon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9587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06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Smarte klær til fiskere</a:t>
            </a:r>
            <a:endParaRPr lang="nb-NO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9" y="1844824"/>
            <a:ext cx="7479308" cy="41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 smtClean="0"/>
              <a:t>Idékonkurranse fra Snakketøyet AS</a:t>
            </a:r>
          </a:p>
          <a:p>
            <a:r>
              <a:rPr lang="nb-NO" sz="3600" dirty="0" smtClean="0"/>
              <a:t>Finn opp et smart klesplagg </a:t>
            </a:r>
            <a:r>
              <a:rPr lang="nb-NO" sz="3600" dirty="0"/>
              <a:t>som kommuniserer med internett for å </a:t>
            </a:r>
            <a:r>
              <a:rPr lang="nb-NO" sz="3600" dirty="0" smtClean="0"/>
              <a:t>dekke et </a:t>
            </a:r>
            <a:r>
              <a:rPr lang="nb-NO" sz="3600" dirty="0"/>
              <a:t>behov. </a:t>
            </a:r>
            <a:endParaRPr lang="nb-NO" sz="3600" dirty="0" smtClean="0"/>
          </a:p>
          <a:p>
            <a:r>
              <a:rPr lang="nb-NO" sz="3600" dirty="0" smtClean="0"/>
              <a:t>Presenter id</a:t>
            </a:r>
            <a:r>
              <a:rPr lang="nn-NO" sz="3600" dirty="0"/>
              <a:t>é</a:t>
            </a:r>
            <a:r>
              <a:rPr lang="nb-NO" sz="3600" dirty="0" smtClean="0"/>
              <a:t>en gjennom film eller bildeserie.</a:t>
            </a: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  <p:sp>
        <p:nvSpPr>
          <p:cNvPr id="4" name="Ellipse 3"/>
          <p:cNvSpPr/>
          <p:nvPr/>
        </p:nvSpPr>
        <p:spPr>
          <a:xfrm>
            <a:off x="6732240" y="3717032"/>
            <a:ext cx="1872208" cy="1368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Flytskjema? </a:t>
            </a:r>
            <a:endParaRPr lang="nn-NO" dirty="0"/>
          </a:p>
        </p:txBody>
      </p:sp>
      <p:sp>
        <p:nvSpPr>
          <p:cNvPr id="5" name="Ellipse 4"/>
          <p:cNvSpPr/>
          <p:nvPr/>
        </p:nvSpPr>
        <p:spPr>
          <a:xfrm>
            <a:off x="6236568" y="2357264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Internett?</a:t>
            </a:r>
            <a:endParaRPr lang="nn-NO" dirty="0"/>
          </a:p>
        </p:txBody>
      </p:sp>
      <p:sp>
        <p:nvSpPr>
          <p:cNvPr id="6" name="Ellipse 5"/>
          <p:cNvSpPr/>
          <p:nvPr/>
        </p:nvSpPr>
        <p:spPr>
          <a:xfrm>
            <a:off x="4211960" y="4473116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Smart klesplagg?</a:t>
            </a:r>
            <a:endParaRPr lang="nn-NO" dirty="0"/>
          </a:p>
        </p:txBody>
      </p:sp>
      <p:sp>
        <p:nvSpPr>
          <p:cNvPr id="7" name="Ellipse 6"/>
          <p:cNvSpPr/>
          <p:nvPr/>
        </p:nvSpPr>
        <p:spPr>
          <a:xfrm>
            <a:off x="1619672" y="2816932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Trådløst?</a:t>
            </a:r>
            <a:endParaRPr lang="nn-NO" dirty="0"/>
          </a:p>
        </p:txBody>
      </p:sp>
      <p:sp>
        <p:nvSpPr>
          <p:cNvPr id="8" name="Ellipse 7"/>
          <p:cNvSpPr/>
          <p:nvPr/>
        </p:nvSpPr>
        <p:spPr>
          <a:xfrm>
            <a:off x="3923928" y="1583668"/>
            <a:ext cx="2160240" cy="1485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Kommunisere?</a:t>
            </a:r>
            <a:endParaRPr lang="nn-NO" dirty="0"/>
          </a:p>
        </p:txBody>
      </p:sp>
      <p:sp>
        <p:nvSpPr>
          <p:cNvPr id="9" name="Ellipse 8"/>
          <p:cNvSpPr/>
          <p:nvPr/>
        </p:nvSpPr>
        <p:spPr>
          <a:xfrm>
            <a:off x="1691680" y="4725144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Tekniske data?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5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568</Words>
  <Application>Microsoft Office PowerPoint</Application>
  <PresentationFormat>Skjermfremvisning (4:3)</PresentationFormat>
  <Paragraphs>149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Office-tema</vt:lpstr>
      <vt:lpstr>1900: Spådom om år 2000</vt:lpstr>
      <vt:lpstr>I dag: TV og internett</vt:lpstr>
      <vt:lpstr>1960: Spådom om år 2017 </vt:lpstr>
      <vt:lpstr>I dag: Skype og snap</vt:lpstr>
      <vt:lpstr>Glasskula 1996</vt:lpstr>
      <vt:lpstr>I dag: smarttelefon</vt:lpstr>
      <vt:lpstr>PowerPoint-presentasjon</vt:lpstr>
      <vt:lpstr>Smarte klær til fiskere</vt:lpstr>
      <vt:lpstr>Oppdrag snakketøy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et flytskjema</vt:lpstr>
      <vt:lpstr>PowerPoint-presentasjon</vt:lpstr>
      <vt:lpstr>Hvordan får vi sendt et brev?</vt:lpstr>
      <vt:lpstr>Lag et flytskjema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Aud Ragnhild V K Skår</cp:lastModifiedBy>
  <cp:revision>128</cp:revision>
  <dcterms:created xsi:type="dcterms:W3CDTF">2016-11-04T13:38:15Z</dcterms:created>
  <dcterms:modified xsi:type="dcterms:W3CDTF">2017-08-14T13:56:33Z</dcterms:modified>
</cp:coreProperties>
</file>