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7" r:id="rId3"/>
    <p:sldId id="279" r:id="rId4"/>
    <p:sldId id="273" r:id="rId5"/>
    <p:sldId id="281" r:id="rId6"/>
    <p:sldId id="286" r:id="rId7"/>
    <p:sldId id="276" r:id="rId8"/>
    <p:sldId id="267" r:id="rId9"/>
    <p:sldId id="265" r:id="rId10"/>
    <p:sldId id="268" r:id="rId11"/>
    <p:sldId id="269" r:id="rId12"/>
    <p:sldId id="274" r:id="rId13"/>
    <p:sldId id="259" r:id="rId14"/>
    <p:sldId id="277" r:id="rId15"/>
    <p:sldId id="278" r:id="rId16"/>
    <p:sldId id="285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7279"/>
    <a:srgbClr val="FD6151"/>
    <a:srgbClr val="82320E"/>
    <a:srgbClr val="7E43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80" autoAdjust="0"/>
    <p:restoredTop sz="93979" autoAdjust="0"/>
  </p:normalViewPr>
  <p:slideViewPr>
    <p:cSldViewPr snapToGrid="0">
      <p:cViewPr varScale="1">
        <p:scale>
          <a:sx n="67" d="100"/>
          <a:sy n="67" d="100"/>
        </p:scale>
        <p:origin x="92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B7FDD-528D-47C5-8054-40D30C210A7B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67E091-2504-4499-A49A-C966FD9579D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0248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M8ykxIOd4I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bAjxkGvDN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https://www.youtube.com/watch?v=mM8ykxIOd4I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17066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u="sng" dirty="0">
                <a:hlinkClick r:id="rId3"/>
              </a:rPr>
              <a:t>https://youtu.be/FbAjxkGvDNs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7E091-2504-4499-A49A-C966FD9579DD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8364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127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4615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6547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235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505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8141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43252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205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1058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892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24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14D16-A8A6-43E2-99A0-A9232FCD87FE}" type="datetimeFigureOut">
              <a:rPr lang="nb-NO" smtClean="0"/>
              <a:t>29.05.2024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E52E0-D1B2-4178-862A-A8FAD0B1D72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328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bAjxkGvDN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4609" y="3756506"/>
            <a:ext cx="9144000" cy="2387600"/>
          </a:xfrm>
        </p:spPr>
        <p:txBody>
          <a:bodyPr/>
          <a:lstStyle/>
          <a:p>
            <a:r>
              <a:rPr lang="nn-NO" dirty="0"/>
              <a:t>Økt 1 </a:t>
            </a:r>
            <a:br>
              <a:rPr lang="nn-NO" dirty="0"/>
            </a:br>
            <a:r>
              <a:rPr lang="nn-NO" dirty="0"/>
              <a:t>Berekraftige produktval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86" y="577417"/>
            <a:ext cx="4769046" cy="317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640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4319954" cy="53701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 dirty="0">
                <a:solidFill>
                  <a:srgbClr val="00B0F0"/>
                </a:solidFill>
              </a:rPr>
              <a:t>Dimensjonen sosiale forhold handlar om å sikre at alle menneske får eit godt og rettferdig grunnlag for eit anstendig liv. Døme på dette er utdanning, anstendig arbeid, godt helsetilbod, likestilling og kulturelt mangfald.</a:t>
            </a:r>
          </a:p>
        </p:txBody>
      </p:sp>
      <p:sp>
        <p:nvSpPr>
          <p:cNvPr id="5" name="Oval 4"/>
          <p:cNvSpPr/>
          <p:nvPr/>
        </p:nvSpPr>
        <p:spPr>
          <a:xfrm>
            <a:off x="5568461" y="1031630"/>
            <a:ext cx="5093677" cy="5165971"/>
          </a:xfrm>
          <a:prstGeom prst="ellipse">
            <a:avLst/>
          </a:prstGeom>
          <a:solidFill>
            <a:srgbClr val="8ED7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Sosiale forhold</a:t>
            </a:r>
          </a:p>
        </p:txBody>
      </p:sp>
    </p:spTree>
    <p:extLst>
      <p:ext uri="{BB962C8B-B14F-4D97-AF65-F5344CB8AC3E}">
        <p14:creationId xmlns:p14="http://schemas.microsoft.com/office/powerpoint/2010/main" val="2977723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2682"/>
            <a:ext cx="4319954" cy="5334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 dirty="0">
                <a:solidFill>
                  <a:schemeClr val="accent2">
                    <a:lumMod val="75000"/>
                  </a:schemeClr>
                </a:solidFill>
              </a:rPr>
              <a:t>Den økonomiske dimensjonen av berekraftig utvikling handlar om å sikre økonomisk trygghet for menneske og samfunn. </a:t>
            </a:r>
          </a:p>
          <a:p>
            <a:pPr marL="0" indent="0">
              <a:buNone/>
            </a:pPr>
            <a:r>
              <a:rPr lang="nn-NO" sz="2400" b="1" dirty="0">
                <a:solidFill>
                  <a:schemeClr val="accent2">
                    <a:lumMod val="75000"/>
                  </a:schemeClr>
                </a:solidFill>
              </a:rPr>
              <a:t>Økonomisk vekst er viktig for fattige land, slik at det kan skapast nye arbeidsplassar.  </a:t>
            </a:r>
          </a:p>
        </p:txBody>
      </p:sp>
      <p:sp>
        <p:nvSpPr>
          <p:cNvPr id="6" name="Oval 5"/>
          <p:cNvSpPr/>
          <p:nvPr/>
        </p:nvSpPr>
        <p:spPr>
          <a:xfrm>
            <a:off x="5568461" y="1031630"/>
            <a:ext cx="5093677" cy="5165971"/>
          </a:xfrm>
          <a:prstGeom prst="ellipse">
            <a:avLst/>
          </a:prstGeom>
          <a:solidFill>
            <a:srgbClr val="F597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Økonomi</a:t>
            </a:r>
          </a:p>
        </p:txBody>
      </p:sp>
    </p:spTree>
    <p:extLst>
      <p:ext uri="{BB962C8B-B14F-4D97-AF65-F5344CB8AC3E}">
        <p14:creationId xmlns:p14="http://schemas.microsoft.com/office/powerpoint/2010/main" val="2775349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1D Film «</a:t>
            </a:r>
            <a:r>
              <a:rPr lang="nb-NO" b="1" dirty="0" err="1"/>
              <a:t>Sweatshop</a:t>
            </a:r>
            <a:r>
              <a:rPr lang="nb-NO" b="1" dirty="0"/>
              <a:t>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349" y="1817332"/>
            <a:ext cx="2580341" cy="1743075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Kva dimensjon av berekraftig utvikling legg denne filmen mest vekt på?</a:t>
            </a:r>
          </a:p>
          <a:p>
            <a:endParaRPr lang="nn-NO" sz="2200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4758" y="1639706"/>
            <a:ext cx="8307242" cy="440234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9348138" y="3840876"/>
            <a:ext cx="2632846" cy="286232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5715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n-NO" dirty="0"/>
              <a:t>Dokumentarserien «</a:t>
            </a:r>
            <a:r>
              <a:rPr lang="nn-NO" dirty="0" err="1"/>
              <a:t>Sweatshop</a:t>
            </a:r>
            <a:r>
              <a:rPr lang="nn-NO" dirty="0"/>
              <a:t>» følger tre norske ungdommar som reiser til Kambodsja for å prøve å jobbe på ein tekstilfabrikk. Serien er produsert av Aftenposten, og har blitt sett av millionar av menneske over heile verda.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17609" y="4065914"/>
            <a:ext cx="2635081" cy="2412246"/>
            <a:chOff x="2152072" y="94797"/>
            <a:chExt cx="7067342" cy="6469694"/>
          </a:xfrm>
        </p:grpSpPr>
        <p:sp>
          <p:nvSpPr>
            <p:cNvPr id="9" name="Oval 8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698450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522695" y="1480007"/>
              <a:ext cx="4283817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389879" y="4496819"/>
              <a:ext cx="2820220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607598" y="4496819"/>
              <a:ext cx="2388243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927598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82767" y="4438493"/>
              <a:ext cx="1759671" cy="825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782767" y="361068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Berekraftig</a:t>
              </a:r>
              <a:endParaRPr lang="nb-NO" sz="7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842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1E Produktmerking og berekraftig utvikling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4168"/>
            <a:ext cx="7346576" cy="4662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Det finst ulike typar produktmerking som skal gjere det lettare for forbrukarar å ta gjennomtenkte forbrukarval som tar omsyn til ei berekraftig utvikling (miljø, sosiale forhold, økonomi).</a:t>
            </a:r>
          </a:p>
          <a:p>
            <a:pPr marL="0" indent="0">
              <a:buNone/>
            </a:pPr>
            <a:r>
              <a:rPr lang="nn-NO" sz="2200" dirty="0"/>
              <a:t>Men ikkje alle produktmerka gir oss informasjon om alle dei tre dimensjonane. </a:t>
            </a:r>
          </a:p>
          <a:p>
            <a:endParaRPr lang="nn-NO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1527" y="3465108"/>
            <a:ext cx="1012633" cy="8074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160" y="3632885"/>
            <a:ext cx="1352068" cy="9739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3504" y="3403675"/>
            <a:ext cx="1012693" cy="942040"/>
          </a:xfrm>
          <a:prstGeom prst="rect">
            <a:avLst/>
          </a:prstGeom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0349" y="5449924"/>
            <a:ext cx="978479" cy="9570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26040" y="4535364"/>
            <a:ext cx="832248" cy="8721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44324" y="3177174"/>
            <a:ext cx="886576" cy="9864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/>
          <a:srcRect l="2621" t="7555" r="5710" b="7065"/>
          <a:stretch/>
        </p:blipFill>
        <p:spPr>
          <a:xfrm>
            <a:off x="7469431" y="5412143"/>
            <a:ext cx="909690" cy="93466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850" y="3874267"/>
            <a:ext cx="1835410" cy="14651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95279" y="5524877"/>
            <a:ext cx="1404688" cy="8659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66713" y="5636963"/>
            <a:ext cx="938755" cy="86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156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1E Sorter produktmerke I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n-NO" sz="2200" dirty="0"/>
              <a:t>Les informasjonen på produktmerka de har fått, og plasser dei i den ringen de meiner merka høyrer til. </a:t>
            </a:r>
          </a:p>
          <a:p>
            <a:endParaRPr lang="nn-NO" sz="2200" dirty="0"/>
          </a:p>
          <a:p>
            <a:endParaRPr lang="nn-NO" sz="2200" dirty="0"/>
          </a:p>
          <a:p>
            <a:endParaRPr lang="nn-NO" sz="2200" dirty="0"/>
          </a:p>
          <a:p>
            <a:endParaRPr lang="nn-NO" sz="2200" dirty="0"/>
          </a:p>
          <a:p>
            <a:endParaRPr lang="nn-NO" sz="2200" dirty="0"/>
          </a:p>
          <a:p>
            <a:endParaRPr lang="nn-NO" sz="2200" dirty="0"/>
          </a:p>
          <a:p>
            <a:r>
              <a:rPr lang="nn-NO" sz="2200" dirty="0"/>
              <a:t>Om de meiner eit merke kan liggje i fleire ringar, vel den ringen de synest passar best.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845" y="3149479"/>
            <a:ext cx="618459" cy="6881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716" y="3837624"/>
            <a:ext cx="871888" cy="537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7422" y="2757129"/>
            <a:ext cx="835082" cy="6015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9825" y="3141539"/>
            <a:ext cx="759369" cy="742758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4711083" y="2793085"/>
            <a:ext cx="1607360" cy="1560025"/>
          </a:xfrm>
          <a:prstGeom prst="ellipse">
            <a:avLst/>
          </a:prstGeom>
          <a:solidFill>
            <a:srgbClr val="EA1C00">
              <a:alpha val="4588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nb-NO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69531" y="3472388"/>
            <a:ext cx="89046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ØKONOMI</a:t>
            </a:r>
          </a:p>
        </p:txBody>
      </p:sp>
      <p:sp>
        <p:nvSpPr>
          <p:cNvPr id="15" name="Oval 14"/>
          <p:cNvSpPr/>
          <p:nvPr/>
        </p:nvSpPr>
        <p:spPr>
          <a:xfrm>
            <a:off x="9143589" y="2793085"/>
            <a:ext cx="1612667" cy="1565175"/>
          </a:xfrm>
          <a:prstGeom prst="ellipse">
            <a:avLst/>
          </a:prstGeom>
          <a:solidFill>
            <a:srgbClr val="7CC341">
              <a:alpha val="3607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nb-NO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434767" y="3472388"/>
            <a:ext cx="10515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MILJØ</a:t>
            </a:r>
          </a:p>
        </p:txBody>
      </p:sp>
      <p:sp>
        <p:nvSpPr>
          <p:cNvPr id="17" name="Oval 16"/>
          <p:cNvSpPr/>
          <p:nvPr/>
        </p:nvSpPr>
        <p:spPr>
          <a:xfrm>
            <a:off x="817580" y="2793085"/>
            <a:ext cx="1575516" cy="1565175"/>
          </a:xfrm>
          <a:prstGeom prst="ellipse">
            <a:avLst/>
          </a:prstGeom>
          <a:solidFill>
            <a:srgbClr val="1DAFE3">
              <a:alpha val="49804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82018" y="3472388"/>
            <a:ext cx="159723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sz="1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SOSIALE FORHOLD</a:t>
            </a:r>
          </a:p>
        </p:txBody>
      </p:sp>
    </p:spTree>
    <p:extLst>
      <p:ext uri="{BB962C8B-B14F-4D97-AF65-F5344CB8AC3E}">
        <p14:creationId xmlns:p14="http://schemas.microsoft.com/office/powerpoint/2010/main" val="1389436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4000" b="1" dirty="0"/>
              <a:t>1E Sorter produktmerke II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001000" cy="4351338"/>
          </a:xfrm>
        </p:spPr>
        <p:txBody>
          <a:bodyPr>
            <a:normAutofit/>
          </a:bodyPr>
          <a:lstStyle/>
          <a:p>
            <a:r>
              <a:rPr lang="nn-NO" sz="2200" dirty="0"/>
              <a:t>Sorter produktmerka på nytt i figuren med alle dimensjonane. </a:t>
            </a:r>
          </a:p>
          <a:p>
            <a:r>
              <a:rPr lang="nn-NO" sz="2200" dirty="0"/>
              <a:t>Det er nå mogleg å bruke dei fire felta der fleire enn ein ring inngår (akseptabelt, rettferdig, gjennomførleg, berekraftig).</a:t>
            </a:r>
          </a:p>
          <a:p>
            <a:r>
              <a:rPr lang="nn-NO" sz="2200" dirty="0"/>
              <a:t>Vurder om det er nokre produktmerke som dekker området:</a:t>
            </a:r>
          </a:p>
          <a:p>
            <a:pPr marL="671513" lvl="1" indent="-214313">
              <a:buFontTx/>
              <a:buChar char="-"/>
            </a:pPr>
            <a:r>
              <a:rPr lang="nn-NO" sz="2200" dirty="0"/>
              <a:t>Akseptabelt</a:t>
            </a:r>
          </a:p>
          <a:p>
            <a:pPr marL="671513" lvl="1" indent="-214313">
              <a:buFontTx/>
              <a:buChar char="-"/>
            </a:pPr>
            <a:r>
              <a:rPr lang="nn-NO" sz="2200" dirty="0"/>
              <a:t>Rettferdig</a:t>
            </a:r>
          </a:p>
          <a:p>
            <a:pPr marL="671513" lvl="1" indent="-214313">
              <a:buFontTx/>
              <a:buChar char="-"/>
            </a:pPr>
            <a:r>
              <a:rPr lang="nn-NO" sz="2200" dirty="0"/>
              <a:t>Gjennomførleg</a:t>
            </a:r>
          </a:p>
          <a:p>
            <a:pPr marL="671513" lvl="1" indent="-214313">
              <a:buFontTx/>
              <a:buChar char="-"/>
            </a:pPr>
            <a:r>
              <a:rPr lang="nn-NO" sz="2200" dirty="0"/>
              <a:t>Berekraftig</a:t>
            </a:r>
          </a:p>
          <a:p>
            <a:endParaRPr lang="nb-NO" sz="2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4695" y="5699094"/>
            <a:ext cx="618459" cy="6881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982" y="5338864"/>
            <a:ext cx="871888" cy="537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1634" y="4044951"/>
            <a:ext cx="835082" cy="601564"/>
          </a:xfrm>
          <a:prstGeom prst="rect">
            <a:avLst/>
          </a:prstGeom>
        </p:spPr>
      </p:pic>
      <p:pic>
        <p:nvPicPr>
          <p:cNvPr id="9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4241" y="3903757"/>
            <a:ext cx="759369" cy="742758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6355702" y="121885"/>
            <a:ext cx="5432612" cy="1493464"/>
          </a:xfrm>
          <a:prstGeom prst="wedgeRoundRectCallout">
            <a:avLst>
              <a:gd name="adj1" fmla="val 38903"/>
              <a:gd name="adj2" fmla="val 86510"/>
              <a:gd name="adj3" fmla="val 1666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i="1" dirty="0"/>
              <a:t>Skriv inn forslaga i Elevhefte B.</a:t>
            </a:r>
            <a:endParaRPr lang="en-US" sz="2800" i="1" dirty="0"/>
          </a:p>
        </p:txBody>
      </p:sp>
      <p:grpSp>
        <p:nvGrpSpPr>
          <p:cNvPr id="10" name="Group 9"/>
          <p:cNvGrpSpPr/>
          <p:nvPr/>
        </p:nvGrpSpPr>
        <p:grpSpPr>
          <a:xfrm>
            <a:off x="7021410" y="4023380"/>
            <a:ext cx="2635081" cy="2412246"/>
            <a:chOff x="2152072" y="94797"/>
            <a:chExt cx="7067342" cy="6469694"/>
          </a:xfrm>
        </p:grpSpPr>
        <p:sp>
          <p:nvSpPr>
            <p:cNvPr id="11" name="Oval 10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b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698450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522695" y="1480007"/>
              <a:ext cx="4283817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389879" y="4496819"/>
              <a:ext cx="2820220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6607598" y="4496819"/>
              <a:ext cx="2388243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927598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4782767" y="4438493"/>
              <a:ext cx="1759671" cy="825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b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782767" y="361068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b-NO" sz="7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Berekraftig</a:t>
              </a:r>
              <a:endParaRPr lang="nb-NO" sz="700" b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05501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/>
              <a:t>1F </a:t>
            </a:r>
            <a:r>
              <a:rPr lang="nn-NO" b="1" dirty="0"/>
              <a:t>Samandrag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8225118" cy="435133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nn-NO" sz="2200" dirty="0"/>
              <a:t>Det finst fleire produktmerke enn dei som de har jobba med i denne aktiviteten. Nokre av desse er sertifiserte (godkjente med kriterium) mens andre er nokre produsenten lagar sjølv (usikre kriterium).</a:t>
            </a:r>
          </a:p>
          <a:p>
            <a:pPr>
              <a:spcBef>
                <a:spcPts val="1800"/>
              </a:spcBef>
            </a:pPr>
            <a:r>
              <a:rPr lang="nn-NO" sz="2200" dirty="0"/>
              <a:t>Det er ikkje så lett å finne produktmerke på nettsidene og i nokre bransjar er få produktgrupper merka. Kanskje vi får meir informasjon om vi kjøper produkta i butikk?</a:t>
            </a:r>
          </a:p>
          <a:p>
            <a:pPr>
              <a:spcBef>
                <a:spcPts val="1800"/>
              </a:spcBef>
            </a:pPr>
            <a:r>
              <a:rPr lang="nn-NO" sz="2200" dirty="0"/>
              <a:t>Neste økt handlar også om ulike produkt si berekraft, men i eit utvida perspektiv. Vi kan vurdere kor berekraftig eit produkt er ved å undersøke dei ulike stadia i livsløpet til produktet. </a:t>
            </a:r>
          </a:p>
          <a:p>
            <a:pPr>
              <a:spcBef>
                <a:spcPts val="1800"/>
              </a:spcBef>
            </a:pPr>
            <a:endParaRPr lang="nn-NO" sz="2200" dirty="0"/>
          </a:p>
          <a:p>
            <a:pPr>
              <a:spcBef>
                <a:spcPts val="1800"/>
              </a:spcBef>
            </a:pPr>
            <a:endParaRPr lang="nn-NO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012" y="146473"/>
            <a:ext cx="2428005" cy="1618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464" y="394683"/>
            <a:ext cx="938755" cy="8640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8238" y="602666"/>
            <a:ext cx="1012633" cy="807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7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Oppdraget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1" y="1825625"/>
            <a:ext cx="85657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i="1" dirty="0"/>
              <a:t>De skal tre inn i rolla som yrkesutøvar som har ansvar for ei bedrift som nettopp har starta opp. Bedrifta skal ha ein berekraftig profil. Oppdraget dei neste fire øktene er å velje eit produkt til bedrifta dykkar, basert på ei undersøking av produktet sitt livsløp og ei vurdering av produktet i eit berekraftperspektiv. De skal i tillegg finne eit passande namn og lage ein logo som reflekterer bedrifta si berekraftige profil.</a:t>
            </a:r>
            <a:endParaRPr lang="nn-NO" sz="2200" dirty="0"/>
          </a:p>
        </p:txBody>
      </p:sp>
    </p:spTree>
    <p:extLst>
      <p:ext uri="{BB962C8B-B14F-4D97-AF65-F5344CB8AC3E}">
        <p14:creationId xmlns:p14="http://schemas.microsoft.com/office/powerpoint/2010/main" val="255323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1A Oppdraget</a:t>
            </a:r>
            <a:r>
              <a:rPr lang="nb-NO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nn-NO" sz="2200" b="1" dirty="0"/>
              <a:t>1. Vel eit av desse yrka: </a:t>
            </a:r>
          </a:p>
          <a:p>
            <a:r>
              <a:rPr lang="nn-NO" sz="2200" dirty="0" err="1"/>
              <a:t>Barista</a:t>
            </a:r>
            <a:endParaRPr lang="nn-NO" sz="2200" dirty="0"/>
          </a:p>
          <a:p>
            <a:r>
              <a:rPr lang="nn-NO" sz="2200" dirty="0"/>
              <a:t>Produktansvarleg i klebutikk</a:t>
            </a:r>
          </a:p>
          <a:p>
            <a:r>
              <a:rPr lang="nn-NO" sz="2200" dirty="0"/>
              <a:t>Produktansvarleg for ein TV-forhandlar</a:t>
            </a:r>
          </a:p>
          <a:p>
            <a:r>
              <a:rPr lang="nn-NO" sz="2200" dirty="0"/>
              <a:t>Frisør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b="1" dirty="0"/>
              <a:t>2. Les oppdraget de får delt ut</a:t>
            </a:r>
          </a:p>
          <a:p>
            <a:r>
              <a:rPr lang="nn-NO" sz="2200" dirty="0"/>
              <a:t>Kva er oppdraget?</a:t>
            </a:r>
          </a:p>
          <a:p>
            <a:r>
              <a:rPr lang="nn-NO" sz="2200" dirty="0"/>
              <a:t>Korleis skal løysinga på oppdraget presenterast?</a:t>
            </a:r>
          </a:p>
        </p:txBody>
      </p:sp>
    </p:spTree>
    <p:extLst>
      <p:ext uri="{BB962C8B-B14F-4D97-AF65-F5344CB8AC3E}">
        <p14:creationId xmlns:p14="http://schemas.microsoft.com/office/powerpoint/2010/main" val="2374803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1A Oppdraget</a:t>
            </a:r>
            <a:r>
              <a:rPr lang="nb-NO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84455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I økt 4 skal kvar gruppe presentere: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/>
              <a:t>eit passande namn og ein logo som reflekterer bedrifta si berekraftige profil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/>
              <a:t>to plakatar der de har:</a:t>
            </a:r>
          </a:p>
          <a:p>
            <a:pPr lvl="1"/>
            <a:r>
              <a:rPr lang="nn-NO" sz="2200" dirty="0"/>
              <a:t>vurdert livsløpet til dei to produkta</a:t>
            </a:r>
          </a:p>
          <a:p>
            <a:pPr lvl="1"/>
            <a:r>
              <a:rPr lang="nn-NO" sz="2200" dirty="0"/>
              <a:t>gjort ein berekraftsanalyse av dei to produkta for både produsent og forbrukar</a:t>
            </a:r>
          </a:p>
          <a:p>
            <a:pPr lvl="1"/>
            <a:r>
              <a:rPr lang="nn-NO" sz="2200" dirty="0"/>
              <a:t>ei samla vurdering av produkta</a:t>
            </a:r>
          </a:p>
          <a:p>
            <a:pPr marL="514350" indent="-514350">
              <a:buFont typeface="+mj-lt"/>
              <a:buAutoNum type="arabicPeriod"/>
            </a:pPr>
            <a:r>
              <a:rPr lang="nn-NO" sz="2200" dirty="0"/>
              <a:t>kva for eit produkt de ønsker å kjøpe til bedrifta dykkar grunngitt i berekraft gjennom heile livsløpet</a:t>
            </a:r>
          </a:p>
          <a:p>
            <a:pPr marL="514350" indent="-514350">
              <a:buFont typeface="+mj-lt"/>
              <a:buAutoNum type="arabicPeriod"/>
            </a:pPr>
            <a:endParaRPr lang="nb-NO" sz="2200" dirty="0"/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4703" y="916132"/>
            <a:ext cx="3079893" cy="40857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20413550">
            <a:off x="7101038" y="2804466"/>
            <a:ext cx="1655646" cy="229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ight Arrow 6"/>
          <p:cNvSpPr/>
          <p:nvPr/>
        </p:nvSpPr>
        <p:spPr>
          <a:xfrm rot="21033234">
            <a:off x="7263506" y="3562947"/>
            <a:ext cx="1491025" cy="2294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 rot="211467">
            <a:off x="7255728" y="4475090"/>
            <a:ext cx="1436315" cy="2432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589" y="259268"/>
            <a:ext cx="1701847" cy="1207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Right Arrow 9"/>
          <p:cNvSpPr/>
          <p:nvPr/>
        </p:nvSpPr>
        <p:spPr>
          <a:xfrm rot="18060099">
            <a:off x="6544046" y="1819316"/>
            <a:ext cx="723523" cy="23135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830400" y="1885548"/>
            <a:ext cx="3328109" cy="1194260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8850596" y="3135935"/>
            <a:ext cx="3328109" cy="911411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8764513" y="4092900"/>
            <a:ext cx="3328109" cy="1000191"/>
          </a:xfrm>
          <a:prstGeom prst="round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5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1B Berekraftig?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887" y="142661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I oppdraget dykkar skal de vurdere i kva grad produkt er </a:t>
            </a:r>
            <a:r>
              <a:rPr lang="nn-NO" sz="2200" i="1" dirty="0"/>
              <a:t>berekraftige</a:t>
            </a:r>
            <a:r>
              <a:rPr lang="nn-NO" sz="2200" dirty="0"/>
              <a:t>, og de skal lage ein logo som reflekterer bedrifta dykkar sin </a:t>
            </a:r>
            <a:r>
              <a:rPr lang="nn-NO" sz="2200" i="1" dirty="0"/>
              <a:t>berekraftige</a:t>
            </a:r>
            <a:r>
              <a:rPr lang="nn-NO" sz="2200" dirty="0"/>
              <a:t> profil. </a:t>
            </a:r>
          </a:p>
          <a:p>
            <a:pPr marL="0" indent="0" algn="ctr">
              <a:buNone/>
            </a:pPr>
            <a:r>
              <a:rPr lang="nn-NO" sz="2200" dirty="0"/>
              <a:t>Men kva vil det seie at noko er berekraftig? </a:t>
            </a:r>
          </a:p>
          <a:p>
            <a:pPr marL="514350" indent="-514350">
              <a:buFont typeface="+mj-lt"/>
              <a:buAutoNum type="arabicPeriod"/>
            </a:pPr>
            <a:endParaRPr lang="nn-NO" sz="2200" dirty="0"/>
          </a:p>
          <a:p>
            <a:pPr marL="514350" indent="-514350">
              <a:buFont typeface="+mj-lt"/>
              <a:buAutoNum type="arabicPeriod"/>
            </a:pPr>
            <a:endParaRPr lang="nn-NO" sz="2200" dirty="0"/>
          </a:p>
        </p:txBody>
      </p:sp>
      <p:sp>
        <p:nvSpPr>
          <p:cNvPr id="11" name="TextBox 10"/>
          <p:cNvSpPr txBox="1"/>
          <p:nvPr/>
        </p:nvSpPr>
        <p:spPr>
          <a:xfrm>
            <a:off x="2152073" y="4245471"/>
            <a:ext cx="923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dirty="0"/>
          </a:p>
        </p:txBody>
      </p:sp>
      <p:grpSp>
        <p:nvGrpSpPr>
          <p:cNvPr id="16" name="Group 15"/>
          <p:cNvGrpSpPr/>
          <p:nvPr/>
        </p:nvGrpSpPr>
        <p:grpSpPr>
          <a:xfrm>
            <a:off x="2061556" y="2593085"/>
            <a:ext cx="8337665" cy="4218147"/>
            <a:chOff x="824161" y="3356605"/>
            <a:chExt cx="6893530" cy="345788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4161" y="3356605"/>
              <a:ext cx="6893530" cy="345788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62362" y="4128466"/>
              <a:ext cx="1692826" cy="681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n-NO" sz="1600" dirty="0">
                  <a:latin typeface="Comic Sans MS" panose="030F0702030302020204" pitchFamily="66" charset="0"/>
                </a:rPr>
                <a:t>Det betyr at vi må ha likestilling og rettferd i verda.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242401" y="3575213"/>
              <a:ext cx="1903016" cy="883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n-NO" sz="1600" dirty="0">
                  <a:latin typeface="Comic Sans MS" panose="030F0702030302020204" pitchFamily="66" charset="0"/>
                </a:rPr>
                <a:t>Eg meiner det handlar om at menneske i fattige land skal ha det like bra som oss. 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732629" y="4037121"/>
              <a:ext cx="1692826" cy="681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n-NO" sz="1600" dirty="0">
                  <a:latin typeface="Comic Sans MS" panose="030F0702030302020204" pitchFamily="66" charset="0"/>
                </a:rPr>
                <a:t>Eg tenker at det handlar om å ta vare på miljøet.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2706255" y="6231584"/>
              <a:ext cx="3465314" cy="500928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n-NO" sz="2400" dirty="0">
                  <a:solidFill>
                    <a:srgbClr val="237279"/>
                  </a:solidFill>
                </a:rPr>
                <a:t>Kva meiner du?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30655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1C Berekraftig utvikling 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850302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Omgrepet berekraftig utvikling blei først brukt i rapporten </a:t>
            </a:r>
            <a:r>
              <a:rPr lang="nn-NO" sz="2200" i="1" dirty="0"/>
              <a:t>Vår felles framtid</a:t>
            </a:r>
            <a:r>
              <a:rPr lang="nn-NO" sz="2200" dirty="0"/>
              <a:t> frå 1987, gjeven ut av </a:t>
            </a:r>
            <a:r>
              <a:rPr lang="nn-NO" sz="2200" i="1" dirty="0"/>
              <a:t>Verdskommisjonen for miljø og utvikling </a:t>
            </a:r>
            <a:r>
              <a:rPr lang="nn-NO" sz="2200" dirty="0"/>
              <a:t>leia av Norges tidlegare statsminister Gro Harlem Brundtland. </a:t>
            </a:r>
          </a:p>
          <a:p>
            <a:endParaRPr lang="nn-NO" sz="2200" dirty="0"/>
          </a:p>
          <a:p>
            <a:pPr marL="457200" lvl="1" indent="0">
              <a:buNone/>
            </a:pPr>
            <a:r>
              <a:rPr lang="nn-NO" sz="2200" i="1" dirty="0"/>
              <a:t>Berekraftig utvikling er ei utvikling som kjem</a:t>
            </a:r>
          </a:p>
          <a:p>
            <a:pPr marL="457200" lvl="1" indent="0">
              <a:buNone/>
            </a:pPr>
            <a:r>
              <a:rPr lang="nn-NO" sz="2200" i="1" dirty="0"/>
              <a:t>dagens behov i møte utan å øydelegge </a:t>
            </a:r>
          </a:p>
          <a:p>
            <a:pPr marL="457200" lvl="1" indent="0">
              <a:buNone/>
            </a:pPr>
            <a:r>
              <a:rPr lang="nn-NO" sz="2200" i="1" dirty="0"/>
              <a:t>moglegheitene for at kommande generasjonar skal </a:t>
            </a:r>
          </a:p>
          <a:p>
            <a:pPr marL="457200" lvl="1" indent="0">
              <a:buNone/>
            </a:pPr>
            <a:r>
              <a:rPr lang="nn-NO" sz="2200" i="1" dirty="0"/>
              <a:t>få dekka sine behov.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267" y="3407677"/>
            <a:ext cx="2846167" cy="252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870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1C Berekraftig utvikling </a:t>
            </a:r>
            <a:endParaRPr lang="nn-N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5768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For å skape berekraftig utvikling må verdssamfunnet jobbe på tre område som vi skal sjå i filmen.</a:t>
            </a:r>
          </a:p>
          <a:p>
            <a:pPr marL="0" indent="0" algn="ctr">
              <a:buNone/>
            </a:pPr>
            <a:endParaRPr lang="nn-NO" sz="2200" dirty="0"/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8329" y="2703663"/>
            <a:ext cx="7888941" cy="4006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06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745013" y="4006817"/>
            <a:ext cx="2635081" cy="2412246"/>
            <a:chOff x="2152072" y="94797"/>
            <a:chExt cx="7067342" cy="6469694"/>
          </a:xfrm>
        </p:grpSpPr>
        <p:sp>
          <p:nvSpPr>
            <p:cNvPr id="12" name="Oval 11"/>
            <p:cNvSpPr/>
            <p:nvPr/>
          </p:nvSpPr>
          <p:spPr>
            <a:xfrm>
              <a:off x="3551820" y="94797"/>
              <a:ext cx="4225567" cy="4197833"/>
            </a:xfrm>
            <a:prstGeom prst="ellipse">
              <a:avLst/>
            </a:prstGeom>
            <a:solidFill>
              <a:srgbClr val="1DAFE3">
                <a:alpha val="49804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n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908440" y="2328950"/>
              <a:ext cx="4310974" cy="4184019"/>
            </a:xfrm>
            <a:prstGeom prst="ellipse">
              <a:avLst/>
            </a:prstGeom>
            <a:solidFill>
              <a:srgbClr val="EA1C00">
                <a:alpha val="45882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n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2152072" y="2366658"/>
              <a:ext cx="4325207" cy="4197833"/>
            </a:xfrm>
            <a:prstGeom prst="ellipse">
              <a:avLst/>
            </a:prstGeom>
            <a:solidFill>
              <a:srgbClr val="7CC341">
                <a:alpha val="36078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nn-NO" sz="1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3698450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Akseptabelt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522695" y="1480007"/>
              <a:ext cx="4283817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SOSIALE FORHOLD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389879" y="4496819"/>
              <a:ext cx="2820220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MILJØ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607598" y="4496819"/>
              <a:ext cx="2388243" cy="66037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ØKONOMI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927598" y="292873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Rettferdig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782767" y="4438493"/>
              <a:ext cx="1759671" cy="8254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Gjennom-</a:t>
              </a:r>
              <a:br>
                <a:rPr lang="nn-NO" sz="7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</a:br>
              <a:r>
                <a:rPr lang="nn-NO" sz="700" dirty="0" err="1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førbart</a:t>
              </a:r>
              <a:endParaRPr lang="nn-NO" sz="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782767" y="3610680"/>
              <a:ext cx="1759671" cy="536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nn-NO" sz="7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Berekraftig</a:t>
              </a:r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/>
              <a:t>1C Berekraftig utvikling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711349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/>
              <a:t>For at ei utvikling skal vere berekraftig, må det alltid tas omsyn til tre dimensjonar: </a:t>
            </a:r>
            <a:r>
              <a:rPr lang="nn-NO" sz="2200" i="1" dirty="0"/>
              <a:t>sosiale forhold, økonomi</a:t>
            </a:r>
            <a:r>
              <a:rPr lang="nn-NO" sz="2200" dirty="0"/>
              <a:t> og </a:t>
            </a:r>
            <a:r>
              <a:rPr lang="nn-NO" sz="2200" i="1" dirty="0"/>
              <a:t>miljø</a:t>
            </a:r>
            <a:r>
              <a:rPr lang="nn-NO" sz="2200" dirty="0"/>
              <a:t>. </a:t>
            </a:r>
          </a:p>
          <a:p>
            <a:pPr marL="0" indent="0">
              <a:buNone/>
            </a:pPr>
            <a:endParaRPr lang="nn-NO" sz="2200" dirty="0"/>
          </a:p>
          <a:p>
            <a:pPr marL="0" indent="0">
              <a:buNone/>
            </a:pPr>
            <a:r>
              <a:rPr lang="nn-NO" sz="2200" dirty="0"/>
              <a:t>Dei tre dimensjonane reflekterer behovet for å balansere økonomisk og sosial vekst med omsyn til miljøet.</a:t>
            </a:r>
          </a:p>
        </p:txBody>
      </p:sp>
      <p:sp>
        <p:nvSpPr>
          <p:cNvPr id="5" name="Right Arrow 4"/>
          <p:cNvSpPr/>
          <p:nvPr/>
        </p:nvSpPr>
        <p:spPr>
          <a:xfrm rot="20701612">
            <a:off x="3133174" y="5543312"/>
            <a:ext cx="2858369" cy="7336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/>
            <a:r>
              <a:rPr lang="nn-NO" dirty="0"/>
              <a:t>Berekraftig</a:t>
            </a:r>
          </a:p>
        </p:txBody>
      </p:sp>
      <p:sp>
        <p:nvSpPr>
          <p:cNvPr id="7" name="Left Arrow 6"/>
          <p:cNvSpPr/>
          <p:nvPr/>
        </p:nvSpPr>
        <p:spPr>
          <a:xfrm rot="640276">
            <a:off x="6142459" y="5793622"/>
            <a:ext cx="2482761" cy="733663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/>
            <a:r>
              <a:rPr lang="nn-NO" dirty="0"/>
              <a:t>Gjennomførleg</a:t>
            </a:r>
          </a:p>
        </p:txBody>
      </p:sp>
      <p:sp>
        <p:nvSpPr>
          <p:cNvPr id="8" name="Left Arrow 7"/>
          <p:cNvSpPr/>
          <p:nvPr/>
        </p:nvSpPr>
        <p:spPr>
          <a:xfrm rot="20516963">
            <a:off x="6577418" y="4428557"/>
            <a:ext cx="2385225" cy="733663"/>
          </a:xfrm>
          <a:prstGeom prst="lef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/>
            <a:r>
              <a:rPr lang="nn-NO" dirty="0"/>
              <a:t>Rettferdig</a:t>
            </a:r>
          </a:p>
        </p:txBody>
      </p:sp>
      <p:sp>
        <p:nvSpPr>
          <p:cNvPr id="9" name="Right Arrow 8"/>
          <p:cNvSpPr/>
          <p:nvPr/>
        </p:nvSpPr>
        <p:spPr>
          <a:xfrm rot="892465">
            <a:off x="3191634" y="4496362"/>
            <a:ext cx="2305977" cy="733663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1"/>
            <a:r>
              <a:rPr lang="nn-NO" dirty="0"/>
              <a:t>Akseptabelt</a:t>
            </a:r>
          </a:p>
        </p:txBody>
      </p:sp>
      <p:sp>
        <p:nvSpPr>
          <p:cNvPr id="10" name="Oval 9"/>
          <p:cNvSpPr/>
          <p:nvPr/>
        </p:nvSpPr>
        <p:spPr>
          <a:xfrm>
            <a:off x="5763475" y="5051577"/>
            <a:ext cx="548640" cy="72362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227933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9247"/>
            <a:ext cx="4319954" cy="54777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400" b="1" dirty="0">
                <a:solidFill>
                  <a:schemeClr val="accent6"/>
                </a:solidFill>
              </a:rPr>
              <a:t>Miljødimensjonen av berekraftig utvikling handlar om å ta vare på naturen og klimaet som ein fornybar ressurs for menneska.  </a:t>
            </a:r>
          </a:p>
        </p:txBody>
      </p:sp>
      <p:sp>
        <p:nvSpPr>
          <p:cNvPr id="5" name="Oval 4"/>
          <p:cNvSpPr/>
          <p:nvPr/>
        </p:nvSpPr>
        <p:spPr>
          <a:xfrm>
            <a:off x="5568461" y="1031630"/>
            <a:ext cx="5093677" cy="5165971"/>
          </a:xfrm>
          <a:prstGeom prst="ellipse">
            <a:avLst/>
          </a:prstGeom>
          <a:solidFill>
            <a:srgbClr val="D0E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Miljø</a:t>
            </a:r>
          </a:p>
        </p:txBody>
      </p:sp>
    </p:spTree>
    <p:extLst>
      <p:ext uri="{BB962C8B-B14F-4D97-AF65-F5344CB8AC3E}">
        <p14:creationId xmlns:p14="http://schemas.microsoft.com/office/powerpoint/2010/main" val="1147794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8076</TotalTime>
  <Words>865</Words>
  <Application>Microsoft Office PowerPoint</Application>
  <PresentationFormat>Widescreen</PresentationFormat>
  <Paragraphs>108</Paragraphs>
  <Slides>16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Office Theme</vt:lpstr>
      <vt:lpstr>Økt 1  Berekraftige produktval</vt:lpstr>
      <vt:lpstr>Oppdraget</vt:lpstr>
      <vt:lpstr>1A Oppdraget </vt:lpstr>
      <vt:lpstr>1A Oppdraget </vt:lpstr>
      <vt:lpstr>1B Berekraftig?</vt:lpstr>
      <vt:lpstr>1C Berekraftig utvikling </vt:lpstr>
      <vt:lpstr>1C Berekraftig utvikling </vt:lpstr>
      <vt:lpstr>1C Berekraftig utvikling</vt:lpstr>
      <vt:lpstr>PowerPoint-presentasjon</vt:lpstr>
      <vt:lpstr>PowerPoint-presentasjon</vt:lpstr>
      <vt:lpstr>PowerPoint-presentasjon</vt:lpstr>
      <vt:lpstr>1D Film «Sweatshop»</vt:lpstr>
      <vt:lpstr>1E Produktmerking og berekraftig utvikling</vt:lpstr>
      <vt:lpstr>1E Sorter produktmerke I</vt:lpstr>
      <vt:lpstr>1E Sorter produktmerke II</vt:lpstr>
      <vt:lpstr>1F Samandrag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Livsløpsanalyse</dc:title>
  <dc:creator>Berit Reitan</dc:creator>
  <cp:lastModifiedBy>Majken Korsager</cp:lastModifiedBy>
  <cp:revision>107</cp:revision>
  <dcterms:created xsi:type="dcterms:W3CDTF">2020-07-27T11:27:57Z</dcterms:created>
  <dcterms:modified xsi:type="dcterms:W3CDTF">2024-05-29T11:02:53Z</dcterms:modified>
</cp:coreProperties>
</file>