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79" r:id="rId4"/>
    <p:sldId id="273" r:id="rId5"/>
    <p:sldId id="281" r:id="rId6"/>
    <p:sldId id="286" r:id="rId7"/>
    <p:sldId id="276" r:id="rId8"/>
    <p:sldId id="267" r:id="rId9"/>
    <p:sldId id="265" r:id="rId10"/>
    <p:sldId id="268" r:id="rId11"/>
    <p:sldId id="269" r:id="rId12"/>
    <p:sldId id="274" r:id="rId13"/>
    <p:sldId id="259" r:id="rId14"/>
    <p:sldId id="277" r:id="rId15"/>
    <p:sldId id="278" r:id="rId16"/>
    <p:sldId id="285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279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8ykxIOd4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bAjxkGvDN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https://www.youtube.com/watch?v=mM8ykxIOd4I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06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u="sng" dirty="0">
                <a:hlinkClick r:id="rId3"/>
              </a:rPr>
              <a:t>https://youtu.be/FbAjxkGvDNs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36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bAjxkGvD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n-NO" dirty="0"/>
              <a:t>Økt 1 </a:t>
            </a:r>
            <a:br>
              <a:rPr lang="nn-NO" dirty="0"/>
            </a:br>
            <a:r>
              <a:rPr lang="nn-NO" dirty="0"/>
              <a:t>Berekraftige produktval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86" y="577417"/>
            <a:ext cx="4769046" cy="31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824"/>
            <a:ext cx="4319954" cy="537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rgbClr val="00B0F0"/>
                </a:solidFill>
              </a:rPr>
              <a:t>Dimensjonen sosiale forhold handlar om å sikre at alle menneske får eit godt og rettferdig grunnlag for eit anstendig liv. Døme på dette er utdanning, anstendig arbeid, godt helsetilbod, likestilling og kulturelt mangfald.</a:t>
            </a:r>
          </a:p>
        </p:txBody>
      </p:sp>
      <p:sp>
        <p:nvSpPr>
          <p:cNvPr id="5" name="Oval 4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8E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297772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2682"/>
            <a:ext cx="4319954" cy="533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accent2">
                    <a:lumMod val="75000"/>
                  </a:schemeClr>
                </a:solidFill>
              </a:rPr>
              <a:t>Den økonomiske dimensjonen av berekraftig utvikling handlar om å sikre økonomisk trygghet for menneske og samfunn. 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accent2">
                    <a:lumMod val="75000"/>
                  </a:schemeClr>
                </a:solidFill>
              </a:rPr>
              <a:t>Økonomisk vekst er viktig for fattige land, slik at det kan skapast nye arbeidsplassar.  </a:t>
            </a:r>
          </a:p>
        </p:txBody>
      </p:sp>
      <p:sp>
        <p:nvSpPr>
          <p:cNvPr id="6" name="Oval 5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F59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277534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1D Film «</a:t>
            </a:r>
            <a:r>
              <a:rPr lang="nb-NO" b="1" dirty="0" err="1"/>
              <a:t>Sweatshop</a:t>
            </a:r>
            <a:r>
              <a:rPr lang="nb-NO" b="1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49" y="1817332"/>
            <a:ext cx="2580341" cy="17430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Kva dimensjon av berekraftig utvikling legg denne filmen mest vekt på?</a:t>
            </a:r>
          </a:p>
          <a:p>
            <a:endParaRPr lang="nn-NO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58" y="1639706"/>
            <a:ext cx="8307242" cy="44023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348138" y="3840876"/>
            <a:ext cx="2632846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/>
              <a:t>Dokumentarserien «</a:t>
            </a:r>
            <a:r>
              <a:rPr lang="nn-NO" dirty="0" err="1"/>
              <a:t>Sweatshop</a:t>
            </a:r>
            <a:r>
              <a:rPr lang="nn-NO" dirty="0"/>
              <a:t>» følger tre norske ungdommar som reiser til Kambodsja for å prøve å jobbe på ein tekstilfabrikk. Serien er produsert av Aftenposten, og har blitt sett av millionar av menneske over heile verda.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7609" y="4065914"/>
            <a:ext cx="2635081" cy="2412246"/>
            <a:chOff x="2152072" y="94797"/>
            <a:chExt cx="7067342" cy="6469694"/>
          </a:xfrm>
        </p:grpSpPr>
        <p:sp>
          <p:nvSpPr>
            <p:cNvPr id="9" name="Oval 8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  <a:endParaRPr lang="nb-NO" sz="7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4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1E Produktmerking og berekraftig utvikling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168"/>
            <a:ext cx="7346576" cy="4662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Det finst ulike typar produktmerking som skal gjere det lettare for forbrukarar å ta gjennomtenkte forbrukarval som tar omsyn til ei berekraftig utvikling (miljø, sosiale forhold, økonomi).</a:t>
            </a:r>
          </a:p>
          <a:p>
            <a:pPr marL="0" indent="0">
              <a:buNone/>
            </a:pPr>
            <a:r>
              <a:rPr lang="nn-NO" sz="2200" dirty="0"/>
              <a:t>Men ikkje alle produktmerka gir oss informasjon om alle dei tre dimensjonane. </a:t>
            </a:r>
          </a:p>
          <a:p>
            <a:endParaRPr lang="nn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27" y="3465108"/>
            <a:ext cx="1012633" cy="80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60" y="3632885"/>
            <a:ext cx="1352068" cy="97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04" y="3403675"/>
            <a:ext cx="1012693" cy="9420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49" y="5449924"/>
            <a:ext cx="978479" cy="95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040" y="4535364"/>
            <a:ext cx="832248" cy="872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324" y="3177174"/>
            <a:ext cx="886576" cy="986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621" t="7555" r="5710" b="7065"/>
          <a:stretch/>
        </p:blipFill>
        <p:spPr>
          <a:xfrm>
            <a:off x="7469431" y="5412143"/>
            <a:ext cx="909690" cy="934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" y="3874267"/>
            <a:ext cx="1835410" cy="1465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279" y="5524877"/>
            <a:ext cx="1404688" cy="865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6713" y="5636963"/>
            <a:ext cx="938755" cy="8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1E Sorter produktmerke 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Les informasjonen på produktmerka de har fått, og plasser dei i den ringen de meiner merka høyrer til. </a:t>
            </a:r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r>
              <a:rPr lang="nn-NO" sz="2200" dirty="0"/>
              <a:t>Om de meiner eit merke kan liggje i fleire ringar, vel den ringen de synest passar best.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45" y="3149479"/>
            <a:ext cx="618459" cy="68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16" y="3837624"/>
            <a:ext cx="871888" cy="5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22" y="2757129"/>
            <a:ext cx="835082" cy="60156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25" y="3141539"/>
            <a:ext cx="759369" cy="74275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11083" y="2793085"/>
            <a:ext cx="1607360" cy="1560025"/>
          </a:xfrm>
          <a:prstGeom prst="ellipse">
            <a:avLst/>
          </a:prstGeom>
          <a:solidFill>
            <a:srgbClr val="EA1C00">
              <a:alpha val="4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9531" y="3472388"/>
            <a:ext cx="890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  <p:sp>
        <p:nvSpPr>
          <p:cNvPr id="15" name="Oval 14"/>
          <p:cNvSpPr/>
          <p:nvPr/>
        </p:nvSpPr>
        <p:spPr>
          <a:xfrm>
            <a:off x="9143589" y="2793085"/>
            <a:ext cx="1612667" cy="1565175"/>
          </a:xfrm>
          <a:prstGeom prst="ellipse">
            <a:avLst/>
          </a:prstGeom>
          <a:solidFill>
            <a:srgbClr val="7CC341">
              <a:alpha val="3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34767" y="3472388"/>
            <a:ext cx="1051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</a:t>
            </a:r>
          </a:p>
        </p:txBody>
      </p:sp>
      <p:sp>
        <p:nvSpPr>
          <p:cNvPr id="17" name="Oval 16"/>
          <p:cNvSpPr/>
          <p:nvPr/>
        </p:nvSpPr>
        <p:spPr>
          <a:xfrm>
            <a:off x="817580" y="2793085"/>
            <a:ext cx="1575516" cy="1565175"/>
          </a:xfrm>
          <a:prstGeom prst="ellipse">
            <a:avLst/>
          </a:prstGeom>
          <a:solidFill>
            <a:srgbClr val="1DAFE3">
              <a:alpha val="4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2018" y="3472388"/>
            <a:ext cx="1597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138943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1E Sorter produktmerke II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>
            <a:normAutofit/>
          </a:bodyPr>
          <a:lstStyle/>
          <a:p>
            <a:r>
              <a:rPr lang="nn-NO" sz="2200" dirty="0"/>
              <a:t>Sorter produktmerka på nytt i figuren med alle dimensjonane. </a:t>
            </a:r>
          </a:p>
          <a:p>
            <a:r>
              <a:rPr lang="nn-NO" sz="2200" dirty="0"/>
              <a:t>Det er nå mogleg å bruke dei fire felta der fleire enn ein ring inngår (akseptabelt, rettferdig, gjennomførleg, berekraftig).</a:t>
            </a:r>
          </a:p>
          <a:p>
            <a:r>
              <a:rPr lang="nn-NO" sz="2200" dirty="0"/>
              <a:t>Vurder om det er nokre produktmerke som dekker området: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Akseptabelt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Rettferdig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Gjennomførleg</a:t>
            </a:r>
          </a:p>
          <a:p>
            <a:pPr marL="671513" lvl="1" indent="-214313">
              <a:buFontTx/>
              <a:buChar char="-"/>
            </a:pPr>
            <a:r>
              <a:rPr lang="nn-NO" sz="2200" dirty="0"/>
              <a:t>Berekraftig</a:t>
            </a:r>
          </a:p>
          <a:p>
            <a:endParaRPr lang="nb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695" y="5699094"/>
            <a:ext cx="618459" cy="68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82" y="5338864"/>
            <a:ext cx="871888" cy="5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34" y="4044951"/>
            <a:ext cx="835082" cy="60156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241" y="3903757"/>
            <a:ext cx="759369" cy="74275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55702" y="121885"/>
            <a:ext cx="5432612" cy="1493464"/>
          </a:xfrm>
          <a:prstGeom prst="wedgeRoundRectCallout">
            <a:avLst>
              <a:gd name="adj1" fmla="val 38903"/>
              <a:gd name="adj2" fmla="val 8651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i="1" dirty="0"/>
              <a:t>Skriv inn forslaga i Elevhefte B.</a:t>
            </a:r>
            <a:endParaRPr lang="en-US" sz="28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021410" y="4023380"/>
            <a:ext cx="2635081" cy="2412246"/>
            <a:chOff x="2152072" y="94797"/>
            <a:chExt cx="7067342" cy="6469694"/>
          </a:xfrm>
        </p:grpSpPr>
        <p:sp>
          <p:nvSpPr>
            <p:cNvPr id="11" name="Oval 10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  <a:endParaRPr lang="nb-NO" sz="7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55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/>
              <a:t>1F </a:t>
            </a:r>
            <a:r>
              <a:rPr lang="nn-NO" b="1" dirty="0"/>
              <a:t>Samandrag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225118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n-NO" sz="2200" dirty="0"/>
              <a:t>Det finst fleire produktmerke enn dei som de har jobba med i denne aktiviteten. Nokre av desse er sertifiserte (godkjente med kriterium) mens andre er nokre produsenten lagar sjølv (usikre kriterium).</a:t>
            </a:r>
          </a:p>
          <a:p>
            <a:pPr>
              <a:spcBef>
                <a:spcPts val="1800"/>
              </a:spcBef>
            </a:pPr>
            <a:r>
              <a:rPr lang="nn-NO" sz="2200" dirty="0"/>
              <a:t>Det er ikkje så lett å finne produktmerke på nettsidene og i nokre bransjar er få produktgrupper merka. Kanskje vi får meir informasjon om vi kjøper produkta i butikk?</a:t>
            </a:r>
          </a:p>
          <a:p>
            <a:pPr>
              <a:spcBef>
                <a:spcPts val="1800"/>
              </a:spcBef>
            </a:pPr>
            <a:r>
              <a:rPr lang="nn-NO" sz="2200" dirty="0"/>
              <a:t>Neste økt handlar også om ulike produkt si berekraft, men i eit utvida perspektiv. Vi kan vurdere kor berekraftig eit produkt er ved å undersøke dei ulike stadia i livsløpet til produktet. </a:t>
            </a:r>
          </a:p>
          <a:p>
            <a:pPr>
              <a:spcBef>
                <a:spcPts val="1800"/>
              </a:spcBef>
            </a:pPr>
            <a:endParaRPr lang="nn-NO" sz="2200" dirty="0"/>
          </a:p>
          <a:p>
            <a:pPr>
              <a:spcBef>
                <a:spcPts val="1800"/>
              </a:spcBef>
            </a:pPr>
            <a:endParaRPr lang="nn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2" y="146473"/>
            <a:ext cx="2428005" cy="161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464" y="394683"/>
            <a:ext cx="938755" cy="864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38" y="602666"/>
            <a:ext cx="1012633" cy="8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825625"/>
            <a:ext cx="8565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i="1" dirty="0"/>
              <a:t>De skal tre inn i rolla som yrkesutøvar som har ansvar for ei bedrift som nettopp har starta opp. Bedrifta skal ha ein berekraftig profil. Oppdraget dei neste fire øktene er å velje eit produkt til bedrifta dykkar, basert på ei undersøking av produktet sitt livsløp og ei vurdering av produktet i eit berekraftperspektiv. De skal i tillegg finne eit passande namn og lage ein logo som reflekterer bedrifta si berekraftige profil.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5532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1A Oppdraget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n-NO" sz="2200" b="1" dirty="0"/>
              <a:t>1. Vel eit av desse yrka: </a:t>
            </a:r>
          </a:p>
          <a:p>
            <a:r>
              <a:rPr lang="nn-NO" sz="2200" dirty="0" err="1"/>
              <a:t>Barista</a:t>
            </a:r>
            <a:endParaRPr lang="nn-NO" sz="2200" dirty="0"/>
          </a:p>
          <a:p>
            <a:r>
              <a:rPr lang="nn-NO" sz="2200" dirty="0"/>
              <a:t>Produktansvarleg i klebutikk</a:t>
            </a:r>
          </a:p>
          <a:p>
            <a:r>
              <a:rPr lang="nn-NO" sz="2200" dirty="0"/>
              <a:t>Produktansvarleg for ein TV-forhandlar</a:t>
            </a:r>
          </a:p>
          <a:p>
            <a:r>
              <a:rPr lang="nn-NO" sz="2200" dirty="0"/>
              <a:t>Frisør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2. Les oppdraget de får delt ut</a:t>
            </a:r>
          </a:p>
          <a:p>
            <a:r>
              <a:rPr lang="nn-NO" sz="2200" dirty="0"/>
              <a:t>Kva er oppdraget?</a:t>
            </a:r>
          </a:p>
          <a:p>
            <a:r>
              <a:rPr lang="nn-NO" sz="2200" dirty="0"/>
              <a:t>Korleis skal løysinga på oppdraget presenterast?</a:t>
            </a:r>
          </a:p>
        </p:txBody>
      </p:sp>
    </p:spTree>
    <p:extLst>
      <p:ext uri="{BB962C8B-B14F-4D97-AF65-F5344CB8AC3E}">
        <p14:creationId xmlns:p14="http://schemas.microsoft.com/office/powerpoint/2010/main" val="237480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1A Oppdraget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445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økt 4 skal kvar gruppe presentere: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/>
              <a:t>eit passande namn og ein logo som reflekterer bedrifta si berekraftige profil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/>
              <a:t>to plakatar der de har:</a:t>
            </a:r>
          </a:p>
          <a:p>
            <a:pPr lvl="1"/>
            <a:r>
              <a:rPr lang="nn-NO" sz="2200" dirty="0"/>
              <a:t>vurdert livsløpet til dei to produkta</a:t>
            </a:r>
          </a:p>
          <a:p>
            <a:pPr lvl="1"/>
            <a:r>
              <a:rPr lang="nn-NO" sz="2200" dirty="0"/>
              <a:t>gjort ein berekraftsanalyse av dei to produkta for både produsent og forbrukar</a:t>
            </a:r>
          </a:p>
          <a:p>
            <a:pPr lvl="1"/>
            <a:r>
              <a:rPr lang="nn-NO" sz="2200" dirty="0"/>
              <a:t>ei samla vurdering av produkta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/>
              <a:t>kva for eit produkt de ønsker å kjøpe til bedrifta dykkar grunngitt i berekraft gjennom heile livsløpet</a:t>
            </a:r>
          </a:p>
          <a:p>
            <a:pPr marL="514350" indent="-514350">
              <a:buFont typeface="+mj-lt"/>
              <a:buAutoNum type="arabicPeriod"/>
            </a:pPr>
            <a:endParaRPr lang="nb-NO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03" y="916132"/>
            <a:ext cx="3079893" cy="4085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413550">
            <a:off x="7101038" y="2804466"/>
            <a:ext cx="1655646" cy="2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1033234">
            <a:off x="7263506" y="3562947"/>
            <a:ext cx="1491025" cy="2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1467">
            <a:off x="7255728" y="4475090"/>
            <a:ext cx="1436315" cy="24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89" y="259268"/>
            <a:ext cx="1701847" cy="120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8060099">
            <a:off x="6544046" y="1819316"/>
            <a:ext cx="723523" cy="231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830400" y="1885548"/>
            <a:ext cx="3328109" cy="119426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850596" y="3135935"/>
            <a:ext cx="3328109" cy="91141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764513" y="4092900"/>
            <a:ext cx="3328109" cy="100019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1B Berekraftig?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7" y="14266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oppdraget dykkar skal de vurdere i kva grad produkt er </a:t>
            </a:r>
            <a:r>
              <a:rPr lang="nn-NO" sz="2200" i="1" dirty="0"/>
              <a:t>berekraftige</a:t>
            </a:r>
            <a:r>
              <a:rPr lang="nn-NO" sz="2200" dirty="0"/>
              <a:t>, og de skal lage ein logo som reflekterer bedrifta dykkar sin </a:t>
            </a:r>
            <a:r>
              <a:rPr lang="nn-NO" sz="2200" i="1" dirty="0"/>
              <a:t>berekraftige</a:t>
            </a:r>
            <a:r>
              <a:rPr lang="nn-NO" sz="2200" dirty="0"/>
              <a:t> profil. </a:t>
            </a:r>
          </a:p>
          <a:p>
            <a:pPr marL="0" indent="0" algn="ctr">
              <a:buNone/>
            </a:pPr>
            <a:r>
              <a:rPr lang="nn-NO" sz="2200" dirty="0"/>
              <a:t>Men kva vil det seie at noko er berekraftig? </a:t>
            </a:r>
          </a:p>
          <a:p>
            <a:pPr marL="514350" indent="-514350">
              <a:buFont typeface="+mj-lt"/>
              <a:buAutoNum type="arabicPeriod"/>
            </a:pPr>
            <a:endParaRPr lang="nn-NO" sz="2200" dirty="0"/>
          </a:p>
          <a:p>
            <a:pPr marL="514350" indent="-514350">
              <a:buFont typeface="+mj-lt"/>
              <a:buAutoNum type="arabicPeriod"/>
            </a:pPr>
            <a:endParaRPr lang="nn-NO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2073" y="4245471"/>
            <a:ext cx="92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61556" y="2593085"/>
            <a:ext cx="8337665" cy="4218147"/>
            <a:chOff x="824161" y="3356605"/>
            <a:chExt cx="6893530" cy="3457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161" y="3356605"/>
              <a:ext cx="6893530" cy="34578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62362" y="4128466"/>
              <a:ext cx="1692826" cy="68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dirty="0">
                  <a:latin typeface="Comic Sans MS" panose="030F0702030302020204" pitchFamily="66" charset="0"/>
                </a:rPr>
                <a:t>Det betyr at vi må ha likestilling og rettferd i verda.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2401" y="3575213"/>
              <a:ext cx="1903016" cy="8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dirty="0">
                  <a:latin typeface="Comic Sans MS" panose="030F0702030302020204" pitchFamily="66" charset="0"/>
                </a:rPr>
                <a:t>Eg meiner det handlar om at menneske i fattige land skal ha det like bra som oss.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2629" y="4037121"/>
              <a:ext cx="1692826" cy="68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dirty="0">
                  <a:latin typeface="Comic Sans MS" panose="030F0702030302020204" pitchFamily="66" charset="0"/>
                </a:rPr>
                <a:t>Eg tenker at det handlar om å ta vare på miljøet.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06255" y="6231584"/>
              <a:ext cx="3465314" cy="500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n-NO" sz="2400" dirty="0">
                  <a:solidFill>
                    <a:srgbClr val="237279"/>
                  </a:solidFill>
                </a:rPr>
                <a:t>Kva meiner du?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65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1C Berekraftig utvikling 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030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Omgrepet berekraftig utvikling blei først brukt i rapporten </a:t>
            </a:r>
            <a:r>
              <a:rPr lang="nn-NO" sz="2200" i="1" dirty="0"/>
              <a:t>Vår felles framtid</a:t>
            </a:r>
            <a:r>
              <a:rPr lang="nn-NO" sz="2200" dirty="0"/>
              <a:t> frå 1987, gjeven ut av </a:t>
            </a:r>
            <a:r>
              <a:rPr lang="nn-NO" sz="2200" i="1" dirty="0"/>
              <a:t>Verdskommisjonen for miljø og utvikling </a:t>
            </a:r>
            <a:r>
              <a:rPr lang="nn-NO" sz="2200" dirty="0"/>
              <a:t>leia av Norges tidlegare statsminister Gro Harlem Brundtland. </a:t>
            </a:r>
          </a:p>
          <a:p>
            <a:endParaRPr lang="nn-NO" sz="2200" dirty="0"/>
          </a:p>
          <a:p>
            <a:pPr marL="457200" lvl="1" indent="0">
              <a:buNone/>
            </a:pPr>
            <a:r>
              <a:rPr lang="nn-NO" sz="2200" i="1" dirty="0"/>
              <a:t>Berekraftig utvikling er ei utvikling som kjem</a:t>
            </a:r>
          </a:p>
          <a:p>
            <a:pPr marL="457200" lvl="1" indent="0">
              <a:buNone/>
            </a:pPr>
            <a:r>
              <a:rPr lang="nn-NO" sz="2200" i="1" dirty="0"/>
              <a:t>dagens behov i møte utan å øydelegge </a:t>
            </a:r>
          </a:p>
          <a:p>
            <a:pPr marL="457200" lvl="1" indent="0">
              <a:buNone/>
            </a:pPr>
            <a:r>
              <a:rPr lang="nn-NO" sz="2200" i="1" dirty="0"/>
              <a:t>moglegheitene for at kommande generasjonar skal </a:t>
            </a:r>
          </a:p>
          <a:p>
            <a:pPr marL="457200" lvl="1" indent="0">
              <a:buNone/>
            </a:pPr>
            <a:r>
              <a:rPr lang="nn-NO" sz="2200" i="1" dirty="0"/>
              <a:t>få dekka sine behov.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67" y="3407677"/>
            <a:ext cx="2846167" cy="25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1C Berekraftig utvikling 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7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 å skape berekraftig utvikling må verdssamfunnet jobbe på tre område som vi skal sjå i filmen.</a:t>
            </a:r>
          </a:p>
          <a:p>
            <a:pPr marL="0" indent="0" algn="ctr">
              <a:buNone/>
            </a:pPr>
            <a:endParaRPr lang="nn-NO" sz="22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29" y="2703663"/>
            <a:ext cx="7888941" cy="40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45013" y="4006817"/>
            <a:ext cx="2635081" cy="2412246"/>
            <a:chOff x="2152072" y="94797"/>
            <a:chExt cx="7067342" cy="6469694"/>
          </a:xfrm>
        </p:grpSpPr>
        <p:sp>
          <p:nvSpPr>
            <p:cNvPr id="12" name="Oval 11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1C Berekraftig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1134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 at ei utvikling skal vere berekraftig, må det alltid tas omsyn til tre dimensjonar: </a:t>
            </a:r>
            <a:r>
              <a:rPr lang="nn-NO" sz="2200" i="1" dirty="0"/>
              <a:t>sosiale forhold, økonomi</a:t>
            </a:r>
            <a:r>
              <a:rPr lang="nn-NO" sz="2200" dirty="0"/>
              <a:t> og </a:t>
            </a:r>
            <a:r>
              <a:rPr lang="nn-NO" sz="2200" i="1" dirty="0"/>
              <a:t>miljø</a:t>
            </a:r>
            <a:r>
              <a:rPr lang="nn-NO" sz="2200" dirty="0"/>
              <a:t>. 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Dei tre dimensjonane reflekterer behovet for å balansere økonomisk og sosial vekst med omsyn til miljøet.</a:t>
            </a:r>
          </a:p>
        </p:txBody>
      </p:sp>
      <p:sp>
        <p:nvSpPr>
          <p:cNvPr id="5" name="Right Arrow 4"/>
          <p:cNvSpPr/>
          <p:nvPr/>
        </p:nvSpPr>
        <p:spPr>
          <a:xfrm rot="20701612">
            <a:off x="3133174" y="5543312"/>
            <a:ext cx="2858369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Berekraftig</a:t>
            </a:r>
          </a:p>
        </p:txBody>
      </p:sp>
      <p:sp>
        <p:nvSpPr>
          <p:cNvPr id="7" name="Left Arrow 6"/>
          <p:cNvSpPr/>
          <p:nvPr/>
        </p:nvSpPr>
        <p:spPr>
          <a:xfrm rot="640276">
            <a:off x="6142459" y="5793622"/>
            <a:ext cx="2482761" cy="7336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Gjennomførleg</a:t>
            </a:r>
          </a:p>
        </p:txBody>
      </p:sp>
      <p:sp>
        <p:nvSpPr>
          <p:cNvPr id="8" name="Left Arrow 7"/>
          <p:cNvSpPr/>
          <p:nvPr/>
        </p:nvSpPr>
        <p:spPr>
          <a:xfrm rot="20516963">
            <a:off x="6577418" y="4428557"/>
            <a:ext cx="2385225" cy="7336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Rettferdig</a:t>
            </a:r>
          </a:p>
        </p:txBody>
      </p:sp>
      <p:sp>
        <p:nvSpPr>
          <p:cNvPr id="9" name="Right Arrow 8"/>
          <p:cNvSpPr/>
          <p:nvPr/>
        </p:nvSpPr>
        <p:spPr>
          <a:xfrm rot="892465">
            <a:off x="3191634" y="4496362"/>
            <a:ext cx="2305977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n-NO" dirty="0"/>
              <a:t>Akseptabelt</a:t>
            </a:r>
          </a:p>
        </p:txBody>
      </p:sp>
      <p:sp>
        <p:nvSpPr>
          <p:cNvPr id="10" name="Oval 9"/>
          <p:cNvSpPr/>
          <p:nvPr/>
        </p:nvSpPr>
        <p:spPr>
          <a:xfrm>
            <a:off x="5763475" y="5051577"/>
            <a:ext cx="548640" cy="723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793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7"/>
            <a:ext cx="4319954" cy="547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accent6"/>
                </a:solidFill>
              </a:rPr>
              <a:t>Miljødimensjonen av berekraftig utvikling handlar om å ta vare på naturen og klimaet som ein fornybar ressurs for menneska.  </a:t>
            </a:r>
          </a:p>
        </p:txBody>
      </p:sp>
      <p:sp>
        <p:nvSpPr>
          <p:cNvPr id="5" name="Oval 4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D0E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</a:t>
            </a:r>
          </a:p>
        </p:txBody>
      </p:sp>
    </p:spTree>
    <p:extLst>
      <p:ext uri="{BB962C8B-B14F-4D97-AF65-F5344CB8AC3E}">
        <p14:creationId xmlns:p14="http://schemas.microsoft.com/office/powerpoint/2010/main" val="114779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8076</TotalTime>
  <Words>865</Words>
  <Application>Microsoft Office PowerPoint</Application>
  <PresentationFormat>Widescreen</PresentationFormat>
  <Paragraphs>108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Økt 1  Berekraftige produktval</vt:lpstr>
      <vt:lpstr>Oppdraget</vt:lpstr>
      <vt:lpstr>1A Oppdraget </vt:lpstr>
      <vt:lpstr>1A Oppdraget </vt:lpstr>
      <vt:lpstr>1B Berekraftig?</vt:lpstr>
      <vt:lpstr>1C Berekraftig utvikling </vt:lpstr>
      <vt:lpstr>1C Berekraftig utvikling </vt:lpstr>
      <vt:lpstr>1C Berekraftig utvikling</vt:lpstr>
      <vt:lpstr>PowerPoint-presentasjon</vt:lpstr>
      <vt:lpstr>PowerPoint-presentasjon</vt:lpstr>
      <vt:lpstr>PowerPoint-presentasjon</vt:lpstr>
      <vt:lpstr>1D Film «Sweatshop»</vt:lpstr>
      <vt:lpstr>1E Produktmerking og berekraftig utvikling</vt:lpstr>
      <vt:lpstr>1E Sorter produktmerke I</vt:lpstr>
      <vt:lpstr>1E Sorter produktmerke II</vt:lpstr>
      <vt:lpstr>1F Samandrag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Majken Korsager</cp:lastModifiedBy>
  <cp:revision>107</cp:revision>
  <dcterms:created xsi:type="dcterms:W3CDTF">2020-07-27T11:27:57Z</dcterms:created>
  <dcterms:modified xsi:type="dcterms:W3CDTF">2024-05-29T11:02:53Z</dcterms:modified>
</cp:coreProperties>
</file>