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6"/>
  </p:notesMasterIdLst>
  <p:sldIdLst>
    <p:sldId id="266" r:id="rId2"/>
    <p:sldId id="297" r:id="rId3"/>
    <p:sldId id="294" r:id="rId4"/>
    <p:sldId id="29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692" y="-5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CF771B-B9C3-4CFF-8405-78580F201AF8}" type="datetimeFigureOut">
              <a:rPr lang="nb-NO" smtClean="0"/>
              <a:t>25.08.2017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BB018E-7FAC-4F0E-8FED-6B2CF2404D3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07127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DD21A-280D-45C9-9E11-F8AD589718C8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403C-15DE-4080-967E-41772DB31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096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DD21A-280D-45C9-9E11-F8AD589718C8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403C-15DE-4080-967E-41772DB31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379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DD21A-280D-45C9-9E11-F8AD589718C8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403C-15DE-4080-967E-41772DB31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770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DD21A-280D-45C9-9E11-F8AD589718C8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403C-15DE-4080-967E-41772DB31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774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DD21A-280D-45C9-9E11-F8AD589718C8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403C-15DE-4080-967E-41772DB31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280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DD21A-280D-45C9-9E11-F8AD589718C8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403C-15DE-4080-967E-41772DB31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37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DD21A-280D-45C9-9E11-F8AD589718C8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403C-15DE-4080-967E-41772DB31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146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DD21A-280D-45C9-9E11-F8AD589718C8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403C-15DE-4080-967E-41772DB31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306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DD21A-280D-45C9-9E11-F8AD589718C8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403C-15DE-4080-967E-41772DB31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55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DD21A-280D-45C9-9E11-F8AD589718C8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403C-15DE-4080-967E-41772DB31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475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DD21A-280D-45C9-9E11-F8AD589718C8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403C-15DE-4080-967E-41772DB31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714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DD21A-280D-45C9-9E11-F8AD589718C8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4403C-15DE-4080-967E-41772DB31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553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Autofit/>
          </a:bodyPr>
          <a:lstStyle/>
          <a:p>
            <a:r>
              <a:rPr lang="nb-NO" sz="4000" b="1" dirty="0" err="1" smtClean="0"/>
              <a:t>Katalase</a:t>
            </a:r>
            <a:r>
              <a:rPr lang="nb-NO" sz="4000" b="1" dirty="0" smtClean="0"/>
              <a:t> – enzymkonsentrasjon og reaksjonshastighet</a:t>
            </a:r>
            <a:br>
              <a:rPr lang="nb-NO" sz="4000" b="1" dirty="0" smtClean="0"/>
            </a:br>
            <a:endParaRPr lang="en-US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42093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b="1" dirty="0" smtClean="0"/>
              <a:t>Problemstilling: </a:t>
            </a:r>
          </a:p>
          <a:p>
            <a:pPr marL="720000" indent="0">
              <a:spcBef>
                <a:spcPts val="600"/>
              </a:spcBef>
              <a:buNone/>
            </a:pPr>
            <a:r>
              <a:rPr lang="nb-NO" dirty="0" smtClean="0"/>
              <a:t>Hvordan </a:t>
            </a:r>
            <a:r>
              <a:rPr lang="nb-NO" dirty="0"/>
              <a:t>påvirker </a:t>
            </a:r>
            <a:r>
              <a:rPr lang="nb-NO" dirty="0" smtClean="0"/>
              <a:t>enzymkonsentrasjonen   reaksjonshastigheten?</a:t>
            </a:r>
          </a:p>
          <a:p>
            <a:pPr marL="0" indent="0">
              <a:buNone/>
            </a:pPr>
            <a:endParaRPr lang="nb-NO" b="1" dirty="0"/>
          </a:p>
          <a:p>
            <a:pPr marL="0" indent="0">
              <a:buNone/>
            </a:pPr>
            <a:r>
              <a:rPr lang="nb-NO" b="1" dirty="0"/>
              <a:t>Hypotese</a:t>
            </a:r>
            <a:r>
              <a:rPr lang="nb-NO" b="1" dirty="0" smtClean="0"/>
              <a:t>: </a:t>
            </a:r>
          </a:p>
          <a:p>
            <a:pPr marL="720000" lvl="1" indent="0">
              <a:buNone/>
            </a:pPr>
            <a:r>
              <a:rPr lang="nb-NO" sz="3200" dirty="0"/>
              <a:t>Når enzymkonsentrasjonen øker, vil reaksjonshastigheten ... fordi ... 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25918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nb-NO" sz="4000" b="1" dirty="0"/>
              <a:t>Variabler kan deles inn i tre grupper:</a:t>
            </a:r>
            <a:endParaRPr lang="en-US" sz="4000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sz="2400" dirty="0" smtClean="0"/>
              <a:t>Uavhengig </a:t>
            </a:r>
            <a:r>
              <a:rPr lang="nb-NO" sz="2400" dirty="0"/>
              <a:t>variabel – den faktoren du </a:t>
            </a:r>
            <a:r>
              <a:rPr lang="nb-NO" sz="2400" dirty="0" smtClean="0"/>
              <a:t>varierer</a:t>
            </a:r>
          </a:p>
          <a:p>
            <a:pPr lvl="1"/>
            <a:r>
              <a:rPr lang="nb-NO" sz="2000" dirty="0" smtClean="0"/>
              <a:t>i </a:t>
            </a:r>
            <a:r>
              <a:rPr lang="nb-NO" sz="2000" dirty="0"/>
              <a:t>dette forsøket </a:t>
            </a:r>
            <a:r>
              <a:rPr lang="nb-NO" sz="2000" dirty="0" smtClean="0"/>
              <a:t>enzymkonsentrasjon</a:t>
            </a:r>
          </a:p>
          <a:p>
            <a:endParaRPr lang="en-US" sz="2400" dirty="0"/>
          </a:p>
          <a:p>
            <a:pPr lvl="0"/>
            <a:r>
              <a:rPr lang="nb-NO" sz="2400" dirty="0"/>
              <a:t>Avhengig variabel </a:t>
            </a:r>
            <a:r>
              <a:rPr lang="nb-NO" sz="2400" dirty="0" smtClean="0"/>
              <a:t>– den </a:t>
            </a:r>
            <a:r>
              <a:rPr lang="nb-NO" sz="2400" dirty="0"/>
              <a:t>faktoren som </a:t>
            </a:r>
            <a:r>
              <a:rPr lang="nb-NO" sz="2400" dirty="0" smtClean="0"/>
              <a:t>måles</a:t>
            </a:r>
          </a:p>
          <a:p>
            <a:pPr lvl="1"/>
            <a:r>
              <a:rPr lang="nb-NO" sz="2000" dirty="0" smtClean="0"/>
              <a:t>i </a:t>
            </a:r>
            <a:r>
              <a:rPr lang="nb-NO" sz="2000" dirty="0"/>
              <a:t>dette forsøket blir det </a:t>
            </a:r>
            <a:r>
              <a:rPr lang="nb-NO" sz="2000" dirty="0" smtClean="0"/>
              <a:t>skumhøyde per tidsenhet</a:t>
            </a:r>
          </a:p>
          <a:p>
            <a:pPr lvl="0"/>
            <a:endParaRPr lang="en-US" sz="2400" dirty="0"/>
          </a:p>
          <a:p>
            <a:pPr lvl="0"/>
            <a:r>
              <a:rPr lang="nb-NO" sz="2400" dirty="0"/>
              <a:t>Kontrollerte variabler – </a:t>
            </a:r>
            <a:r>
              <a:rPr lang="nb-NO" sz="2400" dirty="0" smtClean="0"/>
              <a:t>faktorer </a:t>
            </a:r>
            <a:r>
              <a:rPr lang="nb-NO" sz="2400" dirty="0"/>
              <a:t>som kan påvirke forsøket men som holdes konstant, f.eks.</a:t>
            </a:r>
            <a:endParaRPr lang="en-US" sz="2400" dirty="0"/>
          </a:p>
          <a:p>
            <a:pPr lvl="1"/>
            <a:r>
              <a:rPr lang="nb-NO" sz="2100" dirty="0"/>
              <a:t>k</a:t>
            </a:r>
            <a:r>
              <a:rPr lang="nb-NO" sz="2100" dirty="0" smtClean="0"/>
              <a:t>onsentrasjon </a:t>
            </a:r>
            <a:r>
              <a:rPr lang="nb-NO" sz="2100" dirty="0"/>
              <a:t>og volum av </a:t>
            </a:r>
            <a:r>
              <a:rPr lang="nb-NO" sz="2100" dirty="0" smtClean="0"/>
              <a:t>substrat (H</a:t>
            </a:r>
            <a:r>
              <a:rPr lang="nb-NO" sz="2100" baseline="-25000" dirty="0" smtClean="0"/>
              <a:t>2</a:t>
            </a:r>
            <a:r>
              <a:rPr lang="nb-NO" sz="2100" dirty="0" smtClean="0"/>
              <a:t>O</a:t>
            </a:r>
            <a:r>
              <a:rPr lang="nb-NO" sz="2100" baseline="-25000" dirty="0" smtClean="0"/>
              <a:t>2</a:t>
            </a:r>
            <a:r>
              <a:rPr lang="nb-NO" sz="2100" dirty="0" smtClean="0"/>
              <a:t>)</a:t>
            </a:r>
            <a:endParaRPr lang="en-US" sz="2100" dirty="0"/>
          </a:p>
          <a:p>
            <a:pPr lvl="1"/>
            <a:r>
              <a:rPr lang="nb-NO" sz="2100" dirty="0"/>
              <a:t>v</a:t>
            </a:r>
            <a:r>
              <a:rPr lang="nb-NO" sz="2100" dirty="0" smtClean="0"/>
              <a:t>olum </a:t>
            </a:r>
            <a:r>
              <a:rPr lang="nb-NO" sz="2100" dirty="0"/>
              <a:t>av </a:t>
            </a:r>
            <a:r>
              <a:rPr lang="nb-NO" sz="2100" dirty="0" smtClean="0"/>
              <a:t>gjærløsningen</a:t>
            </a:r>
          </a:p>
          <a:p>
            <a:pPr lvl="1"/>
            <a:r>
              <a:rPr lang="nb-NO" sz="2100" dirty="0"/>
              <a:t>t</a:t>
            </a:r>
            <a:r>
              <a:rPr lang="nb-NO" sz="2100" dirty="0" smtClean="0"/>
              <a:t>emperatur</a:t>
            </a:r>
            <a:endParaRPr lang="en-US" sz="2100" dirty="0"/>
          </a:p>
          <a:p>
            <a:pPr lvl="1"/>
            <a:r>
              <a:rPr lang="nb-NO" sz="2100" dirty="0"/>
              <a:t>pH</a:t>
            </a:r>
            <a:endParaRPr lang="en-US" sz="2100" dirty="0"/>
          </a:p>
          <a:p>
            <a:pPr lvl="1"/>
            <a:endParaRPr lang="en-US" sz="21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93827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b-NO" sz="4000" b="1" dirty="0"/>
              <a:t>Fyll inn i elevheftet</a:t>
            </a:r>
            <a:r>
              <a:rPr lang="nb-NO" sz="4000" b="1" dirty="0"/>
              <a:t>:</a:t>
            </a:r>
            <a:endParaRPr lang="en-US" sz="4000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reaksjonsligning</a:t>
            </a:r>
          </a:p>
          <a:p>
            <a:r>
              <a:rPr lang="nb-NO" dirty="0"/>
              <a:t>u</a:t>
            </a:r>
            <a:r>
              <a:rPr lang="nb-NO" dirty="0" smtClean="0"/>
              <a:t>avhengig variabel</a:t>
            </a:r>
          </a:p>
          <a:p>
            <a:r>
              <a:rPr lang="nb-NO" dirty="0"/>
              <a:t>a</a:t>
            </a:r>
            <a:r>
              <a:rPr lang="nb-NO" dirty="0" smtClean="0"/>
              <a:t>vhengig variabel</a:t>
            </a:r>
          </a:p>
          <a:p>
            <a:r>
              <a:rPr lang="nb-NO" dirty="0"/>
              <a:t>k</a:t>
            </a:r>
            <a:r>
              <a:rPr lang="nb-NO" dirty="0" smtClean="0"/>
              <a:t>ontrollerte variabler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99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b="1" dirty="0"/>
              <a:t>Beskriv rådataene muntlig – jobb i </a:t>
            </a:r>
            <a:r>
              <a:rPr lang="nb-NO" sz="4000" b="1" dirty="0"/>
              <a:t>par</a:t>
            </a:r>
            <a:endParaRPr lang="en-US" sz="4000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dirty="0" smtClean="0"/>
              <a:t>Er </a:t>
            </a:r>
            <a:r>
              <a:rPr lang="nb-NO" dirty="0"/>
              <a:t>det stor variasjon mellom </a:t>
            </a:r>
            <a:r>
              <a:rPr lang="nb-NO" dirty="0" smtClean="0"/>
              <a:t>gjentagelsene?</a:t>
            </a:r>
            <a:endParaRPr lang="en-US" dirty="0"/>
          </a:p>
          <a:p>
            <a:pPr lvl="0"/>
            <a:r>
              <a:rPr lang="nb-NO" dirty="0"/>
              <a:t>Ser du noe mønster?</a:t>
            </a:r>
            <a:endParaRPr lang="en-US" dirty="0"/>
          </a:p>
          <a:p>
            <a:pPr lvl="0"/>
            <a:r>
              <a:rPr lang="nb-NO" dirty="0"/>
              <a:t>Er det noen </a:t>
            </a:r>
            <a:r>
              <a:rPr lang="nb-NO" dirty="0" smtClean="0"/>
              <a:t>rare, overraskende eller sterkt </a:t>
            </a:r>
            <a:r>
              <a:rPr lang="nb-NO" dirty="0"/>
              <a:t>avvikende verdier?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57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11979</TotalTime>
  <Words>127</Words>
  <Application>Microsoft Office PowerPoint</Application>
  <PresentationFormat>Skjermfremvisning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5" baseType="lpstr">
      <vt:lpstr>Office-tema</vt:lpstr>
      <vt:lpstr>Katalase – enzymkonsentrasjon og reaksjonshastighet </vt:lpstr>
      <vt:lpstr>Variabler kan deles inn i tre grupper:</vt:lpstr>
      <vt:lpstr>Fyll inn i elevheftet:</vt:lpstr>
      <vt:lpstr>Beskriv rådataene muntlig – jobb i par</vt:lpstr>
    </vt:vector>
  </TitlesOfParts>
  <Company>Universitetet i Oslo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Gunvor Berge</dc:creator>
  <cp:lastModifiedBy>Aud Ragnhild V K Skår</cp:lastModifiedBy>
  <cp:revision>87</cp:revision>
  <dcterms:created xsi:type="dcterms:W3CDTF">2016-08-12T09:27:46Z</dcterms:created>
  <dcterms:modified xsi:type="dcterms:W3CDTF">2017-08-25T10:14:37Z</dcterms:modified>
</cp:coreProperties>
</file>