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0" r:id="rId1"/>
    <p:sldMasterId id="2147483672" r:id="rId2"/>
    <p:sldMasterId id="2147483684" r:id="rId3"/>
  </p:sldMasterIdLst>
  <p:notesMasterIdLst>
    <p:notesMasterId r:id="rId12"/>
  </p:notesMasterIdLst>
  <p:sldIdLst>
    <p:sldId id="276" r:id="rId4"/>
    <p:sldId id="277" r:id="rId5"/>
    <p:sldId id="278" r:id="rId6"/>
    <p:sldId id="279" r:id="rId7"/>
    <p:sldId id="260" r:id="rId8"/>
    <p:sldId id="261" r:id="rId9"/>
    <p:sldId id="262" r:id="rId10"/>
    <p:sldId id="280" r:id="rId11"/>
  </p:sldIdLst>
  <p:sldSz cx="9144000" cy="5143500" type="screen16x9"/>
  <p:notesSz cx="6858000" cy="9144000"/>
  <p:embeddedFontLst>
    <p:embeddedFont>
      <p:font typeface="Rubik" panose="020B0604020202020204" charset="0"/>
      <p:regular r:id="rId13"/>
      <p:bold r:id="rId14"/>
      <p:italic r:id="rId15"/>
      <p:boldItalic r:id="rId16"/>
    </p:embeddedFont>
    <p:embeddedFont>
      <p:font typeface="Rubik Light" panose="020B0604020202020204" charset="0"/>
      <p:regular r:id="rId17"/>
      <p:bold r:id="rId18"/>
      <p:italic r:id="rId19"/>
      <p:boldItalic r:id="rId20"/>
    </p:embeddedFont>
    <p:embeddedFont>
      <p:font typeface="Rubik Medium" panose="020B0604020202020204" charset="0"/>
      <p:regular r:id="rId21"/>
      <p:bold r:id="rId22"/>
      <p:italic r:id="rId23"/>
      <p:bold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i-Linn Finstad Svehage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9F1"/>
    <a:srgbClr val="134F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9837E6-0B28-4F65-A1BE-78B3E1DD2673}" v="3" dt="2024-06-19T13:47:00.757"/>
  </p1510:revLst>
</p1510:revInfo>
</file>

<file path=ppt/tableStyles.xml><?xml version="1.0" encoding="utf-8"?>
<a:tblStyleLst xmlns:a="http://schemas.openxmlformats.org/drawingml/2006/main" def="{157A1502-CD18-4CE3-B116-B7DDAA86470F}">
  <a:tblStyle styleId="{157A1502-CD18-4CE3-B116-B7DDAA86470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DA37D80-6434-44D0-A028-1B22A696006F}" styleName="Lys stil 3 – utheving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emastil 1 – uthev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– uthev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stil 1 – uthevin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emastil 1 – utheving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emastil 1 – uthevin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34" autoAdjust="0"/>
    <p:restoredTop sz="86451" autoAdjust="0"/>
  </p:normalViewPr>
  <p:slideViewPr>
    <p:cSldViewPr snapToGrid="0">
      <p:cViewPr varScale="1">
        <p:scale>
          <a:sx n="84" d="100"/>
          <a:sy n="84" d="100"/>
        </p:scale>
        <p:origin x="76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34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2.fntdata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7.xml"/><Relationship Id="rId19" Type="http://schemas.openxmlformats.org/officeDocument/2006/relationships/font" Target="fonts/font7.fntdata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5174316@N02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5263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o-NO" dirty="0"/>
              <a:t>Spør elevene om hvor høy fart de tror Usain Bolt og Elaine Thompson-Herah kom opp i på 100 m?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o-NO" dirty="0"/>
              <a:t>Bildekreditering:</a:t>
            </a:r>
            <a:endParaRPr dirty="0"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no-NO" dirty="0"/>
              <a:t>https://commons.wikimedia.org/wiki/File:Usain_Bolt_winning.jpg CC-BY </a:t>
            </a:r>
            <a:r>
              <a:rPr lang="no-NO" sz="11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PhotoBobil</a:t>
            </a:r>
            <a:endParaRPr dirty="0"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no-NO" dirty="0"/>
              <a:t>https://en.wikipedia.org/wiki/Elaine_Thompson-Herah#/media/File:Elaine_Thompson_2016_Summer_Olympics.jpg (public domain)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3315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0dc3bda3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g20dc3bda3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9538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39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e63737158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g2e63737158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n-NO"/>
              <a:t>https://www.nrk.no/video/forskjellen-paa-flau-vind-og-stiv-kuling_a68a5d78-bcf1-4e8f-8ab4-c45adba5aeab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o-NO" sz="18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Se </a:t>
            </a:r>
            <a:r>
              <a:rPr lang="no-NO" sz="180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fra 1:34 til 7:00</a:t>
            </a:r>
            <a:r>
              <a:rPr lang="no-NO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96402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0920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742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2024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9680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628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0338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825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7207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32105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32564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594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59697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6821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81367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35143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80897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4713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3067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86496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8" name="Google Shape;118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07109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39174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5" name="Google Shape;125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6" name="Google Shape;126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0257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85309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5929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5844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9865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019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048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0609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292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4F5D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536065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42431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4F5D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82291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hyperlink" Target="https://www.flickr.com/photos/15174316@N0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k.no/skole-deling/2551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F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ctrTitle"/>
          </p:nvPr>
        </p:nvSpPr>
        <p:spPr>
          <a:xfrm>
            <a:off x="311700" y="1824934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no-NO" b="1" dirty="0">
                <a:solidFill>
                  <a:srgbClr val="222222"/>
                </a:solidFill>
                <a:latin typeface="Rubik"/>
                <a:ea typeface="Rubik"/>
                <a:cs typeface="Rubik"/>
                <a:sym typeface="Rubik"/>
              </a:rPr>
              <a:t>Løper du raskere </a:t>
            </a:r>
            <a:br>
              <a:rPr lang="no-NO" b="1" dirty="0">
                <a:solidFill>
                  <a:srgbClr val="222222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no-NO" b="1" dirty="0">
                <a:solidFill>
                  <a:srgbClr val="222222"/>
                </a:solidFill>
                <a:latin typeface="Rubik"/>
                <a:ea typeface="Rubik"/>
                <a:cs typeface="Rubik"/>
                <a:sym typeface="Rubik"/>
              </a:rPr>
              <a:t>enn vinden?</a:t>
            </a:r>
            <a:endParaRPr b="1" dirty="0">
              <a:solidFill>
                <a:srgbClr val="222222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00" name="Google Shape;100;p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3956" y="763793"/>
            <a:ext cx="2213675" cy="13246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0333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D00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6"/>
          <p:cNvSpPr txBox="1">
            <a:spLocks noGrp="1"/>
          </p:cNvSpPr>
          <p:nvPr>
            <p:ph type="title"/>
          </p:nvPr>
        </p:nvSpPr>
        <p:spPr>
          <a:xfrm>
            <a:off x="311700" y="368825"/>
            <a:ext cx="8520600" cy="103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no-NO" dirty="0">
                <a:solidFill>
                  <a:srgbClr val="222222"/>
                </a:solidFill>
                <a:latin typeface="Rubik Medium"/>
                <a:ea typeface="Rubik Medium"/>
                <a:cs typeface="Rubik Medium"/>
                <a:sym typeface="Rubik Medium"/>
              </a:rPr>
              <a:t>Hva var toppfarten til Usain Bolt </a:t>
            </a:r>
            <a:br>
              <a:rPr lang="nb-NO" dirty="0">
                <a:solidFill>
                  <a:srgbClr val="222222"/>
                </a:solidFill>
                <a:latin typeface="Rubik Medium"/>
                <a:ea typeface="Rubik Medium"/>
                <a:cs typeface="Rubik Medium"/>
                <a:sym typeface="Rubik Medium"/>
              </a:rPr>
            </a:br>
            <a:r>
              <a:rPr lang="no-NO" dirty="0">
                <a:solidFill>
                  <a:srgbClr val="222222"/>
                </a:solidFill>
                <a:latin typeface="Rubik Medium"/>
                <a:ea typeface="Rubik Medium"/>
                <a:cs typeface="Rubik Medium"/>
                <a:sym typeface="Rubik Medium"/>
              </a:rPr>
              <a:t>og Elaine Thompson-Herah? </a:t>
            </a:r>
            <a:endParaRPr dirty="0">
              <a:solidFill>
                <a:srgbClr val="222222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pic>
        <p:nvPicPr>
          <p:cNvPr id="106" name="Google Shape;106;p26" descr="Usain Bolt løper 100 m og ligger langt foran de andre. Foto."/>
          <p:cNvPicPr preferRelativeResize="0"/>
          <p:nvPr/>
        </p:nvPicPr>
        <p:blipFill rotWithShape="1">
          <a:blip r:embed="rId3">
            <a:alphaModFix/>
          </a:blip>
          <a:srcRect l="12577" t="6105" r="49377" b="21467"/>
          <a:stretch/>
        </p:blipFill>
        <p:spPr>
          <a:xfrm>
            <a:off x="503725" y="1629600"/>
            <a:ext cx="3489300" cy="31503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sp>
        <p:nvSpPr>
          <p:cNvPr id="107" name="Google Shape;107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682084" flipH="1">
            <a:off x="3389504" y="2272325"/>
            <a:ext cx="579876" cy="716903"/>
          </a:xfrm>
          <a:prstGeom prst="moon">
            <a:avLst>
              <a:gd name="adj" fmla="val 50000"/>
            </a:avLst>
          </a:prstGeom>
          <a:solidFill>
            <a:srgbClr val="FFFC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8" name="Google Shape;108;p26"/>
          <p:cNvSpPr/>
          <p:nvPr/>
        </p:nvSpPr>
        <p:spPr>
          <a:xfrm>
            <a:off x="387900" y="4821389"/>
            <a:ext cx="11337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900" b="0" i="0" u="none" strike="noStrike" kern="0" cap="none" spc="0" normalizeH="0" baseline="0" noProof="0">
                <a:ln>
                  <a:noFill/>
                </a:ln>
                <a:solidFill>
                  <a:srgbClr val="134F5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CC-BY </a:t>
            </a:r>
            <a:r>
              <a:rPr kumimoji="0" lang="no-NO" sz="900" b="0" i="0" u="sng" strike="noStrike" kern="0" cap="none" spc="0" normalizeH="0" baseline="0" noProof="0">
                <a:ln>
                  <a:noFill/>
                </a:ln>
                <a:solidFill>
                  <a:srgbClr val="134F5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PhotoBobil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134F5C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26" descr="Elaine Thompson-Herah jubler foran kamera etter målgang. Foto."/>
          <p:cNvPicPr preferRelativeResize="0"/>
          <p:nvPr/>
        </p:nvPicPr>
        <p:blipFill rotWithShape="1">
          <a:blip r:embed="rId5">
            <a:alphaModFix/>
          </a:blip>
          <a:srcRect t="3569" b="4205"/>
          <a:stretch/>
        </p:blipFill>
        <p:spPr>
          <a:xfrm>
            <a:off x="4315875" y="1629600"/>
            <a:ext cx="4269900" cy="31503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sp>
        <p:nvSpPr>
          <p:cNvPr id="111" name="Google Shape;111;p26"/>
          <p:cNvSpPr/>
          <p:nvPr/>
        </p:nvSpPr>
        <p:spPr>
          <a:xfrm>
            <a:off x="7078975" y="1442950"/>
            <a:ext cx="1692300" cy="1233900"/>
          </a:xfrm>
          <a:prstGeom prst="wedgeRoundRectCallout">
            <a:avLst>
              <a:gd name="adj1" fmla="val -50000"/>
              <a:gd name="adj2" fmla="val -33999"/>
              <a:gd name="adj3" fmla="val 16667"/>
            </a:avLst>
          </a:prstGeom>
          <a:solidFill>
            <a:srgbClr val="FFFC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220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39,7</a:t>
            </a:r>
            <a:r>
              <a:rPr kumimoji="0" lang="no-NO" sz="220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 km/t = </a:t>
            </a:r>
            <a:r>
              <a:rPr kumimoji="0" lang="no-NO" sz="220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Medium"/>
                <a:ea typeface="Rubik Medium"/>
                <a:cs typeface="Rubik Medium"/>
                <a:sym typeface="Rubik Medium"/>
              </a:rPr>
              <a:t>11 m/s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 Medium"/>
              <a:ea typeface="Rubik Medium"/>
              <a:cs typeface="Rubik Medium"/>
              <a:sym typeface="Rubik Medium"/>
            </a:endParaRPr>
          </a:p>
        </p:txBody>
      </p:sp>
      <p:sp>
        <p:nvSpPr>
          <p:cNvPr id="110" name="Google Shape;110;p26"/>
          <p:cNvSpPr/>
          <p:nvPr/>
        </p:nvSpPr>
        <p:spPr>
          <a:xfrm>
            <a:off x="3343700" y="2659725"/>
            <a:ext cx="1874700" cy="1190700"/>
          </a:xfrm>
          <a:prstGeom prst="wedgeRoundRectCallout">
            <a:avLst>
              <a:gd name="adj1" fmla="val 31070"/>
              <a:gd name="adj2" fmla="val 50000"/>
              <a:gd name="adj3" fmla="val 16667"/>
            </a:avLst>
          </a:prstGeom>
          <a:solidFill>
            <a:srgbClr val="FFFC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22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44,7</a:t>
            </a:r>
            <a:r>
              <a:rPr kumimoji="0" lang="no-NO" sz="22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 km/t = </a:t>
            </a:r>
            <a:r>
              <a:rPr kumimoji="0" lang="no-NO" sz="22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Medium"/>
                <a:ea typeface="Rubik Medium"/>
                <a:cs typeface="Rubik Medium"/>
                <a:sym typeface="Rubik Medium"/>
              </a:rPr>
              <a:t>12,4</a:t>
            </a:r>
            <a:r>
              <a:rPr kumimoji="0" lang="no-NO" sz="22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 m/s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2" name="Google Shape;112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698637" flipH="1">
            <a:off x="6740699" y="1925875"/>
            <a:ext cx="442152" cy="611955"/>
          </a:xfrm>
          <a:prstGeom prst="moon">
            <a:avLst>
              <a:gd name="adj" fmla="val 50000"/>
            </a:avLst>
          </a:prstGeom>
          <a:solidFill>
            <a:srgbClr val="FFFC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14" name="Google Shape;114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64501" y="3915925"/>
            <a:ext cx="1044124" cy="1050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32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1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6D7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no-NO" dirty="0">
                <a:solidFill>
                  <a:srgbClr val="FFFCF7"/>
                </a:solidFill>
                <a:latin typeface="Rubik Medium"/>
                <a:ea typeface="Rubik Medium"/>
                <a:cs typeface="Rubik Medium"/>
                <a:sym typeface="Rubik Medium"/>
              </a:rPr>
              <a:t>Regn ut løpefarten</a:t>
            </a:r>
            <a:endParaRPr dirty="0">
              <a:solidFill>
                <a:srgbClr val="FFFCF7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sp>
        <p:nvSpPr>
          <p:cNvPr id="127" name="Google Shape;127;p27"/>
          <p:cNvSpPr/>
          <p:nvPr/>
        </p:nvSpPr>
        <p:spPr>
          <a:xfrm>
            <a:off x="762025" y="1131775"/>
            <a:ext cx="3244500" cy="2042100"/>
          </a:xfrm>
          <a:prstGeom prst="wedgeRoundRectCallout">
            <a:avLst>
              <a:gd name="adj1" fmla="val 31070"/>
              <a:gd name="adj2" fmla="val 50000"/>
              <a:gd name="adj3" fmla="val 16667"/>
            </a:avLst>
          </a:prstGeom>
          <a:solidFill>
            <a:srgbClr val="5DCA0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160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Fart = strekning</a:t>
            </a:r>
            <a:r>
              <a:rPr kumimoji="0" lang="nb-NO" sz="160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 </a:t>
            </a:r>
            <a:r>
              <a:rPr kumimoji="0" lang="no-NO" sz="160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/</a:t>
            </a:r>
            <a:r>
              <a:rPr kumimoji="0" lang="nb-NO" sz="160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 </a:t>
            </a:r>
            <a:r>
              <a:rPr kumimoji="0" lang="no-NO" sz="160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tid</a:t>
            </a:r>
            <a:endParaRPr kumimoji="0" sz="160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 Light"/>
              <a:ea typeface="Rubik Light"/>
              <a:cs typeface="Rubik Light"/>
              <a:sym typeface="Rubik Ligh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60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 Light"/>
              <a:ea typeface="Rubik Light"/>
              <a:cs typeface="Rubik Light"/>
              <a:sym typeface="Rubik Ligh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160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Her er noen eksempler: </a:t>
            </a:r>
            <a:endParaRPr kumimoji="0" sz="160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160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20</a:t>
            </a:r>
            <a:r>
              <a:rPr kumimoji="0" lang="nb-NO" sz="160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 </a:t>
            </a:r>
            <a:r>
              <a:rPr kumimoji="0" lang="no-NO" sz="160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m / 4</a:t>
            </a:r>
            <a:r>
              <a:rPr kumimoji="0" lang="nb-NO" sz="160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 </a:t>
            </a:r>
            <a:r>
              <a:rPr kumimoji="0" lang="no-NO" sz="160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s = 5 m/s</a:t>
            </a:r>
            <a:endParaRPr kumimoji="0" sz="160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 Light"/>
              <a:ea typeface="Rubik Light"/>
              <a:cs typeface="Rubik Light"/>
              <a:sym typeface="Rubik Ligh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160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40</a:t>
            </a:r>
            <a:r>
              <a:rPr kumimoji="0" lang="nb-NO" sz="160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 </a:t>
            </a:r>
            <a:r>
              <a:rPr kumimoji="0" lang="no-NO" sz="160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m / 5</a:t>
            </a:r>
            <a:r>
              <a:rPr kumimoji="0" lang="nb-NO" sz="160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 </a:t>
            </a:r>
            <a:r>
              <a:rPr kumimoji="0" lang="no-NO" sz="160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s = 8 m/s</a:t>
            </a:r>
            <a:endParaRPr kumimoji="0" sz="160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 Light"/>
              <a:ea typeface="Rubik Light"/>
              <a:cs typeface="Rubik Light"/>
              <a:sym typeface="Rubik Light"/>
            </a:endParaRPr>
          </a:p>
        </p:txBody>
      </p:sp>
      <p:grpSp>
        <p:nvGrpSpPr>
          <p:cNvPr id="119" name="Google Shape;119;p27" descr="Trekant: vei, fart, tid. "/>
          <p:cNvGrpSpPr/>
          <p:nvPr/>
        </p:nvGrpSpPr>
        <p:grpSpPr>
          <a:xfrm>
            <a:off x="4671450" y="1240500"/>
            <a:ext cx="3502200" cy="2662500"/>
            <a:chOff x="5114875" y="1431400"/>
            <a:chExt cx="3502200" cy="2662500"/>
          </a:xfrm>
        </p:grpSpPr>
        <p:sp>
          <p:nvSpPr>
            <p:cNvPr id="120" name="Google Shape;120;p27"/>
            <p:cNvSpPr/>
            <p:nvPr/>
          </p:nvSpPr>
          <p:spPr>
            <a:xfrm>
              <a:off x="5114875" y="1431400"/>
              <a:ext cx="3502200" cy="2662500"/>
            </a:xfrm>
            <a:prstGeom prst="triangle">
              <a:avLst>
                <a:gd name="adj" fmla="val 50000"/>
              </a:avLst>
            </a:prstGeom>
            <a:solidFill>
              <a:srgbClr val="DAECF6"/>
            </a:solidFill>
            <a:ln w="19050" cap="flat" cmpd="sng">
              <a:solidFill>
                <a:srgbClr val="0056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7"/>
            <p:cNvSpPr/>
            <p:nvPr/>
          </p:nvSpPr>
          <p:spPr>
            <a:xfrm>
              <a:off x="5840125" y="1431400"/>
              <a:ext cx="2051700" cy="1555500"/>
            </a:xfrm>
            <a:prstGeom prst="triangle">
              <a:avLst>
                <a:gd name="adj" fmla="val 50000"/>
              </a:avLst>
            </a:prstGeom>
            <a:solidFill>
              <a:srgbClr val="DAECF6"/>
            </a:solidFill>
            <a:ln w="19050" cap="flat" cmpd="sng">
              <a:solidFill>
                <a:srgbClr val="0056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2" name="Google Shape;122;p27"/>
            <p:cNvCxnSpPr>
              <a:stCxn id="121" idx="3"/>
              <a:endCxn id="120" idx="3"/>
            </p:cNvCxnSpPr>
            <p:nvPr/>
          </p:nvCxnSpPr>
          <p:spPr>
            <a:xfrm>
              <a:off x="6865975" y="2986900"/>
              <a:ext cx="0" cy="1107000"/>
            </a:xfrm>
            <a:prstGeom prst="straightConnector1">
              <a:avLst/>
            </a:prstGeom>
            <a:noFill/>
            <a:ln w="19050" cap="flat" cmpd="sng">
              <a:solidFill>
                <a:srgbClr val="0056D7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23" name="Google Shape;123;p27"/>
            <p:cNvSpPr txBox="1"/>
            <p:nvPr/>
          </p:nvSpPr>
          <p:spPr>
            <a:xfrm>
              <a:off x="5677989" y="3354409"/>
              <a:ext cx="9231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o-NO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ubik"/>
                  <a:ea typeface="Rubik"/>
                  <a:cs typeface="Rubik"/>
                  <a:sym typeface="Rubik"/>
                </a:rPr>
                <a:t>fart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endParaRPr>
            </a:p>
          </p:txBody>
        </p:sp>
        <p:sp>
          <p:nvSpPr>
            <p:cNvPr id="124" name="Google Shape;124;p27"/>
            <p:cNvSpPr txBox="1"/>
            <p:nvPr/>
          </p:nvSpPr>
          <p:spPr>
            <a:xfrm>
              <a:off x="7029068" y="3354409"/>
              <a:ext cx="9231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o-NO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ubik"/>
                  <a:ea typeface="Rubik"/>
                  <a:cs typeface="Rubik"/>
                  <a:sym typeface="Rubik"/>
                </a:rPr>
                <a:t>tid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endParaRPr>
            </a:p>
          </p:txBody>
        </p:sp>
        <p:sp>
          <p:nvSpPr>
            <p:cNvPr id="125" name="Google Shape;125;p27"/>
            <p:cNvSpPr txBox="1"/>
            <p:nvPr/>
          </p:nvSpPr>
          <p:spPr>
            <a:xfrm>
              <a:off x="6209600" y="2371700"/>
              <a:ext cx="1313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no-NO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ubik"/>
                  <a:ea typeface="Rubik"/>
                  <a:cs typeface="Rubik"/>
                  <a:sym typeface="Rubik"/>
                </a:rPr>
                <a:t>strekning</a:t>
              </a: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endParaRPr>
            </a:p>
          </p:txBody>
        </p:sp>
      </p:grpSp>
      <p:sp>
        <p:nvSpPr>
          <p:cNvPr id="126" name="Google Shape;126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887" flipH="1">
            <a:off x="3049062" y="2783828"/>
            <a:ext cx="422100" cy="789900"/>
          </a:xfrm>
          <a:prstGeom prst="moon">
            <a:avLst>
              <a:gd name="adj" fmla="val 50000"/>
            </a:avLst>
          </a:prstGeom>
          <a:solidFill>
            <a:srgbClr val="5DCA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28" name="Google Shape;128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175" y="3497775"/>
            <a:ext cx="2154074" cy="1288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8054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6F9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1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no-NO" dirty="0">
                <a:solidFill>
                  <a:srgbClr val="222222"/>
                </a:solidFill>
                <a:latin typeface="Rubik Medium"/>
                <a:ea typeface="Rubik Medium"/>
                <a:cs typeface="Rubik Medium"/>
                <a:sym typeface="Rubik Medium"/>
              </a:rPr>
              <a:t>Finn farten dere løp i</a:t>
            </a:r>
            <a:endParaRPr dirty="0">
              <a:solidFill>
                <a:srgbClr val="222222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sp>
        <p:nvSpPr>
          <p:cNvPr id="135" name="Google Shape;135;p28"/>
          <p:cNvSpPr/>
          <p:nvPr/>
        </p:nvSpPr>
        <p:spPr>
          <a:xfrm>
            <a:off x="387900" y="1524639"/>
            <a:ext cx="4380600" cy="25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30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Rubik Light"/>
              <a:buAutoNum type="arabicPeriod"/>
              <a:tabLst/>
              <a:defRPr/>
            </a:pPr>
            <a:r>
              <a:rPr kumimoji="0" lang="no-NO" sz="20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Åpne regnearket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 Light"/>
              <a:ea typeface="Rubik Light"/>
              <a:cs typeface="Rubik Light"/>
              <a:sym typeface="Rubik Light"/>
            </a:endParaRPr>
          </a:p>
          <a:p>
            <a:pPr marL="342900" marR="0" lvl="0" indent="-330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Rubik Light"/>
              <a:buAutoNum type="arabicPeriod"/>
              <a:tabLst/>
              <a:defRPr/>
            </a:pPr>
            <a:r>
              <a:rPr kumimoji="0" lang="no-NO" sz="20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Bruk notatene dere gjorde ute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 Light"/>
              <a:ea typeface="Rubik Light"/>
              <a:cs typeface="Rubik Light"/>
              <a:sym typeface="Rubik Light"/>
            </a:endParaRPr>
          </a:p>
          <a:p>
            <a:pPr marL="342900" marR="0" lvl="0" indent="-330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Rubik Light"/>
              <a:buAutoNum type="arabicPeriod"/>
              <a:tabLst/>
              <a:defRPr/>
            </a:pPr>
            <a:r>
              <a:rPr kumimoji="0" lang="no-NO" sz="20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Fyll inn i de grønne cellene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 Light"/>
              <a:ea typeface="Rubik Light"/>
              <a:cs typeface="Rubik Light"/>
              <a:sym typeface="Rubik Ligh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22222"/>
              </a:buClr>
              <a:buSzPts val="2200"/>
              <a:buFont typeface="Rubik Light"/>
              <a:buAutoNum type="arabicPeriod"/>
              <a:tabLst/>
              <a:defRPr/>
            </a:pPr>
            <a:r>
              <a:rPr kumimoji="0" lang="no-NO" sz="20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 Light"/>
                <a:ea typeface="Rubik Light"/>
                <a:cs typeface="Rubik Light"/>
                <a:sym typeface="Rubik Light"/>
              </a:rPr>
              <a:t>Regnearket regner da ut farten i m/s og km/t</a:t>
            </a:r>
            <a:br>
              <a:rPr kumimoji="0" lang="no-NO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p28" descr="To elever sitter foran datamaskinen og fyller inn i regnearket. Fo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41525" y="688200"/>
            <a:ext cx="3397800" cy="39195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pic>
        <p:nvPicPr>
          <p:cNvPr id="137" name="Google Shape;137;p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4825" y="4076700"/>
            <a:ext cx="1653973" cy="989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134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6D7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"/>
          <p:cNvSpPr txBox="1">
            <a:spLocks noGrp="1"/>
          </p:cNvSpPr>
          <p:nvPr>
            <p:ph type="title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no-NO" dirty="0">
                <a:latin typeface="Rubik" panose="020B0604020202020204" charset="-79"/>
                <a:cs typeface="Rubik" panose="020B0604020202020204" charset="-79"/>
              </a:rPr>
              <a:t>Tabell over vindstyrker – oppgave 2</a:t>
            </a:r>
            <a:endParaRPr dirty="0">
              <a:latin typeface="Rubik" panose="020B0604020202020204" charset="-79"/>
              <a:cs typeface="Rubik" panose="020B0604020202020204" charset="-79"/>
            </a:endParaRPr>
          </a:p>
        </p:txBody>
      </p:sp>
      <p:sp>
        <p:nvSpPr>
          <p:cNvPr id="175" name="Google Shape;175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500" y="127475"/>
            <a:ext cx="3888600" cy="4956900"/>
          </a:xfrm>
          <a:prstGeom prst="roundRect">
            <a:avLst>
              <a:gd name="adj" fmla="val 3072"/>
            </a:avLst>
          </a:prstGeom>
          <a:solidFill>
            <a:srgbClr val="DAECF6"/>
          </a:solidFill>
          <a:ln w="9525" cap="flat" cmpd="sng">
            <a:solidFill>
              <a:srgbClr val="00B9F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aphicFrame>
        <p:nvGraphicFramePr>
          <p:cNvPr id="177" name="Google Shape;177;p5"/>
          <p:cNvGraphicFramePr/>
          <p:nvPr/>
        </p:nvGraphicFramePr>
        <p:xfrm>
          <a:off x="71751" y="204275"/>
          <a:ext cx="3789525" cy="484705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437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8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Vindstyrke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Hastighet </a:t>
                      </a:r>
                      <a:b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</a:b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i m/s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Hastighet i km/t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Stille vind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0 – 0,2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&lt; 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Flau vind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0,3 – 1,5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 – 5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Svak vind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1,6 – 3,3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6 – 11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Lett bris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3,4 – 5,4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12 – 19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Laber bris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5,5 – 7,9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20 – 29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Frisk bris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8,0 – 10,7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30 – 38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449580" marR="0" lvl="0" indent="-44958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Liten kuling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10,8 – 13,8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39 – 50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Stiv kuling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13,9 – 17,1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51 – 61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Sterk kuling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17,2 – 20,7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62 – 74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Liten storm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20,8 – 24,4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75 – 86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Full storm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24,5 – 28,4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87 – 101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Sterk storm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28,5 – 32,6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102 – 120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Orkan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Over 32,6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Over 120</a:t>
                      </a:r>
                      <a:endParaRPr sz="150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80" name="Google Shape;180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29168">
            <a:off x="25657" y="29293"/>
            <a:ext cx="1565305" cy="298118"/>
          </a:xfrm>
          <a:prstGeom prst="roundRect">
            <a:avLst>
              <a:gd name="adj" fmla="val 16667"/>
            </a:avLst>
          </a:prstGeom>
          <a:solidFill>
            <a:srgbClr val="00B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no-NO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VINDTABELL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78" name="Google Shape;178;p5"/>
          <p:cNvSpPr/>
          <p:nvPr/>
        </p:nvSpPr>
        <p:spPr>
          <a:xfrm>
            <a:off x="5052000" y="713000"/>
            <a:ext cx="3128400" cy="3160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20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Se på farten dere har regnet ut i </a:t>
            </a:r>
            <a:r>
              <a:rPr lang="no-NO" sz="2000" dirty="0">
                <a:solidFill>
                  <a:srgbClr val="212121"/>
                </a:solidFill>
                <a:latin typeface="Rubik"/>
                <a:cs typeface="Rubik"/>
                <a:sym typeface="Rubik Medium"/>
              </a:rPr>
              <a:t>oppgave 2</a:t>
            </a:r>
            <a:r>
              <a:rPr lang="no-NO" sz="2000" dirty="0">
                <a:solidFill>
                  <a:srgbClr val="212121"/>
                </a:solidFill>
                <a:latin typeface="Rubik"/>
                <a:cs typeface="Rubik"/>
                <a:sym typeface="Rubik"/>
              </a:rPr>
              <a:t>.</a:t>
            </a:r>
            <a:endParaRPr sz="2000" dirty="0">
              <a:solidFill>
                <a:srgbClr val="212121"/>
              </a:solidFill>
              <a:latin typeface="Rubik"/>
              <a:cs typeface="Rubik"/>
              <a:sym typeface="Rubik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20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Sammenlign med tabellen.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20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Løp dere i de vindstyrkene dere trodde?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79" name="Google Shape;179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887">
            <a:off x="7263826" y="3478407"/>
            <a:ext cx="542173" cy="789900"/>
          </a:xfrm>
          <a:prstGeom prst="moon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no-NO" dirty="0">
                <a:solidFill>
                  <a:schemeClr val="accent2"/>
                </a:solidFill>
                <a:latin typeface="Rubik Medium"/>
                <a:ea typeface="Rubik Medium"/>
                <a:cs typeface="Rubik Medium"/>
                <a:sym typeface="Rubik Medium"/>
              </a:rPr>
              <a:t>Er vindstyrken det dere trodde?</a:t>
            </a:r>
            <a:endParaRPr dirty="0">
              <a:latin typeface="Rubik Medium"/>
              <a:ea typeface="Rubik Medium"/>
              <a:cs typeface="Rubik Medium"/>
              <a:sym typeface="Rubik Medium"/>
            </a:endParaRPr>
          </a:p>
        </p:txBody>
      </p:sp>
      <p:sp>
        <p:nvSpPr>
          <p:cNvPr id="186" name="Google Shape;186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079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ubik"/>
              <a:buChar char="●"/>
            </a:pPr>
            <a:r>
              <a:rPr lang="no-NO" dirty="0">
                <a:solidFill>
                  <a:schemeClr val="accent2"/>
                </a:solidFill>
                <a:latin typeface="Rubik"/>
                <a:ea typeface="Rubik"/>
                <a:cs typeface="Rubik"/>
                <a:sym typeface="Rubik"/>
              </a:rPr>
              <a:t>Gå inn på yr.no og finn vindstyrken i området dere er.</a:t>
            </a:r>
            <a:endParaRPr dirty="0">
              <a:latin typeface="Rubik"/>
              <a:ea typeface="Rubik"/>
              <a:cs typeface="Rubik"/>
              <a:sym typeface="Rubik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ubik"/>
              <a:buChar char="●"/>
            </a:pPr>
            <a:r>
              <a:rPr lang="no-NO" dirty="0">
                <a:solidFill>
                  <a:schemeClr val="accent2"/>
                </a:solidFill>
                <a:latin typeface="Rubik"/>
                <a:ea typeface="Rubik"/>
                <a:cs typeface="Rubik"/>
                <a:sym typeface="Rubik"/>
              </a:rPr>
              <a:t>Sammenlign med det dere noterte på arket.</a:t>
            </a:r>
            <a:endParaRPr dirty="0"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87" name="Google Shape;187;p6" descr="Skjerdump fra yr.n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384854"/>
            <a:ext cx="8839198" cy="2429248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6"/>
          <p:cNvSpPr/>
          <p:nvPr/>
        </p:nvSpPr>
        <p:spPr>
          <a:xfrm>
            <a:off x="4711623" y="4424936"/>
            <a:ext cx="1417200" cy="671400"/>
          </a:xfrm>
          <a:prstGeom prst="wedgeRoundRectCallout">
            <a:avLst>
              <a:gd name="adj1" fmla="val -94632"/>
              <a:gd name="adj2" fmla="val -42018"/>
              <a:gd name="adj3" fmla="val 16667"/>
            </a:avLst>
          </a:prstGeom>
          <a:solidFill>
            <a:srgbClr val="FF9D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17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Vind og vindkast</a:t>
            </a:r>
            <a:endParaRPr kumimoji="0" sz="1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6D7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e637371580_0_2"/>
          <p:cNvSpPr txBox="1">
            <a:spLocks noGrp="1"/>
          </p:cNvSpPr>
          <p:nvPr>
            <p:ph type="title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no-NO"/>
              <a:t>Tabell over vindstyrker – oppgave 3</a:t>
            </a:r>
            <a:endParaRPr/>
          </a:p>
        </p:txBody>
      </p:sp>
      <p:sp>
        <p:nvSpPr>
          <p:cNvPr id="193" name="Google Shape;193;g2e637371580_0_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500" y="54675"/>
            <a:ext cx="5938800" cy="5029800"/>
          </a:xfrm>
          <a:prstGeom prst="roundRect">
            <a:avLst>
              <a:gd name="adj" fmla="val 3072"/>
            </a:avLst>
          </a:prstGeom>
          <a:solidFill>
            <a:srgbClr val="DAECF6"/>
          </a:solidFill>
          <a:ln w="9525" cap="flat" cmpd="sng">
            <a:solidFill>
              <a:srgbClr val="00B9F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aphicFrame>
        <p:nvGraphicFramePr>
          <p:cNvPr id="195" name="Google Shape;195;g2e637371580_0_2"/>
          <p:cNvGraphicFramePr/>
          <p:nvPr/>
        </p:nvGraphicFramePr>
        <p:xfrm>
          <a:off x="71751" y="102325"/>
          <a:ext cx="5818475" cy="4949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7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7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8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8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5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Vindstyrke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Hastighet </a:t>
                      </a:r>
                      <a:b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</a:b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i m/s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Hastighet i km/t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>
                          <a:solidFill>
                            <a:schemeClr val="accent2"/>
                          </a:solidFill>
                          <a:latin typeface="Rubik Medium"/>
                          <a:ea typeface="Rubik Medium"/>
                          <a:cs typeface="Rubik Medium"/>
                          <a:sym typeface="Rubik Medium"/>
                        </a:rPr>
                        <a:t>Eksempel på dyr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 Medium"/>
                        <a:ea typeface="Rubik Medium"/>
                        <a:cs typeface="Rubik Medium"/>
                        <a:sym typeface="Rubik Medium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Stille vind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0 – 0,2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&lt; 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20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Dovendyr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Flau vind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0,3 – 1,5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 – 5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20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Maur, pinnsvin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Svak vind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1,6 – 3,3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6 – 11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20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Bille, pingvin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Lett bris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3,4 – 5,4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12 – 19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20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Høne, ekorn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Laber bris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5,5 – 7,9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20 – 29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20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Vaskebjørn, sau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Frisk bris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8,0 – 10,7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30 – 38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20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Flodhest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449580" marR="0" lvl="0" indent="-44958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Liten kuling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10,8 – 13,8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39 – 50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20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Elefant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Stiv kuling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13,9 – 17,1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51 – 61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20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Hare, hyene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Sterk kuling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17,2 – 20,7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62 – 74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20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Tiger, struts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Liten storm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20,8 – 24,4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75 – 86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20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Løve, hest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Full storm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24,5 – 28,4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87 – 101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20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Hjort, gaselle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Sterk storm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28,5 – 32,6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102 – 120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20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Seilfisk</a:t>
                      </a:r>
                      <a:endParaRPr sz="12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1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b="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Orkan</a:t>
                      </a:r>
                      <a:endParaRPr sz="1500" b="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Over 32,6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500" u="none" strike="noStrike" cap="none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Over 120</a:t>
                      </a:r>
                      <a:endParaRPr sz="1500" u="none" strike="noStrike" cap="none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1200" dirty="0">
                          <a:solidFill>
                            <a:schemeClr val="accent2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Gepard</a:t>
                      </a:r>
                      <a:endParaRPr sz="1200" u="none" strike="noStrike" cap="none" dirty="0">
                        <a:solidFill>
                          <a:schemeClr val="accent2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B9F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B9F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AE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96" name="Google Shape;196;g2e637371580_0_2"/>
          <p:cNvSpPr/>
          <p:nvPr/>
        </p:nvSpPr>
        <p:spPr>
          <a:xfrm>
            <a:off x="6051925" y="713000"/>
            <a:ext cx="2987100" cy="28545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19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Se på farten dere har regnet ut i </a:t>
            </a:r>
            <a:r>
              <a:rPr lang="no-NO" sz="1900" dirty="0">
                <a:solidFill>
                  <a:srgbClr val="222222"/>
                </a:solidFill>
                <a:latin typeface="Rubik"/>
                <a:cs typeface="Rubik"/>
                <a:sym typeface="Rubik Medium"/>
              </a:rPr>
              <a:t>oppgave 3</a:t>
            </a:r>
            <a:r>
              <a:rPr lang="no-NO" sz="1900" dirty="0">
                <a:solidFill>
                  <a:srgbClr val="222222"/>
                </a:solidFill>
                <a:latin typeface="Rubik"/>
                <a:cs typeface="Rubik"/>
                <a:sym typeface="Rubik"/>
              </a:rPr>
              <a:t>,</a:t>
            </a:r>
            <a:r>
              <a:rPr kumimoji="0" lang="no-NO" sz="19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 og sammenlign med tabellen.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19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Løp dere som dyrene?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19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Rubik"/>
              </a:rPr>
              <a:t>Hvilke dyr klarer vi å løpe fra?</a:t>
            </a: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97" name="Google Shape;197;g2e637371580_0_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707">
            <a:off x="8101987" y="3326072"/>
            <a:ext cx="542101" cy="789901"/>
          </a:xfrm>
          <a:prstGeom prst="moon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" name="Google Shape;198;g2e637371580_0_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9209" y="278599"/>
            <a:ext cx="581303" cy="49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g2e637371580_0_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7524480" y="251078"/>
            <a:ext cx="649266" cy="551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g2e637371580_0_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51926" y="398100"/>
            <a:ext cx="782723" cy="353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g2e637371580_0_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465268">
            <a:off x="8275451" y="204813"/>
            <a:ext cx="512850" cy="8082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6F9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no-NO" dirty="0">
                <a:solidFill>
                  <a:srgbClr val="222222"/>
                </a:solidFill>
                <a:latin typeface="Rubik Medium"/>
                <a:ea typeface="Rubik Medium"/>
                <a:cs typeface="Rubik Medium"/>
                <a:sym typeface="Rubik Medium"/>
              </a:rPr>
              <a:t>Forskjellen på flau vind og stiv kuling</a:t>
            </a:r>
            <a:endParaRPr dirty="0">
              <a:solidFill>
                <a:srgbClr val="222222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pic>
        <p:nvPicPr>
          <p:cNvPr id="201" name="Google Shape;201;p32" descr="Skjermdump fra Newton-videoen på NRK skole. Programlederen står med vernebriller i vindtunnell.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0800" y="1147025"/>
            <a:ext cx="6401100" cy="35790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pic>
        <p:nvPicPr>
          <p:cNvPr id="202" name="Google Shape;202;p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90025" y="419100"/>
            <a:ext cx="1653973" cy="989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142729"/>
      </p:ext>
    </p:extLst>
  </p:cSld>
  <p:clrMapOvr>
    <a:masterClrMapping/>
  </p:clrMapOvr>
</p:sld>
</file>

<file path=ppt/theme/theme1.xml><?xml version="1.0" encoding="utf-8"?>
<a:theme xmlns:a="http://schemas.openxmlformats.org/drawingml/2006/main" name="1_Simple Light">
  <a:themeElements>
    <a:clrScheme name="Custom 4">
      <a:dk1>
        <a:srgbClr val="FFFFFF"/>
      </a:dk1>
      <a:lt1>
        <a:srgbClr val="004B53"/>
      </a:lt1>
      <a:dk2>
        <a:srgbClr val="D8D8D8"/>
      </a:dk2>
      <a:lt2>
        <a:srgbClr val="004B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Simple Light">
  <a:themeElements>
    <a:clrScheme name="Custom 4">
      <a:dk1>
        <a:srgbClr val="FFFFFF"/>
      </a:dk1>
      <a:lt1>
        <a:srgbClr val="004B53"/>
      </a:lt1>
      <a:dk2>
        <a:srgbClr val="D8D8D8"/>
      </a:dk2>
      <a:lt2>
        <a:srgbClr val="004B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463b6811-b0a4-4b2a-b932-72c4c970c5d2}" enabled="0" method="" siteId="{463b6811-b0a4-4b2a-b932-72c4c970c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2081</TotalTime>
  <Words>559</Words>
  <Application>Microsoft Office PowerPoint</Application>
  <PresentationFormat>Skjermfremvisning (16:9)</PresentationFormat>
  <Paragraphs>142</Paragraphs>
  <Slides>8</Slides>
  <Notes>8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8</vt:i4>
      </vt:variant>
    </vt:vector>
  </HeadingPairs>
  <TitlesOfParts>
    <vt:vector size="16" baseType="lpstr">
      <vt:lpstr>Rubik</vt:lpstr>
      <vt:lpstr>Arial</vt:lpstr>
      <vt:lpstr>Verdana</vt:lpstr>
      <vt:lpstr>Rubik Light</vt:lpstr>
      <vt:lpstr>Rubik Medium</vt:lpstr>
      <vt:lpstr>1_Simple Light</vt:lpstr>
      <vt:lpstr>2_Simple Light</vt:lpstr>
      <vt:lpstr>3_Simple Light</vt:lpstr>
      <vt:lpstr>Løper du raskere  enn vinden?</vt:lpstr>
      <vt:lpstr>Hva var toppfarten til Usain Bolt  og Elaine Thompson-Herah? </vt:lpstr>
      <vt:lpstr>Regn ut løpefarten</vt:lpstr>
      <vt:lpstr>Finn farten dere løp i</vt:lpstr>
      <vt:lpstr>Tabell over vindstyrker – oppgave 2</vt:lpstr>
      <vt:lpstr>Er vindstyrken det dere trodde?</vt:lpstr>
      <vt:lpstr>Tabell over vindstyrker – oppgave 3</vt:lpstr>
      <vt:lpstr>Forskjellen på flau vind og stiv kuling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Undervisningsopplegg</dc:title>
  <dc:creator>Øystein Sørborg</dc:creator>
  <cp:lastModifiedBy>Aud Ragnhild Skår</cp:lastModifiedBy>
  <cp:revision>32</cp:revision>
  <dcterms:modified xsi:type="dcterms:W3CDTF">2026-03-13T08:54:26Z</dcterms:modified>
</cp:coreProperties>
</file>