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57" r:id="rId3"/>
    <p:sldId id="281" r:id="rId4"/>
    <p:sldId id="260" r:id="rId5"/>
    <p:sldId id="261" r:id="rId6"/>
    <p:sldId id="262" r:id="rId7"/>
    <p:sldId id="265" r:id="rId8"/>
    <p:sldId id="264" r:id="rId9"/>
    <p:sldId id="279" r:id="rId10"/>
    <p:sldId id="266" r:id="rId11"/>
    <p:sldId id="268" r:id="rId12"/>
    <p:sldId id="280" r:id="rId13"/>
    <p:sldId id="269" r:id="rId14"/>
    <p:sldId id="271" r:id="rId15"/>
    <p:sldId id="270" r:id="rId16"/>
    <p:sldId id="272" r:id="rId17"/>
    <p:sldId id="274" r:id="rId18"/>
    <p:sldId id="275" r:id="rId19"/>
    <p:sldId id="277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AFF4-D14D-448A-8BCC-7CDAB553F758}" type="datetimeFigureOut">
              <a:rPr lang="nb-NO" smtClean="0"/>
              <a:t>14.08.2018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1E750-05A4-457C-97A3-B8C9C2166F8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54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654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24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6134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795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859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33803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07004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37196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71979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334746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05214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258290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0743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346579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74488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58999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415E-160A-48D2-B5E3-5BE46E6005BC}" type="datetime1">
              <a:rPr lang="nb-NO" smtClean="0"/>
              <a:t>14.08.2018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0FBC9-91EE-4B6D-B770-032821A1B9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54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Økt </a:t>
            </a:r>
            <a:r>
              <a:rPr lang="nb-NO" dirty="0" smtClean="0"/>
              <a:t>2</a:t>
            </a:r>
            <a:endParaRPr lang="nb-NO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Analyser ei lampe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68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10</a:t>
            </a:fld>
            <a:endParaRPr lang="nb-NO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44712"/>
            <a:ext cx="4824536" cy="241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9807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t="23200" r="39533" b="25222"/>
          <a:stretch/>
        </p:blipFill>
        <p:spPr bwMode="auto">
          <a:xfrm rot="16200000">
            <a:off x="6689392" y="3988429"/>
            <a:ext cx="1464293" cy="10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8" t="26303" r="28338" b="25246"/>
          <a:stretch/>
        </p:blipFill>
        <p:spPr bwMode="auto">
          <a:xfrm>
            <a:off x="6318979" y="5470763"/>
            <a:ext cx="1503826" cy="113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89502" y="517322"/>
            <a:ext cx="3492388" cy="1296144"/>
          </a:xfrm>
          <a:prstGeom prst="wedgeRoundRectCallout">
            <a:avLst>
              <a:gd name="adj1" fmla="val 65871"/>
              <a:gd name="adj2" fmla="val 309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Bilen er laget av flere </a:t>
            </a:r>
            <a:r>
              <a:rPr lang="nb-NO" sz="2200" b="1" dirty="0">
                <a:solidFill>
                  <a:schemeClr val="bg1"/>
                </a:solidFill>
              </a:rPr>
              <a:t>materialer</a:t>
            </a:r>
            <a:r>
              <a:rPr lang="nb-NO" sz="2200" dirty="0">
                <a:solidFill>
                  <a:schemeClr val="bg1"/>
                </a:solidFill>
              </a:rPr>
              <a:t>, blant annet glass og metall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90445" y="2328477"/>
            <a:ext cx="3280297" cy="864096"/>
          </a:xfrm>
          <a:prstGeom prst="wedgeRoundRectCallout">
            <a:avLst>
              <a:gd name="adj1" fmla="val 65352"/>
              <a:gd name="adj2" fmla="val -38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b="1" dirty="0">
                <a:solidFill>
                  <a:schemeClr val="bg1"/>
                </a:solidFill>
              </a:rPr>
              <a:t>Materialene</a:t>
            </a:r>
            <a:r>
              <a:rPr lang="nb-NO" sz="2200" dirty="0">
                <a:solidFill>
                  <a:schemeClr val="bg1"/>
                </a:solidFill>
              </a:rPr>
              <a:t> har forskjellige </a:t>
            </a:r>
            <a:r>
              <a:rPr lang="nb-NO" sz="2200" b="1" dirty="0">
                <a:solidFill>
                  <a:schemeClr val="bg1"/>
                </a:solidFill>
              </a:rPr>
              <a:t>egenskaper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724867" y="4093167"/>
            <a:ext cx="4314022" cy="881087"/>
          </a:xfrm>
          <a:prstGeom prst="wedgeRoundRectCallout">
            <a:avLst>
              <a:gd name="adj1" fmla="val 66781"/>
              <a:gd name="adj2" fmla="val 102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Glass har for eksempel </a:t>
            </a:r>
            <a:r>
              <a:rPr lang="nb-NO" sz="2200" b="1" dirty="0">
                <a:solidFill>
                  <a:schemeClr val="bg1"/>
                </a:solidFill>
              </a:rPr>
              <a:t>egenskapen</a:t>
            </a:r>
            <a:r>
              <a:rPr lang="nb-NO" sz="2200" dirty="0">
                <a:solidFill>
                  <a:schemeClr val="bg1"/>
                </a:solidFill>
              </a:rPr>
              <a:t> å være </a:t>
            </a:r>
            <a:r>
              <a:rPr lang="nb-NO" sz="2200" dirty="0" smtClean="0">
                <a:solidFill>
                  <a:schemeClr val="bg1"/>
                </a:solidFill>
              </a:rPr>
              <a:t>gjennomskinnelig.</a:t>
            </a:r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835696" y="5517232"/>
            <a:ext cx="3420380" cy="842678"/>
          </a:xfrm>
          <a:prstGeom prst="wedgeRoundRectCallout">
            <a:avLst>
              <a:gd name="adj1" fmla="val 74569"/>
              <a:gd name="adj2" fmla="val 181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Metall har </a:t>
            </a:r>
            <a:r>
              <a:rPr lang="nb-NO" sz="2200" b="1" dirty="0">
                <a:solidFill>
                  <a:schemeClr val="bg1"/>
                </a:solidFill>
              </a:rPr>
              <a:t>egenskapen</a:t>
            </a:r>
            <a:r>
              <a:rPr lang="nb-NO" sz="2200" dirty="0">
                <a:solidFill>
                  <a:schemeClr val="bg1"/>
                </a:solidFill>
              </a:rPr>
              <a:t> å være hardt og sterkt</a:t>
            </a:r>
            <a:r>
              <a:rPr lang="nb-NO" sz="2200" dirty="0" smtClean="0">
                <a:solidFill>
                  <a:schemeClr val="bg1"/>
                </a:solidFill>
              </a:rPr>
              <a:t>.</a:t>
            </a:r>
            <a:endParaRPr lang="nb-NO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6000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11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488832" cy="892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Egenskapene til en gjenstand avhenger av hvilke materialer den er laget av. 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64243" y="3429000"/>
            <a:ext cx="3384376" cy="1512168"/>
          </a:xfrm>
          <a:prstGeom prst="wedgeEllipseCallout">
            <a:avLst>
              <a:gd name="adj1" fmla="val 46083"/>
              <a:gd name="adj2" fmla="val -75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Skriv nøkkelsetningen i </a:t>
            </a:r>
            <a:r>
              <a:rPr lang="nb-NO" sz="2200" dirty="0" smtClean="0">
                <a:solidFill>
                  <a:schemeClr val="bg1"/>
                </a:solidFill>
              </a:rPr>
              <a:t>lærlingheftet. </a:t>
            </a:r>
            <a:r>
              <a:rPr lang="nb-NO" sz="2200" dirty="0">
                <a:solidFill>
                  <a:schemeClr val="bg1"/>
                </a:solidFill>
              </a:rPr>
              <a:t>R</a:t>
            </a:r>
            <a:r>
              <a:rPr lang="nb-NO" sz="2200" dirty="0" smtClean="0">
                <a:solidFill>
                  <a:schemeClr val="bg1"/>
                </a:solidFill>
              </a:rPr>
              <a:t>ute 3 </a:t>
            </a:r>
            <a:r>
              <a:rPr lang="nb-NO" sz="2200" dirty="0">
                <a:solidFill>
                  <a:schemeClr val="bg1"/>
                </a:solidFill>
              </a:rPr>
              <a:t>på side 1. </a:t>
            </a:r>
          </a:p>
        </p:txBody>
      </p:sp>
    </p:spTree>
    <p:extLst>
      <p:ext uri="{BB962C8B-B14F-4D97-AF65-F5344CB8AC3E}">
        <p14:creationId xmlns:p14="http://schemas.microsoft.com/office/powerpoint/2010/main" val="14886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11822"/>
            <a:ext cx="4752528" cy="3273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Lampa er et </a:t>
            </a:r>
            <a:r>
              <a:rPr lang="nb-NO" sz="2800" b="1" dirty="0" smtClean="0">
                <a:solidFill>
                  <a:schemeClr val="tx2"/>
                </a:solidFill>
              </a:rPr>
              <a:t>system</a:t>
            </a:r>
            <a:r>
              <a:rPr lang="nb-NO" sz="2800" dirty="0" smtClean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Delene jobber sammen, slik at lampa fungerer som den skal.</a:t>
            </a:r>
            <a:endParaRPr lang="nb-NO" sz="2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12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/>
          <a:stretch/>
        </p:blipFill>
        <p:spPr bwMode="auto">
          <a:xfrm>
            <a:off x="5212934" y="692696"/>
            <a:ext cx="3751553" cy="488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704447" y="908720"/>
            <a:ext cx="3435505" cy="1080120"/>
          </a:xfrm>
          <a:prstGeom prst="wedgeEllipseCallout">
            <a:avLst>
              <a:gd name="adj1" fmla="val 48582"/>
              <a:gd name="adj2" fmla="val 58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Hvilke deler består lampa av? </a:t>
            </a:r>
            <a:endParaRPr lang="nb-NO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876256" y="5750314"/>
            <a:ext cx="1944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 smtClean="0"/>
              <a:t>Annica</a:t>
            </a:r>
            <a:r>
              <a:rPr lang="nb-NO" sz="1050" dirty="0" smtClean="0"/>
              <a:t> Thomsson 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120320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6216" y="6309320"/>
            <a:ext cx="2133600" cy="365125"/>
          </a:xfrm>
        </p:spPr>
        <p:txBody>
          <a:bodyPr/>
          <a:lstStyle/>
          <a:p>
            <a:fld id="{0E30FBC9-91EE-4B6D-B770-032821A1B933}" type="slidenum">
              <a:rPr lang="nb-NO" smtClean="0"/>
              <a:t>13</a:t>
            </a:fld>
            <a:endParaRPr lang="nb-NO"/>
          </a:p>
        </p:txBody>
      </p:sp>
      <p:sp>
        <p:nvSpPr>
          <p:cNvPr id="4" name="Oval Callout 3"/>
          <p:cNvSpPr/>
          <p:nvPr/>
        </p:nvSpPr>
        <p:spPr>
          <a:xfrm>
            <a:off x="827584" y="397721"/>
            <a:ext cx="3240360" cy="1231079"/>
          </a:xfrm>
          <a:prstGeom prst="wedgeEllipseCallout">
            <a:avLst>
              <a:gd name="adj1" fmla="val -41758"/>
              <a:gd name="adj2" fmla="val 66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er hoved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ei lampe?</a:t>
            </a:r>
            <a:endParaRPr lang="nb-NO" sz="2200" dirty="0"/>
          </a:p>
        </p:txBody>
      </p:sp>
      <p:sp>
        <p:nvSpPr>
          <p:cNvPr id="5" name="Oval Callout 4"/>
          <p:cNvSpPr/>
          <p:nvPr/>
        </p:nvSpPr>
        <p:spPr>
          <a:xfrm>
            <a:off x="4788024" y="620688"/>
            <a:ext cx="3888432" cy="1368152"/>
          </a:xfrm>
          <a:prstGeom prst="wedgeEllipseCallout">
            <a:avLst>
              <a:gd name="adj1" fmla="val -50629"/>
              <a:gd name="adj2" fmla="val 566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tror dere er </a:t>
            </a:r>
            <a:r>
              <a:rPr lang="nb-NO" sz="2200" b="1" dirty="0" smtClean="0"/>
              <a:t>funksjonen</a:t>
            </a:r>
            <a:r>
              <a:rPr lang="nb-NO" sz="2200" dirty="0" smtClean="0"/>
              <a:t> til akkurat denne lampa?</a:t>
            </a:r>
            <a:endParaRPr lang="nb-NO" sz="2200" dirty="0"/>
          </a:p>
        </p:txBody>
      </p:sp>
      <p:sp>
        <p:nvSpPr>
          <p:cNvPr id="6" name="Oval Callout 5"/>
          <p:cNvSpPr/>
          <p:nvPr/>
        </p:nvSpPr>
        <p:spPr>
          <a:xfrm>
            <a:off x="1700080" y="2780928"/>
            <a:ext cx="3600400" cy="1224136"/>
          </a:xfrm>
          <a:prstGeom prst="wedgeEllipseCallout">
            <a:avLst>
              <a:gd name="adj1" fmla="val -52328"/>
              <a:gd name="adj2" fmla="val 70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slags </a:t>
            </a:r>
            <a:r>
              <a:rPr lang="nb-NO" sz="2200" b="1" dirty="0" smtClean="0"/>
              <a:t>materialer</a:t>
            </a:r>
            <a:r>
              <a:rPr lang="nb-NO" sz="2200" dirty="0" smtClean="0"/>
              <a:t> er delene laget av?</a:t>
            </a:r>
            <a:endParaRPr lang="nb-NO" sz="2200" dirty="0"/>
          </a:p>
        </p:txBody>
      </p:sp>
      <p:sp>
        <p:nvSpPr>
          <p:cNvPr id="7" name="Oval Callout 6"/>
          <p:cNvSpPr/>
          <p:nvPr/>
        </p:nvSpPr>
        <p:spPr>
          <a:xfrm>
            <a:off x="4716016" y="4743863"/>
            <a:ext cx="2448272" cy="745382"/>
          </a:xfrm>
          <a:prstGeom prst="wedgeEllipseCallout">
            <a:avLst>
              <a:gd name="adj1" fmla="val -54977"/>
              <a:gd name="adj2" fmla="val -818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Hvorfor?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2466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87821"/>
            <a:ext cx="1676530" cy="2962337"/>
          </a:xfrm>
          <a:prstGeom prst="rect">
            <a:avLst/>
          </a:prstGeom>
          <a:noFill/>
        </p:spPr>
      </p:pic>
      <p:pic>
        <p:nvPicPr>
          <p:cNvPr id="6" name="Picture 5" descr="N:\Forskerføtter og leserøtter\ELEKTRISITET\Bilder av lamper\lampe 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t="9966" r="19706" b="4120"/>
          <a:stretch/>
        </p:blipFill>
        <p:spPr bwMode="auto">
          <a:xfrm rot="5400000">
            <a:off x="2968060" y="3403922"/>
            <a:ext cx="2448272" cy="17612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6634" y="676091"/>
            <a:ext cx="5760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1</a:t>
            </a:r>
            <a:endParaRPr lang="nb-NO" sz="4000" dirty="0"/>
          </a:p>
        </p:txBody>
      </p:sp>
      <p:sp>
        <p:nvSpPr>
          <p:cNvPr id="8" name="Rectangle 7"/>
          <p:cNvSpPr/>
          <p:nvPr/>
        </p:nvSpPr>
        <p:spPr>
          <a:xfrm>
            <a:off x="3566266" y="2276872"/>
            <a:ext cx="625931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2</a:t>
            </a:r>
            <a:endParaRPr lang="nb-NO" sz="4000" dirty="0"/>
          </a:p>
        </p:txBody>
      </p:sp>
      <p:sp>
        <p:nvSpPr>
          <p:cNvPr id="9" name="Rectangle 8"/>
          <p:cNvSpPr/>
          <p:nvPr/>
        </p:nvSpPr>
        <p:spPr>
          <a:xfrm>
            <a:off x="6063822" y="1484784"/>
            <a:ext cx="66841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 smtClean="0"/>
              <a:t>3</a:t>
            </a:r>
            <a:endParaRPr lang="nb-NO" sz="4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9" r="22737" b="177"/>
          <a:stretch/>
        </p:blipFill>
        <p:spPr bwMode="auto">
          <a:xfrm>
            <a:off x="467544" y="1445746"/>
            <a:ext cx="2162086" cy="451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84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20" y="692696"/>
            <a:ext cx="4523296" cy="1224136"/>
          </a:xfrm>
        </p:spPr>
        <p:txBody>
          <a:bodyPr>
            <a:noAutofit/>
          </a:bodyPr>
          <a:lstStyle/>
          <a:p>
            <a:r>
              <a:rPr lang="nb-NO" sz="2400" dirty="0" smtClean="0">
                <a:solidFill>
                  <a:schemeClr val="accent3">
                    <a:lumMod val="50000"/>
                  </a:schemeClr>
                </a:solidFill>
              </a:rPr>
              <a:t>Plasser lappene fra konvolutten der de hører til i tabellen.</a:t>
            </a:r>
            <a:endParaRPr lang="nb-NO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15</a:t>
            </a:fld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506061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70C0"/>
                </a:solidFill>
              </a:rPr>
              <a:t>Beskriver </a:t>
            </a:r>
            <a:r>
              <a:rPr lang="nb-NO" sz="2400" dirty="0">
                <a:solidFill>
                  <a:srgbClr val="0070C0"/>
                </a:solidFill>
              </a:rPr>
              <a:t>lappen delens </a:t>
            </a:r>
            <a:r>
              <a:rPr lang="nb-NO" sz="2400" b="1" dirty="0">
                <a:solidFill>
                  <a:srgbClr val="0070C0"/>
                </a:solidFill>
              </a:rPr>
              <a:t>materialer</a:t>
            </a:r>
            <a:r>
              <a:rPr lang="nb-NO" sz="2400" dirty="0">
                <a:solidFill>
                  <a:srgbClr val="0070C0"/>
                </a:solidFill>
              </a:rPr>
              <a:t>, </a:t>
            </a:r>
            <a:r>
              <a:rPr lang="nb-NO" sz="2400" b="1" dirty="0">
                <a:solidFill>
                  <a:srgbClr val="0070C0"/>
                </a:solidFill>
              </a:rPr>
              <a:t>egenskaper</a:t>
            </a:r>
            <a:r>
              <a:rPr lang="nb-NO" sz="2400" dirty="0">
                <a:solidFill>
                  <a:srgbClr val="0070C0"/>
                </a:solidFill>
              </a:rPr>
              <a:t>, </a:t>
            </a:r>
            <a:r>
              <a:rPr lang="nb-NO" sz="2400" b="1" dirty="0">
                <a:solidFill>
                  <a:srgbClr val="0070C0"/>
                </a:solidFill>
              </a:rPr>
              <a:t>form</a:t>
            </a:r>
            <a:r>
              <a:rPr lang="nb-NO" sz="2400" dirty="0">
                <a:solidFill>
                  <a:srgbClr val="0070C0"/>
                </a:solidFill>
              </a:rPr>
              <a:t> eller </a:t>
            </a:r>
            <a:r>
              <a:rPr lang="nb-NO" sz="2400" b="1" dirty="0">
                <a:solidFill>
                  <a:srgbClr val="0070C0"/>
                </a:solidFill>
              </a:rPr>
              <a:t>funksjon</a:t>
            </a:r>
            <a:r>
              <a:rPr lang="nb-NO" sz="2400" dirty="0" smtClean="0">
                <a:solidFill>
                  <a:srgbClr val="0070C0"/>
                </a:solidFill>
              </a:rPr>
              <a:t>?</a:t>
            </a:r>
            <a:endParaRPr lang="nb-NO" sz="2400" dirty="0">
              <a:solidFill>
                <a:srgbClr val="0070C0"/>
              </a:solidFill>
            </a:endParaRPr>
          </a:p>
          <a:p>
            <a:endParaRPr lang="nb-NO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1308" y="1989958"/>
            <a:ext cx="3528392" cy="2017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b-NO" sz="3600" dirty="0" smtClean="0"/>
          </a:p>
          <a:p>
            <a:r>
              <a:rPr lang="nb-NO" sz="2400" dirty="0" smtClean="0"/>
              <a:t>Hvilken del beskriver lappen?</a:t>
            </a:r>
            <a:endParaRPr lang="nb-NO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N:\Forskerføtter og leserøtter\ELEKTRISITET\Maler og elevark\Elevark økt 2 side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208901" cy="326875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8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827"/>
            <a:ext cx="9144000" cy="44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09" y="188640"/>
            <a:ext cx="8229600" cy="1143000"/>
          </a:xfrm>
        </p:spPr>
        <p:txBody>
          <a:bodyPr/>
          <a:lstStyle/>
          <a:p>
            <a:r>
              <a:rPr lang="nb-NO" sz="3600" dirty="0"/>
              <a:t>A</a:t>
            </a:r>
            <a:r>
              <a:rPr lang="nb-NO" sz="3600" dirty="0" smtClean="0"/>
              <a:t>nalysere</a:t>
            </a:r>
            <a:r>
              <a:rPr lang="nb-NO" sz="6000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17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95"/>
          <a:stretch/>
        </p:blipFill>
        <p:spPr bwMode="auto">
          <a:xfrm>
            <a:off x="1155236" y="3089444"/>
            <a:ext cx="6143820" cy="291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418252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analysere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3338" y="4195246"/>
            <a:ext cx="2856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u</a:t>
            </a:r>
            <a:r>
              <a:rPr lang="nb-NO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ndersøke deler av noe nøye </a:t>
            </a:r>
            <a:endParaRPr lang="nb-NO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827584" y="1700808"/>
            <a:ext cx="5832648" cy="792088"/>
          </a:xfrm>
          <a:prstGeom prst="wedgeRoundRectCallout">
            <a:avLst>
              <a:gd name="adj1" fmla="val -21822"/>
              <a:gd name="adj2" fmla="val 81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  <a:latin typeface="Calibri" panose="020F0502020204030204" pitchFamily="34" charset="0"/>
              </a:rPr>
              <a:t>Å </a:t>
            </a:r>
            <a:r>
              <a:rPr lang="nb-NO" sz="2200" b="1" i="1" dirty="0">
                <a:solidFill>
                  <a:schemeClr val="bg1"/>
                </a:solidFill>
                <a:latin typeface="Calibri" panose="020F0502020204030204" pitchFamily="34" charset="0"/>
              </a:rPr>
              <a:t>analysere</a:t>
            </a:r>
            <a:r>
              <a:rPr lang="nb-NO" sz="2200" dirty="0">
                <a:solidFill>
                  <a:schemeClr val="bg1"/>
                </a:solidFill>
                <a:latin typeface="Calibri" panose="020F0502020204030204" pitchFamily="34" charset="0"/>
              </a:rPr>
              <a:t> er å undersøke deler av noe </a:t>
            </a:r>
            <a:r>
              <a:rPr lang="nb-NO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nøye.</a:t>
            </a:r>
            <a:endParaRPr lang="nb-NO" sz="2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48064" y="1099568"/>
            <a:ext cx="2016224" cy="999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51" y="1432588"/>
            <a:ext cx="47100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tx2"/>
                </a:solidFill>
              </a:rPr>
              <a:t>Hvilke deler er lampa satt sammen av?</a:t>
            </a:r>
            <a:endParaRPr lang="nb-NO" sz="2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49871"/>
            <a:ext cx="4321759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18</a:t>
            </a:fld>
            <a:endParaRPr lang="nb-NO"/>
          </a:p>
        </p:txBody>
      </p:sp>
      <p:sp>
        <p:nvSpPr>
          <p:cNvPr id="3" name="TextBox 2"/>
          <p:cNvSpPr txBox="1"/>
          <p:nvPr/>
        </p:nvSpPr>
        <p:spPr>
          <a:xfrm>
            <a:off x="5757518" y="4797152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Side 6 i lærlingheftet. </a:t>
            </a:r>
            <a:endParaRPr lang="nb-NO" dirty="0"/>
          </a:p>
        </p:txBody>
      </p:sp>
      <p:pic>
        <p:nvPicPr>
          <p:cNvPr id="9" name="Picture 2065" descr="N:\Forskerføtter og leserøtter\ELEKTRISITET\Bilder\Bilder til lærerveiledningene\Skrivebordlampe piaxaba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09825"/>
            <a:ext cx="936104" cy="7557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1187624" y="129452"/>
            <a:ext cx="5760641" cy="635252"/>
          </a:xfrm>
          <a:prstGeom prst="wedgeRoundRectCallout">
            <a:avLst>
              <a:gd name="adj1" fmla="val -21278"/>
              <a:gd name="adj2" fmla="val 943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chemeClr val="bg1"/>
                </a:solidFill>
              </a:rPr>
              <a:t>Beskriv lampa du har tatt bilde av.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305" y="2519318"/>
            <a:ext cx="438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Hva </a:t>
            </a:r>
            <a:r>
              <a:rPr lang="nb-NO" sz="2600" dirty="0">
                <a:solidFill>
                  <a:schemeClr val="accent3">
                    <a:lumMod val="50000"/>
                  </a:schemeClr>
                </a:solidFill>
              </a:rPr>
              <a:t>slags </a:t>
            </a:r>
            <a:r>
              <a:rPr lang="nb-NO" sz="2600" b="1" dirty="0">
                <a:solidFill>
                  <a:schemeClr val="accent3">
                    <a:lumMod val="50000"/>
                  </a:schemeClr>
                </a:solidFill>
              </a:rPr>
              <a:t>form</a:t>
            </a:r>
            <a:r>
              <a:rPr lang="nb-NO" sz="2600" dirty="0">
                <a:solidFill>
                  <a:schemeClr val="accent3">
                    <a:lumMod val="50000"/>
                  </a:schemeClr>
                </a:solidFill>
              </a:rPr>
              <a:t> har delene? </a:t>
            </a:r>
            <a:endParaRPr lang="nb-NO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77305" y="3356992"/>
            <a:ext cx="42484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rgbClr val="7030A0"/>
                </a:solidFill>
              </a:rPr>
              <a:t>Hva </a:t>
            </a:r>
            <a:r>
              <a:rPr lang="nb-NO" sz="2600" dirty="0">
                <a:solidFill>
                  <a:srgbClr val="7030A0"/>
                </a:solidFill>
              </a:rPr>
              <a:t>slags </a:t>
            </a:r>
            <a:r>
              <a:rPr lang="nb-NO" sz="2600" b="1" dirty="0">
                <a:solidFill>
                  <a:srgbClr val="7030A0"/>
                </a:solidFill>
              </a:rPr>
              <a:t>materialer</a:t>
            </a:r>
            <a:r>
              <a:rPr lang="nb-NO" sz="2600" dirty="0">
                <a:solidFill>
                  <a:srgbClr val="7030A0"/>
                </a:solidFill>
              </a:rPr>
              <a:t> er delene laget av?</a:t>
            </a: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nb-NO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305" y="4437112"/>
            <a:ext cx="42484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accent1">
                    <a:lumMod val="50000"/>
                  </a:schemeClr>
                </a:solidFill>
              </a:rPr>
              <a:t>Hvilke </a:t>
            </a:r>
            <a:r>
              <a:rPr lang="nb-NO" sz="2600" b="1" dirty="0">
                <a:solidFill>
                  <a:schemeClr val="accent1">
                    <a:lumMod val="50000"/>
                  </a:schemeClr>
                </a:solidFill>
              </a:rPr>
              <a:t>egenskaper</a:t>
            </a:r>
            <a:r>
              <a:rPr lang="nb-NO" sz="2600" dirty="0">
                <a:solidFill>
                  <a:schemeClr val="accent1">
                    <a:lumMod val="50000"/>
                  </a:schemeClr>
                </a:solidFill>
              </a:rPr>
              <a:t> har </a:t>
            </a:r>
            <a:r>
              <a:rPr lang="nb-NO" sz="2600" b="1" dirty="0">
                <a:solidFill>
                  <a:schemeClr val="accent1">
                    <a:lumMod val="50000"/>
                  </a:schemeClr>
                </a:solidFill>
              </a:rPr>
              <a:t>materialene</a:t>
            </a:r>
            <a:r>
              <a:rPr lang="nb-NO" sz="2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endParaRPr lang="nb-NO" sz="2600" dirty="0"/>
          </a:p>
        </p:txBody>
      </p:sp>
      <p:sp>
        <p:nvSpPr>
          <p:cNvPr id="13" name="TextBox 12"/>
          <p:cNvSpPr txBox="1"/>
          <p:nvPr/>
        </p:nvSpPr>
        <p:spPr>
          <a:xfrm>
            <a:off x="85026" y="5517232"/>
            <a:ext cx="5073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600" dirty="0" smtClean="0">
                <a:solidFill>
                  <a:schemeClr val="accent3">
                    <a:lumMod val="50000"/>
                  </a:schemeClr>
                </a:solidFill>
              </a:rPr>
              <a:t>Hva </a:t>
            </a:r>
            <a:r>
              <a:rPr lang="nb-NO" sz="2600" dirty="0">
                <a:solidFill>
                  <a:schemeClr val="accent3">
                    <a:lumMod val="50000"/>
                  </a:schemeClr>
                </a:solidFill>
              </a:rPr>
              <a:t>er </a:t>
            </a:r>
            <a:r>
              <a:rPr lang="nb-NO" sz="2600" b="1" dirty="0">
                <a:solidFill>
                  <a:schemeClr val="accent3">
                    <a:lumMod val="50000"/>
                  </a:schemeClr>
                </a:solidFill>
              </a:rPr>
              <a:t>funksjonen</a:t>
            </a:r>
            <a:r>
              <a:rPr lang="nb-NO" sz="2600" dirty="0">
                <a:solidFill>
                  <a:schemeClr val="accent3">
                    <a:lumMod val="50000"/>
                  </a:schemeClr>
                </a:solidFill>
              </a:rPr>
              <a:t> til delene?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559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b="1" dirty="0" smtClean="0">
                <a:solidFill>
                  <a:schemeClr val="tx2"/>
                </a:solidFill>
              </a:rPr>
              <a:t>Lekse: </a:t>
            </a:r>
            <a:endParaRPr lang="nb-NO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 smtClean="0">
                <a:solidFill>
                  <a:schemeClr val="tx2"/>
                </a:solidFill>
              </a:rPr>
              <a:t>Skriv en kort tekst om lampa du har tatt bilde av. </a:t>
            </a:r>
          </a:p>
          <a:p>
            <a:pPr marL="0" indent="0" algn="ctr">
              <a:buNone/>
            </a:pPr>
            <a:endParaRPr lang="nb-NO" sz="3600" dirty="0" smtClean="0"/>
          </a:p>
          <a:p>
            <a:r>
              <a:rPr lang="nb-NO" sz="2600" dirty="0" smtClean="0"/>
              <a:t>Hvor er lampa plassert?</a:t>
            </a:r>
            <a:br>
              <a:rPr lang="nb-NO" sz="2600" dirty="0" smtClean="0"/>
            </a:br>
            <a:endParaRPr lang="nb-NO" sz="2600" dirty="0" smtClean="0"/>
          </a:p>
          <a:p>
            <a:r>
              <a:rPr lang="nb-NO" sz="2600" dirty="0" smtClean="0"/>
              <a:t>Hva er </a:t>
            </a:r>
            <a:r>
              <a:rPr lang="nb-NO" sz="2600" b="1" dirty="0" smtClean="0"/>
              <a:t>funksjonen</a:t>
            </a:r>
            <a:r>
              <a:rPr lang="nb-NO" sz="2600" dirty="0" smtClean="0"/>
              <a:t> til nettopp denne lampa? Hva slags lys gir den? </a:t>
            </a:r>
            <a:br>
              <a:rPr lang="nb-NO" sz="2600" dirty="0" smtClean="0"/>
            </a:br>
            <a:endParaRPr lang="nb-NO" sz="2600" dirty="0" smtClean="0"/>
          </a:p>
          <a:p>
            <a:r>
              <a:rPr lang="nb-NO" sz="2600" dirty="0" smtClean="0"/>
              <a:t>Hvorfor valgte du å ta bilde av denne lampa? </a:t>
            </a:r>
            <a:endParaRPr lang="nb-NO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723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0" y="548680"/>
            <a:ext cx="4139952" cy="648072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92" y="1412776"/>
            <a:ext cx="8568952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800" dirty="0" smtClean="0">
                <a:solidFill>
                  <a:schemeClr val="tx2"/>
                </a:solidFill>
              </a:rPr>
              <a:t>Skriv navnet på gjenstander som passer til hovedfunksjonene til </a:t>
            </a:r>
            <a:r>
              <a:rPr lang="nb-NO" sz="2800" b="1" dirty="0" smtClean="0">
                <a:solidFill>
                  <a:schemeClr val="tx2"/>
                </a:solidFill>
              </a:rPr>
              <a:t>elektrisk strøm </a:t>
            </a:r>
            <a:r>
              <a:rPr lang="nb-NO" sz="2800" dirty="0" smtClean="0">
                <a:solidFill>
                  <a:schemeClr val="tx2"/>
                </a:solidFill>
              </a:rPr>
              <a:t>(én gjenstand for hver funksjon).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b="1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endParaRPr lang="nb-NO" sz="3000" dirty="0" smtClean="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nb-NO" sz="2600" dirty="0" smtClean="0"/>
              <a:t>Skriv </a:t>
            </a:r>
            <a:r>
              <a:rPr lang="nb-NO" sz="2600" dirty="0"/>
              <a:t>i </a:t>
            </a:r>
            <a:r>
              <a:rPr lang="nb-NO" sz="2600" dirty="0" smtClean="0"/>
              <a:t>ett minutt: </a:t>
            </a:r>
            <a:r>
              <a:rPr lang="nb-NO" sz="2600" dirty="0" smtClean="0">
                <a:solidFill>
                  <a:schemeClr val="tx2"/>
                </a:solidFill>
              </a:rPr>
              <a:t>Lærlingheftet </a:t>
            </a:r>
            <a:r>
              <a:rPr lang="nb-NO" sz="2600" dirty="0">
                <a:solidFill>
                  <a:schemeClr val="tx2"/>
                </a:solidFill>
              </a:rPr>
              <a:t>side </a:t>
            </a:r>
            <a:r>
              <a:rPr lang="nb-NO" sz="2600" dirty="0" smtClean="0">
                <a:solidFill>
                  <a:schemeClr val="tx2"/>
                </a:solidFill>
              </a:rPr>
              <a:t>23, spørsmål </a:t>
            </a:r>
            <a:r>
              <a:rPr lang="nb-NO" sz="2600" dirty="0">
                <a:solidFill>
                  <a:schemeClr val="tx2"/>
                </a:solidFill>
              </a:rPr>
              <a:t>1. </a:t>
            </a:r>
            <a:endParaRPr lang="nb-NO" sz="2600" dirty="0" smtClean="0">
              <a:solidFill>
                <a:schemeClr val="tx2"/>
              </a:solidFill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b-NO" sz="2600" dirty="0" smtClean="0"/>
              <a:t>Del med naboen i ett minutt. </a:t>
            </a:r>
            <a:endParaRPr lang="nb-NO" sz="26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nb-NO" sz="2600" dirty="0" smtClean="0"/>
              <a:t>Del i plenum</a:t>
            </a:r>
            <a:r>
              <a:rPr lang="nb-NO" sz="2600" dirty="0"/>
              <a:t>.</a:t>
            </a:r>
            <a:r>
              <a:rPr lang="nb-NO" sz="2600" dirty="0" smtClean="0"/>
              <a:t> </a:t>
            </a:r>
            <a:endParaRPr lang="nb-NO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2</a:t>
            </a:fld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748148" y="2564904"/>
            <a:ext cx="756084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Comic Sans MS" panose="030F0702030302020204" pitchFamily="66" charset="0"/>
              </a:rPr>
              <a:t>Vi bruker strøm til å få lys, oppvarming/nedkjøling, bevegelse og kommunikasjon.</a:t>
            </a:r>
            <a:endParaRPr lang="nb-NO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5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3</a:t>
            </a:fld>
            <a:endParaRPr lang="nb-NO"/>
          </a:p>
        </p:txBody>
      </p:sp>
      <p:sp>
        <p:nvSpPr>
          <p:cNvPr id="3" name="Rounded Rectangular Callout 2"/>
          <p:cNvSpPr/>
          <p:nvPr/>
        </p:nvSpPr>
        <p:spPr>
          <a:xfrm>
            <a:off x="4186418" y="908720"/>
            <a:ext cx="4536504" cy="1368152"/>
          </a:xfrm>
          <a:prstGeom prst="wedgeRoundRectCallout">
            <a:avLst>
              <a:gd name="adj1" fmla="val -18362"/>
              <a:gd name="adj2" fmla="val 879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vi se nærmere på begrepene </a:t>
            </a:r>
            <a:r>
              <a:rPr lang="nb-NO" sz="2200" b="1" i="1" dirty="0" smtClean="0"/>
              <a:t>materiale</a:t>
            </a:r>
            <a:r>
              <a:rPr lang="nb-NO" sz="2200" dirty="0" smtClean="0"/>
              <a:t>, </a:t>
            </a:r>
            <a:r>
              <a:rPr lang="nb-NO" sz="2200" b="1" i="1" dirty="0" smtClean="0"/>
              <a:t>egenskap</a:t>
            </a:r>
            <a:r>
              <a:rPr lang="nb-NO" sz="2200" dirty="0" smtClean="0"/>
              <a:t>, </a:t>
            </a:r>
            <a:r>
              <a:rPr lang="nb-NO" sz="2200" b="1" i="1" dirty="0" smtClean="0"/>
              <a:t>form</a:t>
            </a:r>
            <a:r>
              <a:rPr lang="nb-NO" sz="2200" dirty="0" smtClean="0"/>
              <a:t> og </a:t>
            </a:r>
            <a:r>
              <a:rPr lang="nb-NO" sz="2200" b="1" i="1" dirty="0" smtClean="0"/>
              <a:t>funksjon</a:t>
            </a:r>
            <a:r>
              <a:rPr lang="nb-NO" sz="2200" dirty="0" smtClean="0"/>
              <a:t>.  </a:t>
            </a:r>
            <a:endParaRPr lang="nb-NO" sz="22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923928" y="4221088"/>
            <a:ext cx="4536504" cy="1512168"/>
          </a:xfrm>
          <a:prstGeom prst="wedgeRoundRectCallout">
            <a:avLst>
              <a:gd name="adj1" fmla="val 7258"/>
              <a:gd name="adj2" fmla="val -894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Disse begrepene er sentrale når vi skal lære om </a:t>
            </a:r>
            <a:r>
              <a:rPr lang="nb-NO" sz="2200" b="1" dirty="0" smtClean="0"/>
              <a:t>elektrisitet</a:t>
            </a:r>
            <a:r>
              <a:rPr lang="nb-NO" sz="2200" dirty="0" smtClean="0"/>
              <a:t>, men også innenfor andre temaer i naturfag.</a:t>
            </a:r>
            <a:endParaRPr lang="nb-NO" sz="2200" dirty="0"/>
          </a:p>
        </p:txBody>
      </p:sp>
      <p:pic>
        <p:nvPicPr>
          <p:cNvPr id="1026" name="Picture 2" descr="Lampe, Dusj Lampe, PÃ¦re, Belysning, Tegning, Grafi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3701"/>
            <a:ext cx="3390515" cy="357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Materiale</a:t>
            </a:r>
            <a:r>
              <a:rPr lang="nb-NO" sz="6600" dirty="0" smtClean="0"/>
              <a:t> </a:t>
            </a:r>
            <a:endParaRPr lang="nb-NO" sz="6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4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403648" y="2167254"/>
            <a:ext cx="6120680" cy="4924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Materiale er det som noe er laget av. 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55576" y="3573016"/>
            <a:ext cx="3483259" cy="1440160"/>
          </a:xfrm>
          <a:prstGeom prst="wedgeEllipseCallout">
            <a:avLst>
              <a:gd name="adj1" fmla="val 35405"/>
              <a:gd name="adj2" fmla="val -89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Noter nøkkelsetningen i lærlingheftet. Rute 1 på side 1.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4803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467544" y="3501008"/>
            <a:ext cx="4104456" cy="1008112"/>
          </a:xfrm>
          <a:prstGeom prst="wedgeRoundRectCallout">
            <a:avLst>
              <a:gd name="adj1" fmla="val -18002"/>
              <a:gd name="adj2" fmla="val 78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Hva slags </a:t>
            </a:r>
            <a:r>
              <a:rPr lang="nb-NO" sz="2400" b="1" dirty="0" smtClean="0"/>
              <a:t>materiale</a:t>
            </a:r>
            <a:r>
              <a:rPr lang="nb-NO" sz="2400" dirty="0" smtClean="0"/>
              <a:t> er pulten din laget av? </a:t>
            </a:r>
            <a:endParaRPr lang="nb-NO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5</a:t>
            </a:fld>
            <a:endParaRPr lang="nb-NO"/>
          </a:p>
        </p:txBody>
      </p:sp>
      <p:sp>
        <p:nvSpPr>
          <p:cNvPr id="6" name="Rounded Rectangular Callout 5"/>
          <p:cNvSpPr/>
          <p:nvPr/>
        </p:nvSpPr>
        <p:spPr>
          <a:xfrm>
            <a:off x="251520" y="620688"/>
            <a:ext cx="4536504" cy="1008112"/>
          </a:xfrm>
          <a:prstGeom prst="wedgeRoundRectCallout">
            <a:avLst>
              <a:gd name="adj1" fmla="val -33055"/>
              <a:gd name="adj2" fmla="val 73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Sprettballer er laget av gummi. Gummi er et </a:t>
            </a:r>
            <a:r>
              <a:rPr lang="nb-NO" sz="2400" b="1" dirty="0" smtClean="0"/>
              <a:t>materiale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00" y="1642152"/>
            <a:ext cx="3632946" cy="200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4602637" y="4798705"/>
            <a:ext cx="4104456" cy="1008112"/>
          </a:xfrm>
          <a:prstGeom prst="wedgeRoundRectCallout">
            <a:avLst>
              <a:gd name="adj1" fmla="val -18002"/>
              <a:gd name="adj2" fmla="val 78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Hva slags </a:t>
            </a:r>
            <a:r>
              <a:rPr lang="nb-NO" sz="2400" b="1" dirty="0" smtClean="0"/>
              <a:t>materiale</a:t>
            </a:r>
            <a:r>
              <a:rPr lang="nb-NO" sz="2400" dirty="0" smtClean="0"/>
              <a:t> er genseren din laget av?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5962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dirty="0" smtClean="0"/>
              <a:t>Mange gjenstander er laget av mer enn ett </a:t>
            </a:r>
            <a:r>
              <a:rPr lang="nb-NO" sz="3200" b="1" dirty="0" smtClean="0"/>
              <a:t>materiale</a:t>
            </a:r>
            <a:r>
              <a:rPr lang="nb-NO" sz="3200" dirty="0" smtClean="0"/>
              <a:t>. </a:t>
            </a:r>
            <a:endParaRPr lang="nb-NO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46" y="1556792"/>
            <a:ext cx="917624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6</a:t>
            </a:fld>
            <a:endParaRPr lang="nb-NO"/>
          </a:p>
        </p:txBody>
      </p:sp>
      <p:sp>
        <p:nvSpPr>
          <p:cNvPr id="4" name="Rounded Rectangular Callout 3"/>
          <p:cNvSpPr/>
          <p:nvPr/>
        </p:nvSpPr>
        <p:spPr>
          <a:xfrm>
            <a:off x="3131840" y="5301208"/>
            <a:ext cx="2520280" cy="864096"/>
          </a:xfrm>
          <a:prstGeom prst="wedgeRoundRectCallout">
            <a:avLst>
              <a:gd name="adj1" fmla="val -71317"/>
              <a:gd name="adj2" fmla="val -498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1"/>
                </a:solidFill>
              </a:rPr>
              <a:t>Hvilke </a:t>
            </a:r>
            <a:r>
              <a:rPr lang="nb-NO" sz="2200" b="1" dirty="0" smtClean="0">
                <a:solidFill>
                  <a:schemeClr val="tx1"/>
                </a:solidFill>
              </a:rPr>
              <a:t>materialer</a:t>
            </a:r>
            <a:r>
              <a:rPr lang="nb-NO" sz="2200" dirty="0" smtClean="0">
                <a:solidFill>
                  <a:schemeClr val="tx1"/>
                </a:solidFill>
              </a:rPr>
              <a:t> er hjulene laget av?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796136" y="1844824"/>
            <a:ext cx="2664296" cy="1080120"/>
          </a:xfrm>
          <a:prstGeom prst="wedgeRoundRectCallout">
            <a:avLst>
              <a:gd name="adj1" fmla="val -60738"/>
              <a:gd name="adj2" fmla="val 7874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1"/>
                </a:solidFill>
              </a:rPr>
              <a:t>Hvilket </a:t>
            </a:r>
            <a:r>
              <a:rPr lang="nb-NO" sz="2200" b="1" dirty="0" smtClean="0">
                <a:solidFill>
                  <a:schemeClr val="tx1"/>
                </a:solidFill>
              </a:rPr>
              <a:t>materiale</a:t>
            </a:r>
            <a:r>
              <a:rPr lang="nb-NO" sz="2200" dirty="0" smtClean="0">
                <a:solidFill>
                  <a:schemeClr val="tx1"/>
                </a:solidFill>
              </a:rPr>
              <a:t> er vinduene laget av?</a:t>
            </a:r>
            <a:endParaRPr lang="nb-NO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3779912" y="3512714"/>
            <a:ext cx="4896544" cy="864096"/>
          </a:xfrm>
          <a:prstGeom prst="wedgeRoundRectCallout">
            <a:avLst>
              <a:gd name="adj1" fmla="val -18564"/>
              <a:gd name="adj2" fmla="val 758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800" dirty="0" smtClean="0"/>
              <a:t>Alle </a:t>
            </a:r>
            <a:r>
              <a:rPr lang="nb-NO" sz="2800" b="1" dirty="0" smtClean="0"/>
              <a:t>materialer</a:t>
            </a:r>
            <a:r>
              <a:rPr lang="nb-NO" sz="2800" dirty="0" smtClean="0"/>
              <a:t> har </a:t>
            </a:r>
            <a:r>
              <a:rPr lang="nb-NO" sz="2800" b="1" dirty="0" smtClean="0"/>
              <a:t>egenskaper</a:t>
            </a:r>
            <a:r>
              <a:rPr lang="nb-NO" sz="2800" dirty="0" smtClean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7</a:t>
            </a:fld>
            <a:endParaRPr lang="nb-NO"/>
          </a:p>
        </p:txBody>
      </p:sp>
      <p:sp>
        <p:nvSpPr>
          <p:cNvPr id="3" name="Oval Callout 2"/>
          <p:cNvSpPr/>
          <p:nvPr/>
        </p:nvSpPr>
        <p:spPr>
          <a:xfrm>
            <a:off x="827584" y="260648"/>
            <a:ext cx="3816424" cy="1368152"/>
          </a:xfrm>
          <a:prstGeom prst="wedgeEllipseCallout">
            <a:avLst>
              <a:gd name="adj1" fmla="val -34878"/>
              <a:gd name="adj2" fmla="val 77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Hvorfor er vinduer laget av glass og ikke av tre?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5004048" y="1196752"/>
            <a:ext cx="3168352" cy="1368152"/>
          </a:xfrm>
          <a:prstGeom prst="wedgeEllipseCallout">
            <a:avLst>
              <a:gd name="adj1" fmla="val 57590"/>
              <a:gd name="adj2" fmla="val 58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Hvorfor er klær laget av bomull og ikke sement?</a:t>
            </a:r>
          </a:p>
        </p:txBody>
      </p:sp>
      <p:pic>
        <p:nvPicPr>
          <p:cNvPr id="2058" name="Picture 10" descr="Vindusramme, Grensen, Ramme, BlÃ¥, Design, Vindu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6" y="2348880"/>
            <a:ext cx="3253826" cy="31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smtClean="0"/>
              <a:t>Egenskap</a:t>
            </a:r>
            <a:r>
              <a:rPr lang="nb-NO" sz="6000" dirty="0" smtClean="0"/>
              <a:t> 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8</a:t>
            </a:fld>
            <a:endParaRPr lang="nb-NO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188115"/>
            <a:ext cx="8424936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En egenskap er kjennetegn ved et materiale, for eksempel hvordan materialet ser ut og kjennes ut.</a:t>
            </a:r>
            <a:endParaRPr lang="nb-NO" sz="2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67544" y="3861048"/>
            <a:ext cx="3384376" cy="1512168"/>
          </a:xfrm>
          <a:prstGeom prst="wedgeEllipseCallout">
            <a:avLst>
              <a:gd name="adj1" fmla="val 53911"/>
              <a:gd name="adj2" fmla="val -663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>
                <a:solidFill>
                  <a:schemeClr val="bg1"/>
                </a:solidFill>
              </a:rPr>
              <a:t>Skriv nøkkelsetningen i </a:t>
            </a:r>
            <a:r>
              <a:rPr lang="nb-NO" sz="2200" dirty="0" smtClean="0">
                <a:solidFill>
                  <a:schemeClr val="bg1"/>
                </a:solidFill>
              </a:rPr>
              <a:t>lærlingheftet. </a:t>
            </a:r>
            <a:r>
              <a:rPr lang="nb-NO" sz="2200" dirty="0">
                <a:solidFill>
                  <a:schemeClr val="bg1"/>
                </a:solidFill>
              </a:rPr>
              <a:t>R</a:t>
            </a:r>
            <a:r>
              <a:rPr lang="nb-NO" sz="2200" dirty="0" smtClean="0">
                <a:solidFill>
                  <a:schemeClr val="bg1"/>
                </a:solidFill>
              </a:rPr>
              <a:t>ute </a:t>
            </a:r>
            <a:r>
              <a:rPr lang="nb-NO" sz="2200" dirty="0">
                <a:solidFill>
                  <a:schemeClr val="bg1"/>
                </a:solidFill>
              </a:rPr>
              <a:t>2 på side 1. </a:t>
            </a:r>
          </a:p>
        </p:txBody>
      </p:sp>
    </p:spTree>
    <p:extLst>
      <p:ext uri="{BB962C8B-B14F-4D97-AF65-F5344CB8AC3E}">
        <p14:creationId xmlns:p14="http://schemas.microsoft.com/office/powerpoint/2010/main" val="412430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09697" y="476672"/>
            <a:ext cx="4176464" cy="1080120"/>
          </a:xfrm>
          <a:prstGeom prst="wedgeRoundRectCallout">
            <a:avLst>
              <a:gd name="adj1" fmla="val -34835"/>
              <a:gd name="adj2" fmla="val 846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dirty="0" smtClean="0"/>
              <a:t>De </a:t>
            </a:r>
            <a:r>
              <a:rPr lang="nb-NO" sz="2400" dirty="0" smtClean="0"/>
              <a:t>fleste metaller har </a:t>
            </a:r>
            <a:r>
              <a:rPr lang="nb-NO" sz="2400" b="1" dirty="0" smtClean="0"/>
              <a:t>egenskapen</a:t>
            </a:r>
            <a:r>
              <a:rPr lang="nb-NO" sz="2400" dirty="0" smtClean="0"/>
              <a:t> å være hardt.</a:t>
            </a:r>
            <a:endParaRPr lang="nb-NO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851920" y="2060848"/>
            <a:ext cx="4659545" cy="1008112"/>
          </a:xfrm>
          <a:prstGeom prst="wedgeRoundRectCallout">
            <a:avLst>
              <a:gd name="adj1" fmla="val 39100"/>
              <a:gd name="adj2" fmla="val 668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En av </a:t>
            </a:r>
            <a:r>
              <a:rPr lang="nb-NO" sz="2400" b="1" dirty="0" smtClean="0"/>
              <a:t>egenskapene</a:t>
            </a:r>
            <a:r>
              <a:rPr lang="nb-NO" sz="2400" dirty="0" smtClean="0"/>
              <a:t> til gummi er at det er lett å bøye.</a:t>
            </a:r>
            <a:endParaRPr lang="nb-NO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0FBC9-91EE-4B6D-B770-032821A1B933}" type="slidenum">
              <a:rPr lang="nb-NO" smtClean="0"/>
              <a:t>9</a:t>
            </a:fld>
            <a:endParaRPr lang="nb-NO"/>
          </a:p>
        </p:txBody>
      </p:sp>
      <p:sp>
        <p:nvSpPr>
          <p:cNvPr id="7" name="Oval Callout 6"/>
          <p:cNvSpPr/>
          <p:nvPr/>
        </p:nvSpPr>
        <p:spPr>
          <a:xfrm>
            <a:off x="755576" y="3449392"/>
            <a:ext cx="3600400" cy="1152128"/>
          </a:xfrm>
          <a:prstGeom prst="wedgeEllipseCallout">
            <a:avLst>
              <a:gd name="adj1" fmla="val -43274"/>
              <a:gd name="adj2" fmla="val 72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Hva er </a:t>
            </a:r>
            <a:r>
              <a:rPr lang="nb-NO" sz="2200" b="1" dirty="0"/>
              <a:t>egenskapene</a:t>
            </a:r>
            <a:r>
              <a:rPr lang="nb-NO" sz="2200" dirty="0"/>
              <a:t> til glass?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4067944" y="4293096"/>
            <a:ext cx="3600400" cy="1152128"/>
          </a:xfrm>
          <a:prstGeom prst="wedgeEllipseCallout">
            <a:avLst>
              <a:gd name="adj1" fmla="val 47159"/>
              <a:gd name="adj2" fmla="val 71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/>
              <a:t>Hva er </a:t>
            </a:r>
            <a:r>
              <a:rPr lang="nb-NO" sz="2200" b="1" dirty="0"/>
              <a:t>egenskapene</a:t>
            </a:r>
            <a:r>
              <a:rPr lang="nb-NO" sz="2200" dirty="0"/>
              <a:t> til </a:t>
            </a:r>
            <a:r>
              <a:rPr lang="nb-NO" sz="2200" dirty="0" smtClean="0"/>
              <a:t>leire?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9833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514</Words>
  <Application>Microsoft Office PowerPoint</Application>
  <PresentationFormat>On-screen Show (4:3)</PresentationFormat>
  <Paragraphs>98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Økt 2</vt:lpstr>
      <vt:lpstr>Skriv-par-del</vt:lpstr>
      <vt:lpstr>PowerPoint Presentation</vt:lpstr>
      <vt:lpstr>Materiale </vt:lpstr>
      <vt:lpstr>PowerPoint Presentation</vt:lpstr>
      <vt:lpstr>Mange gjenstander er laget av mer enn ett materiale. </vt:lpstr>
      <vt:lpstr>PowerPoint Presentation</vt:lpstr>
      <vt:lpstr>Egenskap  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Analysere  </vt:lpstr>
      <vt:lpstr>PowerPoint Presentation</vt:lpstr>
      <vt:lpstr>Lekse: 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Gaare Dahl</dc:creator>
  <cp:lastModifiedBy>Maria Gaare Dahl</cp:lastModifiedBy>
  <cp:revision>252</cp:revision>
  <dcterms:created xsi:type="dcterms:W3CDTF">2017-02-12T11:04:52Z</dcterms:created>
  <dcterms:modified xsi:type="dcterms:W3CDTF">2018-08-14T07:33:06Z</dcterms:modified>
</cp:coreProperties>
</file>