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76" r:id="rId2"/>
    <p:sldId id="257" r:id="rId3"/>
    <p:sldId id="281" r:id="rId4"/>
    <p:sldId id="260" r:id="rId5"/>
    <p:sldId id="261" r:id="rId6"/>
    <p:sldId id="262" r:id="rId7"/>
    <p:sldId id="265" r:id="rId8"/>
    <p:sldId id="264" r:id="rId9"/>
    <p:sldId id="279" r:id="rId10"/>
    <p:sldId id="266" r:id="rId11"/>
    <p:sldId id="268" r:id="rId12"/>
    <p:sldId id="280" r:id="rId13"/>
    <p:sldId id="269" r:id="rId14"/>
    <p:sldId id="271" r:id="rId15"/>
    <p:sldId id="270" r:id="rId16"/>
    <p:sldId id="272" r:id="rId17"/>
    <p:sldId id="274" r:id="rId18"/>
    <p:sldId id="275" r:id="rId19"/>
    <p:sldId id="277" r:id="rId20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71" autoAdjust="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87AFF4-D14D-448A-8BCC-7CDAB553F758}" type="datetimeFigureOut">
              <a:rPr lang="nb-NO" smtClean="0"/>
              <a:t>14.08.2018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71E750-05A4-457C-97A3-B8C9C2166F8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325492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71E750-05A4-457C-97A3-B8C9C2166F84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565409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71E750-05A4-457C-97A3-B8C9C2166F84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179570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71E750-05A4-457C-97A3-B8C9C2166F84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692413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71E750-05A4-457C-97A3-B8C9C2166F84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179570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71E750-05A4-457C-97A3-B8C9C2166F84}" type="slidenum">
              <a:rPr lang="nb-NO" smtClean="0"/>
              <a:t>11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179570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71E750-05A4-457C-97A3-B8C9C2166F84}" type="slidenum">
              <a:rPr lang="nb-NO" smtClean="0"/>
              <a:t>13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861348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71E750-05A4-457C-97A3-B8C9C2166F84}" type="slidenum">
              <a:rPr lang="nb-NO" smtClean="0"/>
              <a:t>17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179570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71E750-05A4-457C-97A3-B8C9C2166F84}" type="slidenum">
              <a:rPr lang="nb-NO" smtClean="0"/>
              <a:t>18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385962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1415E-160A-48D2-B5E3-5BE46E6005BC}" type="datetime1">
              <a:rPr lang="nb-NO" smtClean="0"/>
              <a:t>14.08.2018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0FBC9-91EE-4B6D-B770-032821A1B93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80338035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1415E-160A-48D2-B5E3-5BE46E6005BC}" type="datetime1">
              <a:rPr lang="nb-NO" smtClean="0"/>
              <a:t>14.08.2018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0FBC9-91EE-4B6D-B770-032821A1B93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49070046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1415E-160A-48D2-B5E3-5BE46E6005BC}" type="datetime1">
              <a:rPr lang="nb-NO" smtClean="0"/>
              <a:t>14.08.2018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0FBC9-91EE-4B6D-B770-032821A1B93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22371965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1415E-160A-48D2-B5E3-5BE46E6005BC}" type="datetime1">
              <a:rPr lang="nb-NO" smtClean="0"/>
              <a:t>14.08.2018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0FBC9-91EE-4B6D-B770-032821A1B93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67197928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1415E-160A-48D2-B5E3-5BE46E6005BC}" type="datetime1">
              <a:rPr lang="nb-NO" smtClean="0"/>
              <a:t>14.08.2018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0FBC9-91EE-4B6D-B770-032821A1B93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83347469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1415E-160A-48D2-B5E3-5BE46E6005BC}" type="datetime1">
              <a:rPr lang="nb-NO" smtClean="0"/>
              <a:t>14.08.2018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0FBC9-91EE-4B6D-B770-032821A1B93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20521468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1415E-160A-48D2-B5E3-5BE46E6005BC}" type="datetime1">
              <a:rPr lang="nb-NO" smtClean="0"/>
              <a:t>14.08.2018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0FBC9-91EE-4B6D-B770-032821A1B93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12582907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1415E-160A-48D2-B5E3-5BE46E6005BC}" type="datetime1">
              <a:rPr lang="nb-NO" smtClean="0"/>
              <a:t>14.08.2018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0FBC9-91EE-4B6D-B770-032821A1B93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20074315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1415E-160A-48D2-B5E3-5BE46E6005BC}" type="datetime1">
              <a:rPr lang="nb-NO" smtClean="0"/>
              <a:t>14.08.2018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0FBC9-91EE-4B6D-B770-032821A1B93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23465790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1415E-160A-48D2-B5E3-5BE46E6005BC}" type="datetime1">
              <a:rPr lang="nb-NO" smtClean="0"/>
              <a:t>14.08.2018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0FBC9-91EE-4B6D-B770-032821A1B93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07448894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1415E-160A-48D2-B5E3-5BE46E6005BC}" type="datetime1">
              <a:rPr lang="nb-NO" smtClean="0"/>
              <a:t>14.08.2018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0FBC9-91EE-4B6D-B770-032821A1B93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35589996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C1415E-160A-48D2-B5E3-5BE46E6005BC}" type="datetime1">
              <a:rPr lang="nb-NO" smtClean="0"/>
              <a:t>14.08.2018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30FBC9-91EE-4B6D-B770-032821A1B93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29540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/>
              <a:t>Økt </a:t>
            </a:r>
            <a:r>
              <a:rPr lang="nb-NO" dirty="0" smtClean="0"/>
              <a:t>2</a:t>
            </a:r>
            <a:endParaRPr lang="nb-NO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 smtClean="0"/>
              <a:t>Analyser ei lampe</a:t>
            </a:r>
            <a:endParaRPr lang="nb-NO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0FBC9-91EE-4B6D-B770-032821A1B933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56892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0FBC9-91EE-4B6D-B770-032821A1B933}" type="slidenum">
              <a:rPr lang="nb-NO" smtClean="0"/>
              <a:t>10</a:t>
            </a:fld>
            <a:endParaRPr lang="nb-NO"/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944712"/>
            <a:ext cx="4824536" cy="2413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5536" y="980728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b-NO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99" t="23200" r="39533" b="25222"/>
          <a:stretch/>
        </p:blipFill>
        <p:spPr bwMode="auto">
          <a:xfrm rot="16200000">
            <a:off x="6689392" y="3988429"/>
            <a:ext cx="1464293" cy="1090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38" t="26303" r="28338" b="25246"/>
          <a:stretch/>
        </p:blipFill>
        <p:spPr bwMode="auto">
          <a:xfrm>
            <a:off x="6318979" y="5470763"/>
            <a:ext cx="1503826" cy="1139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ounded Rectangular Callout 11"/>
          <p:cNvSpPr/>
          <p:nvPr/>
        </p:nvSpPr>
        <p:spPr>
          <a:xfrm>
            <a:off x="89502" y="517322"/>
            <a:ext cx="3492388" cy="1296144"/>
          </a:xfrm>
          <a:prstGeom prst="wedgeRoundRectCallout">
            <a:avLst>
              <a:gd name="adj1" fmla="val 65871"/>
              <a:gd name="adj2" fmla="val 3098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bg1"/>
                </a:solidFill>
              </a:rPr>
              <a:t>Bilen er laget av flere </a:t>
            </a:r>
            <a:r>
              <a:rPr lang="nb-NO" sz="2200" b="1" dirty="0">
                <a:solidFill>
                  <a:schemeClr val="bg1"/>
                </a:solidFill>
              </a:rPr>
              <a:t>materialer</a:t>
            </a:r>
            <a:r>
              <a:rPr lang="nb-NO" sz="2200" dirty="0">
                <a:solidFill>
                  <a:schemeClr val="bg1"/>
                </a:solidFill>
              </a:rPr>
              <a:t>, blant annet glass og metall</a:t>
            </a:r>
            <a:r>
              <a:rPr lang="nb-NO" sz="2200" dirty="0" smtClean="0">
                <a:solidFill>
                  <a:schemeClr val="bg1"/>
                </a:solidFill>
              </a:rPr>
              <a:t>.</a:t>
            </a:r>
            <a:endParaRPr lang="nb-NO" sz="2200" dirty="0">
              <a:solidFill>
                <a:schemeClr val="bg1"/>
              </a:solidFill>
            </a:endParaRPr>
          </a:p>
        </p:txBody>
      </p:sp>
      <p:sp>
        <p:nvSpPr>
          <p:cNvPr id="13" name="Rounded Rectangular Callout 12"/>
          <p:cNvSpPr/>
          <p:nvPr/>
        </p:nvSpPr>
        <p:spPr>
          <a:xfrm>
            <a:off x="190445" y="2328477"/>
            <a:ext cx="3280297" cy="864096"/>
          </a:xfrm>
          <a:prstGeom prst="wedgeRoundRectCallout">
            <a:avLst>
              <a:gd name="adj1" fmla="val 65352"/>
              <a:gd name="adj2" fmla="val -3878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b="1" dirty="0">
                <a:solidFill>
                  <a:schemeClr val="bg1"/>
                </a:solidFill>
              </a:rPr>
              <a:t>Materialene</a:t>
            </a:r>
            <a:r>
              <a:rPr lang="nb-NO" sz="2200" dirty="0">
                <a:solidFill>
                  <a:schemeClr val="bg1"/>
                </a:solidFill>
              </a:rPr>
              <a:t> har forskjellige </a:t>
            </a:r>
            <a:r>
              <a:rPr lang="nb-NO" sz="2200" b="1" dirty="0">
                <a:solidFill>
                  <a:schemeClr val="bg1"/>
                </a:solidFill>
              </a:rPr>
              <a:t>egenskaper</a:t>
            </a:r>
            <a:r>
              <a:rPr lang="nb-NO" sz="2200" dirty="0" smtClean="0">
                <a:solidFill>
                  <a:schemeClr val="bg1"/>
                </a:solidFill>
              </a:rPr>
              <a:t>.</a:t>
            </a:r>
            <a:endParaRPr lang="nb-NO" sz="2200" dirty="0">
              <a:solidFill>
                <a:schemeClr val="bg1"/>
              </a:solidFill>
            </a:endParaRPr>
          </a:p>
        </p:txBody>
      </p:sp>
      <p:sp>
        <p:nvSpPr>
          <p:cNvPr id="14" name="Rounded Rectangular Callout 13"/>
          <p:cNvSpPr/>
          <p:nvPr/>
        </p:nvSpPr>
        <p:spPr>
          <a:xfrm>
            <a:off x="1724867" y="4093167"/>
            <a:ext cx="4314022" cy="881087"/>
          </a:xfrm>
          <a:prstGeom prst="wedgeRoundRectCallout">
            <a:avLst>
              <a:gd name="adj1" fmla="val 66781"/>
              <a:gd name="adj2" fmla="val 1026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bg1"/>
                </a:solidFill>
              </a:rPr>
              <a:t>Glass har for eksempel </a:t>
            </a:r>
            <a:r>
              <a:rPr lang="nb-NO" sz="2200" b="1" dirty="0">
                <a:solidFill>
                  <a:schemeClr val="bg1"/>
                </a:solidFill>
              </a:rPr>
              <a:t>egenskapen</a:t>
            </a:r>
            <a:r>
              <a:rPr lang="nb-NO" sz="2200" dirty="0">
                <a:solidFill>
                  <a:schemeClr val="bg1"/>
                </a:solidFill>
              </a:rPr>
              <a:t> å være </a:t>
            </a:r>
            <a:r>
              <a:rPr lang="nb-NO" sz="2200" dirty="0" smtClean="0">
                <a:solidFill>
                  <a:schemeClr val="bg1"/>
                </a:solidFill>
              </a:rPr>
              <a:t>gjennomskinnelig.</a:t>
            </a:r>
            <a:endParaRPr lang="nb-NO" sz="2200" dirty="0">
              <a:solidFill>
                <a:schemeClr val="bg1"/>
              </a:solidFill>
            </a:endParaRPr>
          </a:p>
        </p:txBody>
      </p:sp>
      <p:sp>
        <p:nvSpPr>
          <p:cNvPr id="15" name="Rounded Rectangular Callout 14"/>
          <p:cNvSpPr/>
          <p:nvPr/>
        </p:nvSpPr>
        <p:spPr>
          <a:xfrm>
            <a:off x="1835696" y="5517232"/>
            <a:ext cx="3420380" cy="842678"/>
          </a:xfrm>
          <a:prstGeom prst="wedgeRoundRectCallout">
            <a:avLst>
              <a:gd name="adj1" fmla="val 74569"/>
              <a:gd name="adj2" fmla="val 1810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bg1"/>
                </a:solidFill>
              </a:rPr>
              <a:t>Metall har </a:t>
            </a:r>
            <a:r>
              <a:rPr lang="nb-NO" sz="2200" b="1" dirty="0">
                <a:solidFill>
                  <a:schemeClr val="bg1"/>
                </a:solidFill>
              </a:rPr>
              <a:t>egenskapen</a:t>
            </a:r>
            <a:r>
              <a:rPr lang="nb-NO" sz="2200" dirty="0">
                <a:solidFill>
                  <a:schemeClr val="bg1"/>
                </a:solidFill>
              </a:rPr>
              <a:t> å være hardt og sterkt</a:t>
            </a:r>
            <a:r>
              <a:rPr lang="nb-NO" sz="2200" dirty="0" smtClean="0">
                <a:solidFill>
                  <a:schemeClr val="bg1"/>
                </a:solidFill>
              </a:rPr>
              <a:t>.</a:t>
            </a:r>
            <a:endParaRPr lang="nb-NO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5633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6000" dirty="0" smtClean="0"/>
              <a:t> </a:t>
            </a:r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0FBC9-91EE-4B6D-B770-032821A1B933}" type="slidenum">
              <a:rPr lang="nb-NO" smtClean="0"/>
              <a:t>11</a:t>
            </a:fld>
            <a:endParaRPr lang="nb-NO"/>
          </a:p>
        </p:txBody>
      </p:sp>
      <p:sp>
        <p:nvSpPr>
          <p:cNvPr id="4" name="TextBox 3"/>
          <p:cNvSpPr txBox="1"/>
          <p:nvPr/>
        </p:nvSpPr>
        <p:spPr>
          <a:xfrm>
            <a:off x="683568" y="1772816"/>
            <a:ext cx="7488832" cy="89255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nb-NO" sz="26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Egenskapene til en gjenstand avhenger av hvilke materialer den er laget av. </a:t>
            </a:r>
            <a:endParaRPr lang="nb-NO" sz="2600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Oval Callout 5"/>
          <p:cNvSpPr/>
          <p:nvPr/>
        </p:nvSpPr>
        <p:spPr>
          <a:xfrm>
            <a:off x="664243" y="3429000"/>
            <a:ext cx="3384376" cy="1512168"/>
          </a:xfrm>
          <a:prstGeom prst="wedgeEllipseCallout">
            <a:avLst>
              <a:gd name="adj1" fmla="val 46083"/>
              <a:gd name="adj2" fmla="val -7536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bg1"/>
                </a:solidFill>
              </a:rPr>
              <a:t>Skriv nøkkelsetningen i </a:t>
            </a:r>
            <a:r>
              <a:rPr lang="nb-NO" sz="2200" dirty="0" smtClean="0">
                <a:solidFill>
                  <a:schemeClr val="bg1"/>
                </a:solidFill>
              </a:rPr>
              <a:t>lærlingheftet. </a:t>
            </a:r>
            <a:r>
              <a:rPr lang="nb-NO" sz="2200" dirty="0">
                <a:solidFill>
                  <a:schemeClr val="bg1"/>
                </a:solidFill>
              </a:rPr>
              <a:t>R</a:t>
            </a:r>
            <a:r>
              <a:rPr lang="nb-NO" sz="2200" dirty="0" smtClean="0">
                <a:solidFill>
                  <a:schemeClr val="bg1"/>
                </a:solidFill>
              </a:rPr>
              <a:t>ute 3 </a:t>
            </a:r>
            <a:r>
              <a:rPr lang="nb-NO" sz="2200" dirty="0">
                <a:solidFill>
                  <a:schemeClr val="bg1"/>
                </a:solidFill>
              </a:rPr>
              <a:t>på side 1. </a:t>
            </a:r>
          </a:p>
        </p:txBody>
      </p:sp>
    </p:spTree>
    <p:extLst>
      <p:ext uri="{BB962C8B-B14F-4D97-AF65-F5344CB8AC3E}">
        <p14:creationId xmlns:p14="http://schemas.microsoft.com/office/powerpoint/2010/main" val="1488637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2911822"/>
            <a:ext cx="4752528" cy="32732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800" dirty="0" smtClean="0">
                <a:solidFill>
                  <a:schemeClr val="tx2"/>
                </a:solidFill>
              </a:rPr>
              <a:t>Lampa er et </a:t>
            </a:r>
            <a:r>
              <a:rPr lang="nb-NO" sz="2800" b="1" dirty="0" smtClean="0">
                <a:solidFill>
                  <a:schemeClr val="tx2"/>
                </a:solidFill>
              </a:rPr>
              <a:t>system</a:t>
            </a:r>
            <a:r>
              <a:rPr lang="nb-NO" sz="2800" dirty="0" smtClean="0">
                <a:solidFill>
                  <a:schemeClr val="tx2"/>
                </a:solidFill>
              </a:rPr>
              <a:t>. </a:t>
            </a:r>
          </a:p>
          <a:p>
            <a:pPr marL="0" indent="0">
              <a:buNone/>
            </a:pPr>
            <a:endParaRPr lang="nb-NO" sz="2800" dirty="0"/>
          </a:p>
          <a:p>
            <a:pPr marL="0" indent="0">
              <a:buNone/>
            </a:pPr>
            <a:r>
              <a:rPr lang="nb-NO" sz="2800" dirty="0" smtClean="0">
                <a:solidFill>
                  <a:schemeClr val="tx2"/>
                </a:solidFill>
              </a:rPr>
              <a:t>Delene jobber sammen, slik at lampa fungerer som den skal.</a:t>
            </a:r>
            <a:endParaRPr lang="nb-NO" sz="2800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0FBC9-91EE-4B6D-B770-032821A1B933}" type="slidenum">
              <a:rPr lang="nb-NO" smtClean="0"/>
              <a:t>12</a:t>
            </a:fld>
            <a:endParaRPr lang="nb-NO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0"/>
          <a:stretch/>
        </p:blipFill>
        <p:spPr bwMode="auto">
          <a:xfrm>
            <a:off x="5212934" y="692696"/>
            <a:ext cx="3751553" cy="4888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Callout 4"/>
          <p:cNvSpPr/>
          <p:nvPr/>
        </p:nvSpPr>
        <p:spPr>
          <a:xfrm>
            <a:off x="704447" y="908720"/>
            <a:ext cx="3435505" cy="1080120"/>
          </a:xfrm>
          <a:prstGeom prst="wedgeEllipseCallout">
            <a:avLst>
              <a:gd name="adj1" fmla="val 48582"/>
              <a:gd name="adj2" fmla="val 5833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Hvilke deler består lampa av? </a:t>
            </a:r>
            <a:endParaRPr lang="nb-NO" sz="2200" dirty="0"/>
          </a:p>
        </p:txBody>
      </p:sp>
      <p:sp>
        <p:nvSpPr>
          <p:cNvPr id="6" name="TextBox 5"/>
          <p:cNvSpPr txBox="1"/>
          <p:nvPr/>
        </p:nvSpPr>
        <p:spPr>
          <a:xfrm>
            <a:off x="6876256" y="5750314"/>
            <a:ext cx="19442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50" dirty="0"/>
              <a:t>Foto: </a:t>
            </a:r>
            <a:r>
              <a:rPr lang="nb-NO" sz="1050" dirty="0" err="1" smtClean="0"/>
              <a:t>Annica</a:t>
            </a:r>
            <a:r>
              <a:rPr lang="nb-NO" sz="1050" dirty="0" smtClean="0"/>
              <a:t> Thomsson </a:t>
            </a:r>
            <a:endParaRPr lang="nb-NO" sz="1050" dirty="0"/>
          </a:p>
        </p:txBody>
      </p:sp>
    </p:spTree>
    <p:extLst>
      <p:ext uri="{BB962C8B-B14F-4D97-AF65-F5344CB8AC3E}">
        <p14:creationId xmlns:p14="http://schemas.microsoft.com/office/powerpoint/2010/main" val="1203201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16216" y="6309320"/>
            <a:ext cx="2133600" cy="365125"/>
          </a:xfrm>
        </p:spPr>
        <p:txBody>
          <a:bodyPr/>
          <a:lstStyle/>
          <a:p>
            <a:fld id="{0E30FBC9-91EE-4B6D-B770-032821A1B933}" type="slidenum">
              <a:rPr lang="nb-NO" smtClean="0"/>
              <a:t>13</a:t>
            </a:fld>
            <a:endParaRPr lang="nb-NO"/>
          </a:p>
        </p:txBody>
      </p:sp>
      <p:sp>
        <p:nvSpPr>
          <p:cNvPr id="4" name="Oval Callout 3"/>
          <p:cNvSpPr/>
          <p:nvPr/>
        </p:nvSpPr>
        <p:spPr>
          <a:xfrm>
            <a:off x="827584" y="397721"/>
            <a:ext cx="3240360" cy="1231079"/>
          </a:xfrm>
          <a:prstGeom prst="wedgeEllipseCallout">
            <a:avLst>
              <a:gd name="adj1" fmla="val -41758"/>
              <a:gd name="adj2" fmla="val 6617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Hva er hoved</a:t>
            </a:r>
            <a:r>
              <a:rPr lang="nb-NO" sz="2200" b="1" dirty="0" smtClean="0"/>
              <a:t>funksjonen</a:t>
            </a:r>
            <a:r>
              <a:rPr lang="nb-NO" sz="2200" dirty="0" smtClean="0"/>
              <a:t> til ei lampe?</a:t>
            </a:r>
            <a:endParaRPr lang="nb-NO" sz="2200" dirty="0"/>
          </a:p>
        </p:txBody>
      </p:sp>
      <p:sp>
        <p:nvSpPr>
          <p:cNvPr id="5" name="Oval Callout 4"/>
          <p:cNvSpPr/>
          <p:nvPr/>
        </p:nvSpPr>
        <p:spPr>
          <a:xfrm>
            <a:off x="4788024" y="620688"/>
            <a:ext cx="3888432" cy="1368152"/>
          </a:xfrm>
          <a:prstGeom prst="wedgeEllipseCallout">
            <a:avLst>
              <a:gd name="adj1" fmla="val -50629"/>
              <a:gd name="adj2" fmla="val 5662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Hva tror dere er </a:t>
            </a:r>
            <a:r>
              <a:rPr lang="nb-NO" sz="2200" b="1" dirty="0" smtClean="0"/>
              <a:t>funksjonen</a:t>
            </a:r>
            <a:r>
              <a:rPr lang="nb-NO" sz="2200" dirty="0" smtClean="0"/>
              <a:t> til akkurat denne lampa?</a:t>
            </a:r>
            <a:endParaRPr lang="nb-NO" sz="2200" dirty="0"/>
          </a:p>
        </p:txBody>
      </p:sp>
      <p:sp>
        <p:nvSpPr>
          <p:cNvPr id="6" name="Oval Callout 5"/>
          <p:cNvSpPr/>
          <p:nvPr/>
        </p:nvSpPr>
        <p:spPr>
          <a:xfrm>
            <a:off x="1700080" y="2780928"/>
            <a:ext cx="3600400" cy="1224136"/>
          </a:xfrm>
          <a:prstGeom prst="wedgeEllipseCallout">
            <a:avLst>
              <a:gd name="adj1" fmla="val -52328"/>
              <a:gd name="adj2" fmla="val 7084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Hva slags </a:t>
            </a:r>
            <a:r>
              <a:rPr lang="nb-NO" sz="2200" b="1" dirty="0" smtClean="0"/>
              <a:t>materialer</a:t>
            </a:r>
            <a:r>
              <a:rPr lang="nb-NO" sz="2200" dirty="0" smtClean="0"/>
              <a:t> er delene laget av?</a:t>
            </a:r>
            <a:endParaRPr lang="nb-NO" sz="2200" dirty="0"/>
          </a:p>
        </p:txBody>
      </p:sp>
      <p:sp>
        <p:nvSpPr>
          <p:cNvPr id="7" name="Oval Callout 6"/>
          <p:cNvSpPr/>
          <p:nvPr/>
        </p:nvSpPr>
        <p:spPr>
          <a:xfrm>
            <a:off x="4716016" y="4743863"/>
            <a:ext cx="2448272" cy="745382"/>
          </a:xfrm>
          <a:prstGeom prst="wedgeEllipseCallout">
            <a:avLst>
              <a:gd name="adj1" fmla="val -54977"/>
              <a:gd name="adj2" fmla="val -8184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 dirty="0" smtClean="0"/>
              <a:t>Hvorfor? </a:t>
            </a:r>
            <a:endParaRPr lang="nb-NO" sz="2400" dirty="0"/>
          </a:p>
        </p:txBody>
      </p:sp>
    </p:spTree>
    <p:extLst>
      <p:ext uri="{BB962C8B-B14F-4D97-AF65-F5344CB8AC3E}">
        <p14:creationId xmlns:p14="http://schemas.microsoft.com/office/powerpoint/2010/main" val="1246662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187821"/>
            <a:ext cx="1676530" cy="2962337"/>
          </a:xfrm>
          <a:prstGeom prst="rect">
            <a:avLst/>
          </a:prstGeom>
          <a:noFill/>
        </p:spPr>
      </p:pic>
      <p:pic>
        <p:nvPicPr>
          <p:cNvPr id="6" name="Picture 5" descr="N:\Forskerføtter og leserøtter\ELEKTRISITET\Bilder av lamper\lampe 3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31" t="9966" r="19706" b="4120"/>
          <a:stretch/>
        </p:blipFill>
        <p:spPr bwMode="auto">
          <a:xfrm rot="5400000">
            <a:off x="2968060" y="3403922"/>
            <a:ext cx="2448272" cy="176125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Rectangle 6"/>
          <p:cNvSpPr/>
          <p:nvPr/>
        </p:nvSpPr>
        <p:spPr>
          <a:xfrm>
            <a:off x="906634" y="676091"/>
            <a:ext cx="576064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4000" dirty="0" smtClean="0"/>
              <a:t>1</a:t>
            </a:r>
            <a:endParaRPr lang="nb-NO" sz="4000" dirty="0"/>
          </a:p>
        </p:txBody>
      </p:sp>
      <p:sp>
        <p:nvSpPr>
          <p:cNvPr id="8" name="Rectangle 7"/>
          <p:cNvSpPr/>
          <p:nvPr/>
        </p:nvSpPr>
        <p:spPr>
          <a:xfrm>
            <a:off x="3566266" y="2276872"/>
            <a:ext cx="625931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4000" dirty="0" smtClean="0"/>
              <a:t>2</a:t>
            </a:r>
            <a:endParaRPr lang="nb-NO" sz="4000" dirty="0"/>
          </a:p>
        </p:txBody>
      </p:sp>
      <p:sp>
        <p:nvSpPr>
          <p:cNvPr id="9" name="Rectangle 8"/>
          <p:cNvSpPr/>
          <p:nvPr/>
        </p:nvSpPr>
        <p:spPr>
          <a:xfrm>
            <a:off x="6063822" y="1484784"/>
            <a:ext cx="668418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4000" dirty="0" smtClean="0"/>
              <a:t>3</a:t>
            </a:r>
            <a:endParaRPr lang="nb-NO" sz="4000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69" r="22737" b="177"/>
          <a:stretch/>
        </p:blipFill>
        <p:spPr bwMode="auto">
          <a:xfrm>
            <a:off x="467544" y="1445746"/>
            <a:ext cx="2162086" cy="4517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0FBC9-91EE-4B6D-B770-032821A1B933}" type="slidenum">
              <a:rPr lang="nb-NO" smtClean="0"/>
              <a:t>14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67843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2720" y="692696"/>
            <a:ext cx="4523296" cy="1224136"/>
          </a:xfrm>
        </p:spPr>
        <p:txBody>
          <a:bodyPr>
            <a:noAutofit/>
          </a:bodyPr>
          <a:lstStyle/>
          <a:p>
            <a:r>
              <a:rPr lang="nb-NO" sz="2400" dirty="0" smtClean="0">
                <a:solidFill>
                  <a:schemeClr val="accent3">
                    <a:lumMod val="50000"/>
                  </a:schemeClr>
                </a:solidFill>
              </a:rPr>
              <a:t>Plasser lappene fra konvolutten der de hører til i tabellen.</a:t>
            </a:r>
            <a:endParaRPr lang="nb-NO" sz="24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0FBC9-91EE-4B6D-B770-032821A1B933}" type="slidenum">
              <a:rPr lang="nb-NO" smtClean="0"/>
              <a:t>15</a:t>
            </a:fld>
            <a:endParaRPr lang="nb-NO" dirty="0"/>
          </a:p>
        </p:txBody>
      </p:sp>
      <p:sp>
        <p:nvSpPr>
          <p:cNvPr id="4" name="TextBox 3"/>
          <p:cNvSpPr txBox="1"/>
          <p:nvPr/>
        </p:nvSpPr>
        <p:spPr>
          <a:xfrm>
            <a:off x="107504" y="4506061"/>
            <a:ext cx="43924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sz="2400" dirty="0" smtClean="0">
                <a:solidFill>
                  <a:srgbClr val="0070C0"/>
                </a:solidFill>
              </a:rPr>
              <a:t>Beskriver </a:t>
            </a:r>
            <a:r>
              <a:rPr lang="nb-NO" sz="2400" dirty="0">
                <a:solidFill>
                  <a:srgbClr val="0070C0"/>
                </a:solidFill>
              </a:rPr>
              <a:t>lappen delens </a:t>
            </a:r>
            <a:r>
              <a:rPr lang="nb-NO" sz="2400" b="1" dirty="0">
                <a:solidFill>
                  <a:srgbClr val="0070C0"/>
                </a:solidFill>
              </a:rPr>
              <a:t>materialer</a:t>
            </a:r>
            <a:r>
              <a:rPr lang="nb-NO" sz="2400" dirty="0">
                <a:solidFill>
                  <a:srgbClr val="0070C0"/>
                </a:solidFill>
              </a:rPr>
              <a:t>, </a:t>
            </a:r>
            <a:r>
              <a:rPr lang="nb-NO" sz="2400" b="1" dirty="0">
                <a:solidFill>
                  <a:srgbClr val="0070C0"/>
                </a:solidFill>
              </a:rPr>
              <a:t>egenskaper</a:t>
            </a:r>
            <a:r>
              <a:rPr lang="nb-NO" sz="2400" dirty="0">
                <a:solidFill>
                  <a:srgbClr val="0070C0"/>
                </a:solidFill>
              </a:rPr>
              <a:t>, </a:t>
            </a:r>
            <a:r>
              <a:rPr lang="nb-NO" sz="2400" b="1" dirty="0">
                <a:solidFill>
                  <a:srgbClr val="0070C0"/>
                </a:solidFill>
              </a:rPr>
              <a:t>form</a:t>
            </a:r>
            <a:r>
              <a:rPr lang="nb-NO" sz="2400" dirty="0">
                <a:solidFill>
                  <a:srgbClr val="0070C0"/>
                </a:solidFill>
              </a:rPr>
              <a:t> eller </a:t>
            </a:r>
            <a:r>
              <a:rPr lang="nb-NO" sz="2400" b="1" dirty="0">
                <a:solidFill>
                  <a:srgbClr val="0070C0"/>
                </a:solidFill>
              </a:rPr>
              <a:t>funksjon</a:t>
            </a:r>
            <a:r>
              <a:rPr lang="nb-NO" sz="2400" dirty="0" smtClean="0">
                <a:solidFill>
                  <a:srgbClr val="0070C0"/>
                </a:solidFill>
              </a:rPr>
              <a:t>?</a:t>
            </a:r>
            <a:endParaRPr lang="nb-NO" sz="2400" dirty="0">
              <a:solidFill>
                <a:srgbClr val="0070C0"/>
              </a:solidFill>
            </a:endParaRPr>
          </a:p>
          <a:p>
            <a:endParaRPr lang="nb-NO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171308" y="1989958"/>
            <a:ext cx="3528392" cy="20177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nb-NO" sz="3600" dirty="0" smtClean="0"/>
          </a:p>
          <a:p>
            <a:r>
              <a:rPr lang="nb-NO" sz="2400" dirty="0" smtClean="0"/>
              <a:t>Hvilken del beskriver lappen?</a:t>
            </a:r>
            <a:endParaRPr lang="nb-NO" sz="2400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026" name="Picture 2" descr="N:\Forskerføtter og leserøtter\ELEKTRISITET\Maler og elevark\Elevark økt 2 side 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1484784"/>
            <a:ext cx="5208901" cy="3268759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6806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1827"/>
            <a:ext cx="9144000" cy="4414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828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409" y="188640"/>
            <a:ext cx="8229600" cy="1143000"/>
          </a:xfrm>
        </p:spPr>
        <p:txBody>
          <a:bodyPr/>
          <a:lstStyle/>
          <a:p>
            <a:r>
              <a:rPr lang="nb-NO" sz="3600" dirty="0"/>
              <a:t>A</a:t>
            </a:r>
            <a:r>
              <a:rPr lang="nb-NO" sz="3600" dirty="0" smtClean="0"/>
              <a:t>nalysere</a:t>
            </a:r>
            <a:r>
              <a:rPr lang="nb-NO" sz="6000" dirty="0" smtClean="0"/>
              <a:t> </a:t>
            </a:r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0FBC9-91EE-4B6D-B770-032821A1B933}" type="slidenum">
              <a:rPr lang="nb-NO" smtClean="0"/>
              <a:t>17</a:t>
            </a:fld>
            <a:endParaRPr lang="nb-NO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295"/>
          <a:stretch/>
        </p:blipFill>
        <p:spPr bwMode="auto">
          <a:xfrm>
            <a:off x="1155236" y="3089444"/>
            <a:ext cx="6143820" cy="2911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75656" y="4182524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analysere</a:t>
            </a:r>
            <a:endParaRPr lang="nb-NO" sz="2400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323338" y="4195246"/>
            <a:ext cx="28568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dirty="0">
                <a:solidFill>
                  <a:srgbClr val="00B050"/>
                </a:solidFill>
                <a:latin typeface="Comic Sans MS" panose="030F0702030302020204" pitchFamily="66" charset="0"/>
              </a:rPr>
              <a:t>u</a:t>
            </a:r>
            <a:r>
              <a:rPr lang="nb-NO" sz="24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ndersøke deler av noe nøye </a:t>
            </a:r>
            <a:endParaRPr lang="nb-NO" sz="2400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Rounded Rectangular Callout 3"/>
          <p:cNvSpPr/>
          <p:nvPr/>
        </p:nvSpPr>
        <p:spPr>
          <a:xfrm>
            <a:off x="827584" y="1700808"/>
            <a:ext cx="5832648" cy="792088"/>
          </a:xfrm>
          <a:prstGeom prst="wedgeRoundRectCallout">
            <a:avLst>
              <a:gd name="adj1" fmla="val -21822"/>
              <a:gd name="adj2" fmla="val 8148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bg1"/>
                </a:solidFill>
                <a:latin typeface="Calibri" panose="020F0502020204030204" pitchFamily="34" charset="0"/>
              </a:rPr>
              <a:t>Å </a:t>
            </a:r>
            <a:r>
              <a:rPr lang="nb-NO" sz="2200" b="1" i="1" dirty="0">
                <a:solidFill>
                  <a:schemeClr val="bg1"/>
                </a:solidFill>
                <a:latin typeface="Calibri" panose="020F0502020204030204" pitchFamily="34" charset="0"/>
              </a:rPr>
              <a:t>analysere</a:t>
            </a:r>
            <a:r>
              <a:rPr lang="nb-NO" sz="2200" dirty="0">
                <a:solidFill>
                  <a:schemeClr val="bg1"/>
                </a:solidFill>
                <a:latin typeface="Calibri" panose="020F0502020204030204" pitchFamily="34" charset="0"/>
              </a:rPr>
              <a:t> er å undersøke deler av noe </a:t>
            </a:r>
            <a:r>
              <a:rPr lang="nb-NO" sz="2200" dirty="0" smtClean="0">
                <a:solidFill>
                  <a:schemeClr val="bg1"/>
                </a:solidFill>
                <a:latin typeface="Calibri" panose="020F0502020204030204" pitchFamily="34" charset="0"/>
              </a:rPr>
              <a:t>nøye.</a:t>
            </a:r>
            <a:endParaRPr lang="nb-NO" sz="22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2543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148064" y="1099568"/>
            <a:ext cx="2016224" cy="999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b-NO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751" y="1432588"/>
            <a:ext cx="471004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sz="2600" dirty="0" smtClean="0">
                <a:solidFill>
                  <a:schemeClr val="tx2"/>
                </a:solidFill>
              </a:rPr>
              <a:t>Hvilke deler er lampa satt sammen av?</a:t>
            </a:r>
            <a:endParaRPr lang="nb-NO" sz="2600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249871"/>
            <a:ext cx="4321759" cy="34563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0FBC9-91EE-4B6D-B770-032821A1B933}" type="slidenum">
              <a:rPr lang="nb-NO" smtClean="0"/>
              <a:t>18</a:t>
            </a:fld>
            <a:endParaRPr lang="nb-NO"/>
          </a:p>
        </p:txBody>
      </p:sp>
      <p:sp>
        <p:nvSpPr>
          <p:cNvPr id="3" name="TextBox 2"/>
          <p:cNvSpPr txBox="1"/>
          <p:nvPr/>
        </p:nvSpPr>
        <p:spPr>
          <a:xfrm>
            <a:off x="5757518" y="4797152"/>
            <a:ext cx="22387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Side 6 i lærlingheftet. </a:t>
            </a:r>
            <a:endParaRPr lang="nb-NO" dirty="0"/>
          </a:p>
        </p:txBody>
      </p:sp>
      <p:pic>
        <p:nvPicPr>
          <p:cNvPr id="9" name="Picture 2065" descr="N:\Forskerføtter og leserøtter\ELEKTRISITET\Bilder\Bilder til lærerveiledningene\Skrivebordlampe piaxabay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2009825"/>
            <a:ext cx="936104" cy="75571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ounded Rectangular Callout 5"/>
          <p:cNvSpPr/>
          <p:nvPr/>
        </p:nvSpPr>
        <p:spPr>
          <a:xfrm>
            <a:off x="1187624" y="129452"/>
            <a:ext cx="5760641" cy="635252"/>
          </a:xfrm>
          <a:prstGeom prst="wedgeRoundRectCallout">
            <a:avLst>
              <a:gd name="adj1" fmla="val -21278"/>
              <a:gd name="adj2" fmla="val 9436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800" dirty="0">
                <a:solidFill>
                  <a:schemeClr val="bg1"/>
                </a:solidFill>
              </a:rPr>
              <a:t>Beskriv lampa du har tatt bilde av.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305" y="2519318"/>
            <a:ext cx="438649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600" dirty="0" smtClean="0">
                <a:solidFill>
                  <a:schemeClr val="accent3">
                    <a:lumMod val="50000"/>
                  </a:schemeClr>
                </a:solidFill>
              </a:rPr>
              <a:t>Hva </a:t>
            </a:r>
            <a:r>
              <a:rPr lang="nb-NO" sz="2600" dirty="0">
                <a:solidFill>
                  <a:schemeClr val="accent3">
                    <a:lumMod val="50000"/>
                  </a:schemeClr>
                </a:solidFill>
              </a:rPr>
              <a:t>slags </a:t>
            </a:r>
            <a:r>
              <a:rPr lang="nb-NO" sz="2600" b="1" dirty="0">
                <a:solidFill>
                  <a:schemeClr val="accent3">
                    <a:lumMod val="50000"/>
                  </a:schemeClr>
                </a:solidFill>
              </a:rPr>
              <a:t>form</a:t>
            </a:r>
            <a:r>
              <a:rPr lang="nb-NO" sz="2600" dirty="0">
                <a:solidFill>
                  <a:schemeClr val="accent3">
                    <a:lumMod val="50000"/>
                  </a:schemeClr>
                </a:solidFill>
              </a:rPr>
              <a:t> har delene? </a:t>
            </a:r>
            <a:endParaRPr lang="nb-NO" sz="2600" dirty="0"/>
          </a:p>
        </p:txBody>
      </p:sp>
      <p:sp>
        <p:nvSpPr>
          <p:cNvPr id="11" name="TextBox 10"/>
          <p:cNvSpPr txBox="1"/>
          <p:nvPr/>
        </p:nvSpPr>
        <p:spPr>
          <a:xfrm>
            <a:off x="77305" y="3356992"/>
            <a:ext cx="424847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600" dirty="0" smtClean="0">
                <a:solidFill>
                  <a:srgbClr val="7030A0"/>
                </a:solidFill>
              </a:rPr>
              <a:t>Hva </a:t>
            </a:r>
            <a:r>
              <a:rPr lang="nb-NO" sz="2600" dirty="0">
                <a:solidFill>
                  <a:srgbClr val="7030A0"/>
                </a:solidFill>
              </a:rPr>
              <a:t>slags </a:t>
            </a:r>
            <a:r>
              <a:rPr lang="nb-NO" sz="2600" b="1" dirty="0">
                <a:solidFill>
                  <a:srgbClr val="7030A0"/>
                </a:solidFill>
              </a:rPr>
              <a:t>materialer</a:t>
            </a:r>
            <a:r>
              <a:rPr lang="nb-NO" sz="2600" dirty="0">
                <a:solidFill>
                  <a:srgbClr val="7030A0"/>
                </a:solidFill>
              </a:rPr>
              <a:t> er delene laget av?</a:t>
            </a:r>
            <a:r>
              <a:rPr lang="nb-NO" sz="26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endParaRPr lang="nb-NO" sz="2600" dirty="0"/>
          </a:p>
        </p:txBody>
      </p:sp>
      <p:sp>
        <p:nvSpPr>
          <p:cNvPr id="12" name="TextBox 11"/>
          <p:cNvSpPr txBox="1"/>
          <p:nvPr/>
        </p:nvSpPr>
        <p:spPr>
          <a:xfrm>
            <a:off x="77305" y="4437112"/>
            <a:ext cx="424847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600" dirty="0" smtClean="0">
                <a:solidFill>
                  <a:schemeClr val="accent1">
                    <a:lumMod val="50000"/>
                  </a:schemeClr>
                </a:solidFill>
              </a:rPr>
              <a:t>Hvilke </a:t>
            </a:r>
            <a:r>
              <a:rPr lang="nb-NO" sz="2600" b="1" dirty="0">
                <a:solidFill>
                  <a:schemeClr val="accent1">
                    <a:lumMod val="50000"/>
                  </a:schemeClr>
                </a:solidFill>
              </a:rPr>
              <a:t>egenskaper</a:t>
            </a:r>
            <a:r>
              <a:rPr lang="nb-NO" sz="2600" dirty="0">
                <a:solidFill>
                  <a:schemeClr val="accent1">
                    <a:lumMod val="50000"/>
                  </a:schemeClr>
                </a:solidFill>
              </a:rPr>
              <a:t> har </a:t>
            </a:r>
            <a:r>
              <a:rPr lang="nb-NO" sz="2600" b="1" dirty="0">
                <a:solidFill>
                  <a:schemeClr val="accent1">
                    <a:lumMod val="50000"/>
                  </a:schemeClr>
                </a:solidFill>
              </a:rPr>
              <a:t>materialene</a:t>
            </a:r>
            <a:r>
              <a:rPr lang="nb-NO" sz="2600" dirty="0" smtClean="0">
                <a:solidFill>
                  <a:schemeClr val="accent1">
                    <a:lumMod val="50000"/>
                  </a:schemeClr>
                </a:solidFill>
              </a:rPr>
              <a:t>?</a:t>
            </a:r>
            <a:endParaRPr lang="nb-NO" sz="2600" dirty="0"/>
          </a:p>
        </p:txBody>
      </p:sp>
      <p:sp>
        <p:nvSpPr>
          <p:cNvPr id="13" name="TextBox 12"/>
          <p:cNvSpPr txBox="1"/>
          <p:nvPr/>
        </p:nvSpPr>
        <p:spPr>
          <a:xfrm>
            <a:off x="85026" y="5517232"/>
            <a:ext cx="50737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600" dirty="0" smtClean="0">
                <a:solidFill>
                  <a:schemeClr val="accent3">
                    <a:lumMod val="50000"/>
                  </a:schemeClr>
                </a:solidFill>
              </a:rPr>
              <a:t>Hva </a:t>
            </a:r>
            <a:r>
              <a:rPr lang="nb-NO" sz="2600" dirty="0">
                <a:solidFill>
                  <a:schemeClr val="accent3">
                    <a:lumMod val="50000"/>
                  </a:schemeClr>
                </a:solidFill>
              </a:rPr>
              <a:t>er </a:t>
            </a:r>
            <a:r>
              <a:rPr lang="nb-NO" sz="2600" b="1" dirty="0">
                <a:solidFill>
                  <a:schemeClr val="accent3">
                    <a:lumMod val="50000"/>
                  </a:schemeClr>
                </a:solidFill>
              </a:rPr>
              <a:t>funksjonen</a:t>
            </a:r>
            <a:r>
              <a:rPr lang="nb-NO" sz="2600" dirty="0">
                <a:solidFill>
                  <a:schemeClr val="accent3">
                    <a:lumMod val="50000"/>
                  </a:schemeClr>
                </a:solidFill>
              </a:rPr>
              <a:t> til delene?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685594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rmAutofit/>
          </a:bodyPr>
          <a:lstStyle/>
          <a:p>
            <a:r>
              <a:rPr lang="nb-NO" sz="3600" b="1" dirty="0" smtClean="0">
                <a:solidFill>
                  <a:schemeClr val="tx2"/>
                </a:solidFill>
              </a:rPr>
              <a:t>Lekse: </a:t>
            </a:r>
            <a:endParaRPr lang="nb-NO" sz="3600" b="1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184576"/>
          </a:xfrm>
        </p:spPr>
        <p:txBody>
          <a:bodyPr/>
          <a:lstStyle/>
          <a:p>
            <a:pPr marL="0" indent="0" algn="ctr">
              <a:buNone/>
            </a:pPr>
            <a:r>
              <a:rPr lang="nb-NO" dirty="0" smtClean="0">
                <a:solidFill>
                  <a:schemeClr val="tx2"/>
                </a:solidFill>
              </a:rPr>
              <a:t>Skriv en kort tekst om lampa du har tatt bilde av. </a:t>
            </a:r>
          </a:p>
          <a:p>
            <a:pPr marL="0" indent="0" algn="ctr">
              <a:buNone/>
            </a:pPr>
            <a:endParaRPr lang="nb-NO" sz="3600" dirty="0" smtClean="0"/>
          </a:p>
          <a:p>
            <a:r>
              <a:rPr lang="nb-NO" sz="2600" dirty="0" smtClean="0"/>
              <a:t>Hvor er lampa plassert?</a:t>
            </a:r>
            <a:br>
              <a:rPr lang="nb-NO" sz="2600" dirty="0" smtClean="0"/>
            </a:br>
            <a:endParaRPr lang="nb-NO" sz="2600" dirty="0" smtClean="0"/>
          </a:p>
          <a:p>
            <a:r>
              <a:rPr lang="nb-NO" sz="2600" dirty="0" smtClean="0"/>
              <a:t>Hva er </a:t>
            </a:r>
            <a:r>
              <a:rPr lang="nb-NO" sz="2600" b="1" dirty="0" smtClean="0"/>
              <a:t>funksjonen</a:t>
            </a:r>
            <a:r>
              <a:rPr lang="nb-NO" sz="2600" dirty="0" smtClean="0"/>
              <a:t> til nettopp denne lampa? Hva slags lys gir den? </a:t>
            </a:r>
            <a:br>
              <a:rPr lang="nb-NO" sz="2600" dirty="0" smtClean="0"/>
            </a:br>
            <a:endParaRPr lang="nb-NO" sz="2600" dirty="0" smtClean="0"/>
          </a:p>
          <a:p>
            <a:r>
              <a:rPr lang="nb-NO" sz="2600" dirty="0" smtClean="0"/>
              <a:t>Hvorfor valgte du å ta bilde av denne lampa? </a:t>
            </a:r>
            <a:endParaRPr lang="nb-NO" sz="2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0FBC9-91EE-4B6D-B770-032821A1B933}" type="slidenum">
              <a:rPr lang="nb-NO" smtClean="0"/>
              <a:t>19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57239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4"/>
          <p:cNvSpPr>
            <a:spLocks noGrp="1"/>
          </p:cNvSpPr>
          <p:nvPr>
            <p:ph type="title"/>
          </p:nvPr>
        </p:nvSpPr>
        <p:spPr>
          <a:xfrm>
            <a:off x="0" y="548680"/>
            <a:ext cx="4139952" cy="648072"/>
          </a:xfrm>
          <a:prstGeom prst="roundRect">
            <a:avLst/>
          </a:prstGeom>
          <a:gradFill flip="none" rotWithShape="1">
            <a:gsLst>
              <a:gs pos="100000">
                <a:srgbClr val="92D050"/>
              </a:gs>
              <a:gs pos="1000">
                <a:srgbClr val="007A00"/>
              </a:gs>
            </a:gsLst>
            <a:lin ang="10800000" scaled="0"/>
            <a:tileRect/>
          </a:gra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0000"/>
          </a:bodyPr>
          <a:lstStyle/>
          <a:p>
            <a:pPr algn="l"/>
            <a:r>
              <a:rPr lang="nb-NO" dirty="0" smtClean="0"/>
              <a:t>Skriv-par-del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4092" y="1412776"/>
            <a:ext cx="8568952" cy="446449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nb-NO" sz="2800" dirty="0" smtClean="0">
                <a:solidFill>
                  <a:schemeClr val="tx2"/>
                </a:solidFill>
              </a:rPr>
              <a:t>Skriv navnet på gjenstander som passer til hovedfunksjonene til </a:t>
            </a:r>
            <a:r>
              <a:rPr lang="nb-NO" sz="2800" b="1" dirty="0" smtClean="0">
                <a:solidFill>
                  <a:schemeClr val="tx2"/>
                </a:solidFill>
              </a:rPr>
              <a:t>elektrisk strøm </a:t>
            </a:r>
            <a:r>
              <a:rPr lang="nb-NO" sz="2800" dirty="0" smtClean="0">
                <a:solidFill>
                  <a:schemeClr val="tx2"/>
                </a:solidFill>
              </a:rPr>
              <a:t>(én gjenstand for hver funksjon).</a:t>
            </a:r>
          </a:p>
          <a:p>
            <a:endParaRPr lang="nb-NO" dirty="0" smtClean="0"/>
          </a:p>
          <a:p>
            <a:pPr marL="0" indent="0">
              <a:buNone/>
            </a:pPr>
            <a:endParaRPr lang="nb-NO" b="1" dirty="0" smtClean="0"/>
          </a:p>
          <a:p>
            <a:pPr marL="514350" indent="-514350">
              <a:lnSpc>
                <a:spcPct val="150000"/>
              </a:lnSpc>
              <a:buFont typeface="Arial" panose="020B0604020202020204" pitchFamily="34" charset="0"/>
              <a:buAutoNum type="arabicPeriod"/>
            </a:pPr>
            <a:endParaRPr lang="nb-NO" sz="3000" dirty="0" smtClean="0"/>
          </a:p>
          <a:p>
            <a:pPr marL="514350" indent="-514350">
              <a:lnSpc>
                <a:spcPct val="150000"/>
              </a:lnSpc>
              <a:buFont typeface="Arial" panose="020B0604020202020204" pitchFamily="34" charset="0"/>
              <a:buAutoNum type="arabicPeriod"/>
            </a:pPr>
            <a:r>
              <a:rPr lang="nb-NO" sz="2600" dirty="0" smtClean="0"/>
              <a:t>Skriv </a:t>
            </a:r>
            <a:r>
              <a:rPr lang="nb-NO" sz="2600" dirty="0"/>
              <a:t>i </a:t>
            </a:r>
            <a:r>
              <a:rPr lang="nb-NO" sz="2600" dirty="0" smtClean="0"/>
              <a:t>ett minutt: </a:t>
            </a:r>
            <a:r>
              <a:rPr lang="nb-NO" sz="2600" dirty="0" smtClean="0">
                <a:solidFill>
                  <a:schemeClr val="tx2"/>
                </a:solidFill>
              </a:rPr>
              <a:t>Lærlingheftet </a:t>
            </a:r>
            <a:r>
              <a:rPr lang="nb-NO" sz="2600" dirty="0">
                <a:solidFill>
                  <a:schemeClr val="tx2"/>
                </a:solidFill>
              </a:rPr>
              <a:t>side </a:t>
            </a:r>
            <a:r>
              <a:rPr lang="nb-NO" sz="2600" dirty="0" smtClean="0">
                <a:solidFill>
                  <a:schemeClr val="tx2"/>
                </a:solidFill>
              </a:rPr>
              <a:t>23, spørsmål </a:t>
            </a:r>
            <a:r>
              <a:rPr lang="nb-NO" sz="2600" dirty="0">
                <a:solidFill>
                  <a:schemeClr val="tx2"/>
                </a:solidFill>
              </a:rPr>
              <a:t>1. </a:t>
            </a:r>
            <a:endParaRPr lang="nb-NO" sz="2600" dirty="0" smtClean="0">
              <a:solidFill>
                <a:schemeClr val="tx2"/>
              </a:solidFill>
            </a:endParaRP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nb-NO" sz="2600" dirty="0" smtClean="0"/>
              <a:t>Del med naboen i ett minutt. </a:t>
            </a:r>
            <a:endParaRPr lang="nb-NO" sz="26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nb-NO" sz="2600" dirty="0" smtClean="0"/>
              <a:t>Del i plenum</a:t>
            </a:r>
            <a:r>
              <a:rPr lang="nb-NO" sz="2600" dirty="0"/>
              <a:t>.</a:t>
            </a:r>
            <a:r>
              <a:rPr lang="nb-NO" sz="2600" dirty="0" smtClean="0"/>
              <a:t> </a:t>
            </a:r>
            <a:endParaRPr lang="nb-NO" sz="26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0FBC9-91EE-4B6D-B770-032821A1B933}" type="slidenum">
              <a:rPr lang="nb-NO" smtClean="0"/>
              <a:t>2</a:t>
            </a:fld>
            <a:endParaRPr lang="nb-NO" dirty="0"/>
          </a:p>
        </p:txBody>
      </p:sp>
      <p:sp>
        <p:nvSpPr>
          <p:cNvPr id="5" name="TextBox 4"/>
          <p:cNvSpPr txBox="1"/>
          <p:nvPr/>
        </p:nvSpPr>
        <p:spPr>
          <a:xfrm>
            <a:off x="748148" y="2564904"/>
            <a:ext cx="7560840" cy="830997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nb-NO" sz="2400" dirty="0" smtClean="0">
                <a:latin typeface="Comic Sans MS" panose="030F0702030302020204" pitchFamily="66" charset="0"/>
              </a:rPr>
              <a:t>Vi bruker strøm til å få lys, oppvarming/nedkjøling, bevegelse og kommunikasjon.</a:t>
            </a:r>
            <a:endParaRPr lang="nb-NO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3573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0FBC9-91EE-4B6D-B770-032821A1B933}" type="slidenum">
              <a:rPr lang="nb-NO" smtClean="0"/>
              <a:t>3</a:t>
            </a:fld>
            <a:endParaRPr lang="nb-NO"/>
          </a:p>
        </p:txBody>
      </p:sp>
      <p:sp>
        <p:nvSpPr>
          <p:cNvPr id="3" name="Rounded Rectangular Callout 2"/>
          <p:cNvSpPr/>
          <p:nvPr/>
        </p:nvSpPr>
        <p:spPr>
          <a:xfrm>
            <a:off x="4186418" y="908720"/>
            <a:ext cx="4536504" cy="1368152"/>
          </a:xfrm>
          <a:prstGeom prst="wedgeRoundRectCallout">
            <a:avLst>
              <a:gd name="adj1" fmla="val -18362"/>
              <a:gd name="adj2" fmla="val 8793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I denne økta skal vi se nærmere på begrepene </a:t>
            </a:r>
            <a:r>
              <a:rPr lang="nb-NO" sz="2200" b="1" i="1" dirty="0" smtClean="0"/>
              <a:t>materiale</a:t>
            </a:r>
            <a:r>
              <a:rPr lang="nb-NO" sz="2200" dirty="0" smtClean="0"/>
              <a:t>, </a:t>
            </a:r>
            <a:r>
              <a:rPr lang="nb-NO" sz="2200" b="1" i="1" dirty="0" smtClean="0"/>
              <a:t>egenskap</a:t>
            </a:r>
            <a:r>
              <a:rPr lang="nb-NO" sz="2200" dirty="0" smtClean="0"/>
              <a:t>, </a:t>
            </a:r>
            <a:r>
              <a:rPr lang="nb-NO" sz="2200" b="1" i="1" dirty="0" smtClean="0"/>
              <a:t>form</a:t>
            </a:r>
            <a:r>
              <a:rPr lang="nb-NO" sz="2200" dirty="0" smtClean="0"/>
              <a:t> og </a:t>
            </a:r>
            <a:r>
              <a:rPr lang="nb-NO" sz="2200" b="1" i="1" dirty="0" smtClean="0"/>
              <a:t>funksjon</a:t>
            </a:r>
            <a:r>
              <a:rPr lang="nb-NO" sz="2200" dirty="0" smtClean="0"/>
              <a:t>.  </a:t>
            </a:r>
            <a:endParaRPr lang="nb-NO" sz="2200" dirty="0"/>
          </a:p>
        </p:txBody>
      </p:sp>
      <p:sp>
        <p:nvSpPr>
          <p:cNvPr id="4" name="Rounded Rectangular Callout 3"/>
          <p:cNvSpPr/>
          <p:nvPr/>
        </p:nvSpPr>
        <p:spPr>
          <a:xfrm>
            <a:off x="3923928" y="4221088"/>
            <a:ext cx="4536504" cy="1512168"/>
          </a:xfrm>
          <a:prstGeom prst="wedgeRoundRectCallout">
            <a:avLst>
              <a:gd name="adj1" fmla="val 7258"/>
              <a:gd name="adj2" fmla="val -8945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Disse begrepene er sentrale når vi skal lære om </a:t>
            </a:r>
            <a:r>
              <a:rPr lang="nb-NO" sz="2200" b="1" dirty="0" smtClean="0"/>
              <a:t>elektrisitet</a:t>
            </a:r>
            <a:r>
              <a:rPr lang="nb-NO" sz="2200" dirty="0" smtClean="0"/>
              <a:t>, men også innenfor andre temaer i naturfag.</a:t>
            </a:r>
            <a:endParaRPr lang="nb-NO" sz="2200" dirty="0"/>
          </a:p>
        </p:txBody>
      </p:sp>
      <p:pic>
        <p:nvPicPr>
          <p:cNvPr id="1026" name="Picture 2" descr="Lampe, Dusj Lampe, PÃ¦re, Belysning, Tegning, Grafik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23701"/>
            <a:ext cx="3390515" cy="3579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8232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600" dirty="0" smtClean="0"/>
              <a:t>Materiale</a:t>
            </a:r>
            <a:r>
              <a:rPr lang="nb-NO" sz="6600" dirty="0" smtClean="0"/>
              <a:t> </a:t>
            </a:r>
            <a:endParaRPr lang="nb-NO" sz="66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0FBC9-91EE-4B6D-B770-032821A1B933}" type="slidenum">
              <a:rPr lang="nb-NO" smtClean="0"/>
              <a:t>4</a:t>
            </a:fld>
            <a:endParaRPr lang="nb-NO"/>
          </a:p>
        </p:txBody>
      </p:sp>
      <p:sp>
        <p:nvSpPr>
          <p:cNvPr id="4" name="TextBox 3"/>
          <p:cNvSpPr txBox="1"/>
          <p:nvPr/>
        </p:nvSpPr>
        <p:spPr>
          <a:xfrm>
            <a:off x="1403648" y="2167254"/>
            <a:ext cx="6120680" cy="492443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nb-NO" sz="26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Materiale er det som noe er laget av. </a:t>
            </a:r>
            <a:endParaRPr lang="nb-NO" sz="2600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Oval Callout 6"/>
          <p:cNvSpPr/>
          <p:nvPr/>
        </p:nvSpPr>
        <p:spPr>
          <a:xfrm>
            <a:off x="755576" y="3573016"/>
            <a:ext cx="3483259" cy="1440160"/>
          </a:xfrm>
          <a:prstGeom prst="wedgeEllipseCallout">
            <a:avLst>
              <a:gd name="adj1" fmla="val 35405"/>
              <a:gd name="adj2" fmla="val -8998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Noter nøkkelsetningen i lærlingheftet. Rute 1 på side 1.</a:t>
            </a:r>
            <a:endParaRPr lang="nb-NO" sz="2200" dirty="0"/>
          </a:p>
        </p:txBody>
      </p:sp>
    </p:spTree>
    <p:extLst>
      <p:ext uri="{BB962C8B-B14F-4D97-AF65-F5344CB8AC3E}">
        <p14:creationId xmlns:p14="http://schemas.microsoft.com/office/powerpoint/2010/main" val="1480373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ular Callout 3"/>
          <p:cNvSpPr/>
          <p:nvPr/>
        </p:nvSpPr>
        <p:spPr>
          <a:xfrm>
            <a:off x="467544" y="3501008"/>
            <a:ext cx="4104456" cy="1008112"/>
          </a:xfrm>
          <a:prstGeom prst="wedgeRoundRectCallout">
            <a:avLst>
              <a:gd name="adj1" fmla="val -18002"/>
              <a:gd name="adj2" fmla="val 7881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 dirty="0" smtClean="0"/>
              <a:t>Hva slags </a:t>
            </a:r>
            <a:r>
              <a:rPr lang="nb-NO" sz="2400" b="1" dirty="0" smtClean="0"/>
              <a:t>materiale</a:t>
            </a:r>
            <a:r>
              <a:rPr lang="nb-NO" sz="2400" dirty="0" smtClean="0"/>
              <a:t> er pulten din laget av? </a:t>
            </a:r>
            <a:endParaRPr lang="nb-NO" sz="24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0FBC9-91EE-4B6D-B770-032821A1B933}" type="slidenum">
              <a:rPr lang="nb-NO" smtClean="0"/>
              <a:t>5</a:t>
            </a:fld>
            <a:endParaRPr lang="nb-NO"/>
          </a:p>
        </p:txBody>
      </p:sp>
      <p:sp>
        <p:nvSpPr>
          <p:cNvPr id="6" name="Rounded Rectangular Callout 5"/>
          <p:cNvSpPr/>
          <p:nvPr/>
        </p:nvSpPr>
        <p:spPr>
          <a:xfrm>
            <a:off x="251520" y="620688"/>
            <a:ext cx="4536504" cy="1008112"/>
          </a:xfrm>
          <a:prstGeom prst="wedgeRoundRectCallout">
            <a:avLst>
              <a:gd name="adj1" fmla="val -33055"/>
              <a:gd name="adj2" fmla="val 7348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 dirty="0" smtClean="0"/>
              <a:t>Sprettballer er laget av gummi. Gummi er et </a:t>
            </a:r>
            <a:r>
              <a:rPr lang="nb-NO" sz="2400" b="1" dirty="0" smtClean="0"/>
              <a:t>materiale</a:t>
            </a:r>
            <a:r>
              <a:rPr lang="nb-NO" sz="2400" dirty="0" smtClean="0"/>
              <a:t>.</a:t>
            </a:r>
            <a:endParaRPr lang="nb-NO" sz="24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6500" y="1642152"/>
            <a:ext cx="3632946" cy="2002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ounded Rectangular Callout 10"/>
          <p:cNvSpPr/>
          <p:nvPr/>
        </p:nvSpPr>
        <p:spPr>
          <a:xfrm>
            <a:off x="4602637" y="4798705"/>
            <a:ext cx="4104456" cy="1008112"/>
          </a:xfrm>
          <a:prstGeom prst="wedgeRoundRectCallout">
            <a:avLst>
              <a:gd name="adj1" fmla="val -18002"/>
              <a:gd name="adj2" fmla="val 7881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 dirty="0" smtClean="0"/>
              <a:t>Hva slags </a:t>
            </a:r>
            <a:r>
              <a:rPr lang="nb-NO" sz="2400" b="1" dirty="0" smtClean="0"/>
              <a:t>materiale</a:t>
            </a:r>
            <a:r>
              <a:rPr lang="nb-NO" sz="2400" dirty="0" smtClean="0"/>
              <a:t> er genseren din laget av? </a:t>
            </a:r>
            <a:endParaRPr lang="nb-NO" sz="2400" dirty="0"/>
          </a:p>
        </p:txBody>
      </p:sp>
    </p:spTree>
    <p:extLst>
      <p:ext uri="{BB962C8B-B14F-4D97-AF65-F5344CB8AC3E}">
        <p14:creationId xmlns:p14="http://schemas.microsoft.com/office/powerpoint/2010/main" val="4259622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/>
          </a:bodyPr>
          <a:lstStyle/>
          <a:p>
            <a:r>
              <a:rPr lang="nb-NO" sz="3200" dirty="0" smtClean="0"/>
              <a:t>Mange gjenstander er laget av mer enn ett </a:t>
            </a:r>
            <a:r>
              <a:rPr lang="nb-NO" sz="3200" b="1" dirty="0" smtClean="0"/>
              <a:t>materiale</a:t>
            </a:r>
            <a:r>
              <a:rPr lang="nb-NO" sz="3200" dirty="0" smtClean="0"/>
              <a:t>. </a:t>
            </a:r>
            <a:endParaRPr lang="nb-NO" sz="32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246" y="1556792"/>
            <a:ext cx="9176246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0FBC9-91EE-4B6D-B770-032821A1B933}" type="slidenum">
              <a:rPr lang="nb-NO" smtClean="0"/>
              <a:t>6</a:t>
            </a:fld>
            <a:endParaRPr lang="nb-NO"/>
          </a:p>
        </p:txBody>
      </p:sp>
      <p:sp>
        <p:nvSpPr>
          <p:cNvPr id="4" name="Rounded Rectangular Callout 3"/>
          <p:cNvSpPr/>
          <p:nvPr/>
        </p:nvSpPr>
        <p:spPr>
          <a:xfrm>
            <a:off x="3131840" y="5301208"/>
            <a:ext cx="2520280" cy="864096"/>
          </a:xfrm>
          <a:prstGeom prst="wedgeRoundRectCallout">
            <a:avLst>
              <a:gd name="adj1" fmla="val -71317"/>
              <a:gd name="adj2" fmla="val -49855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>
                <a:solidFill>
                  <a:schemeClr val="tx1"/>
                </a:solidFill>
              </a:rPr>
              <a:t>Hvilke </a:t>
            </a:r>
            <a:r>
              <a:rPr lang="nb-NO" sz="2200" b="1" dirty="0" smtClean="0">
                <a:solidFill>
                  <a:schemeClr val="tx1"/>
                </a:solidFill>
              </a:rPr>
              <a:t>materialer</a:t>
            </a:r>
            <a:r>
              <a:rPr lang="nb-NO" sz="2200" dirty="0" smtClean="0">
                <a:solidFill>
                  <a:schemeClr val="tx1"/>
                </a:solidFill>
              </a:rPr>
              <a:t> er hjulene laget av?</a:t>
            </a:r>
            <a:endParaRPr lang="nb-NO" sz="2200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5796136" y="1844824"/>
            <a:ext cx="2664296" cy="1080120"/>
          </a:xfrm>
          <a:prstGeom prst="wedgeRoundRectCallout">
            <a:avLst>
              <a:gd name="adj1" fmla="val -60738"/>
              <a:gd name="adj2" fmla="val 78747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>
                <a:solidFill>
                  <a:schemeClr val="tx1"/>
                </a:solidFill>
              </a:rPr>
              <a:t>Hvilket </a:t>
            </a:r>
            <a:r>
              <a:rPr lang="nb-NO" sz="2200" b="1" dirty="0" smtClean="0">
                <a:solidFill>
                  <a:schemeClr val="tx1"/>
                </a:solidFill>
              </a:rPr>
              <a:t>materiale</a:t>
            </a:r>
            <a:r>
              <a:rPr lang="nb-NO" sz="2200" dirty="0" smtClean="0">
                <a:solidFill>
                  <a:schemeClr val="tx1"/>
                </a:solidFill>
              </a:rPr>
              <a:t> er vinduene laget av?</a:t>
            </a:r>
            <a:endParaRPr lang="nb-NO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5977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4"/>
          <p:cNvSpPr txBox="1">
            <a:spLocks/>
          </p:cNvSpPr>
          <p:nvPr/>
        </p:nvSpPr>
        <p:spPr>
          <a:xfrm>
            <a:off x="3779912" y="3512714"/>
            <a:ext cx="4896544" cy="864096"/>
          </a:xfrm>
          <a:prstGeom prst="wedgeRoundRectCallout">
            <a:avLst>
              <a:gd name="adj1" fmla="val -18564"/>
              <a:gd name="adj2" fmla="val 7585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nb-NO" sz="2800" dirty="0" smtClean="0"/>
              <a:t>Alle </a:t>
            </a:r>
            <a:r>
              <a:rPr lang="nb-NO" sz="2800" b="1" dirty="0" smtClean="0"/>
              <a:t>materialer</a:t>
            </a:r>
            <a:r>
              <a:rPr lang="nb-NO" sz="2800" dirty="0" smtClean="0"/>
              <a:t> har </a:t>
            </a:r>
            <a:r>
              <a:rPr lang="nb-NO" sz="2800" b="1" dirty="0" smtClean="0"/>
              <a:t>egenskaper</a:t>
            </a:r>
            <a:r>
              <a:rPr lang="nb-NO" sz="2800" dirty="0" smtClean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0FBC9-91EE-4B6D-B770-032821A1B933}" type="slidenum">
              <a:rPr lang="nb-NO" smtClean="0"/>
              <a:t>7</a:t>
            </a:fld>
            <a:endParaRPr lang="nb-NO"/>
          </a:p>
        </p:txBody>
      </p:sp>
      <p:sp>
        <p:nvSpPr>
          <p:cNvPr id="3" name="Oval Callout 2"/>
          <p:cNvSpPr/>
          <p:nvPr/>
        </p:nvSpPr>
        <p:spPr>
          <a:xfrm>
            <a:off x="827584" y="260648"/>
            <a:ext cx="3816424" cy="1368152"/>
          </a:xfrm>
          <a:prstGeom prst="wedgeEllipseCallout">
            <a:avLst>
              <a:gd name="adj1" fmla="val -34878"/>
              <a:gd name="adj2" fmla="val 7798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 dirty="0"/>
              <a:t>Hvorfor er vinduer laget av glass og ikke av tre?</a:t>
            </a:r>
          </a:p>
        </p:txBody>
      </p:sp>
      <p:sp>
        <p:nvSpPr>
          <p:cNvPr id="7" name="Oval Callout 6"/>
          <p:cNvSpPr/>
          <p:nvPr/>
        </p:nvSpPr>
        <p:spPr>
          <a:xfrm>
            <a:off x="5004048" y="1196752"/>
            <a:ext cx="3168352" cy="1368152"/>
          </a:xfrm>
          <a:prstGeom prst="wedgeEllipseCallout">
            <a:avLst>
              <a:gd name="adj1" fmla="val 57590"/>
              <a:gd name="adj2" fmla="val 5824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 dirty="0"/>
              <a:t>Hvorfor er klær laget av bomull og ikke sement?</a:t>
            </a:r>
          </a:p>
        </p:txBody>
      </p:sp>
      <p:pic>
        <p:nvPicPr>
          <p:cNvPr id="2058" name="Picture 10" descr="Vindusramme, Grensen, Ramme, BlÃ¥, Design, Vindu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926" y="2348880"/>
            <a:ext cx="3253826" cy="3191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0322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3600" dirty="0" smtClean="0"/>
              <a:t>Egenskap</a:t>
            </a:r>
            <a:r>
              <a:rPr lang="nb-NO" sz="6000" dirty="0" smtClean="0"/>
              <a:t> </a:t>
            </a:r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0FBC9-91EE-4B6D-B770-032821A1B933}" type="slidenum">
              <a:rPr lang="nb-NO" smtClean="0"/>
              <a:t>8</a:t>
            </a:fld>
            <a:endParaRPr lang="nb-NO" dirty="0"/>
          </a:p>
        </p:txBody>
      </p:sp>
      <p:sp>
        <p:nvSpPr>
          <p:cNvPr id="4" name="TextBox 3"/>
          <p:cNvSpPr txBox="1"/>
          <p:nvPr/>
        </p:nvSpPr>
        <p:spPr>
          <a:xfrm>
            <a:off x="323528" y="2188115"/>
            <a:ext cx="8424936" cy="892552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nb-NO" sz="26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En egenskap er kjennetegn ved et materiale, for eksempel hvordan materialet ser ut og kjennes ut.</a:t>
            </a:r>
            <a:endParaRPr lang="nb-NO" sz="2600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Oval Callout 5"/>
          <p:cNvSpPr/>
          <p:nvPr/>
        </p:nvSpPr>
        <p:spPr>
          <a:xfrm>
            <a:off x="467544" y="3861048"/>
            <a:ext cx="3384376" cy="1512168"/>
          </a:xfrm>
          <a:prstGeom prst="wedgeEllipseCallout">
            <a:avLst>
              <a:gd name="adj1" fmla="val 53911"/>
              <a:gd name="adj2" fmla="val -6632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bg1"/>
                </a:solidFill>
              </a:rPr>
              <a:t>Skriv nøkkelsetningen i </a:t>
            </a:r>
            <a:r>
              <a:rPr lang="nb-NO" sz="2200" dirty="0" smtClean="0">
                <a:solidFill>
                  <a:schemeClr val="bg1"/>
                </a:solidFill>
              </a:rPr>
              <a:t>lærlingheftet. </a:t>
            </a:r>
            <a:r>
              <a:rPr lang="nb-NO" sz="2200" dirty="0">
                <a:solidFill>
                  <a:schemeClr val="bg1"/>
                </a:solidFill>
              </a:rPr>
              <a:t>R</a:t>
            </a:r>
            <a:r>
              <a:rPr lang="nb-NO" sz="2200" dirty="0" smtClean="0">
                <a:solidFill>
                  <a:schemeClr val="bg1"/>
                </a:solidFill>
              </a:rPr>
              <a:t>ute </a:t>
            </a:r>
            <a:r>
              <a:rPr lang="nb-NO" sz="2200" dirty="0">
                <a:solidFill>
                  <a:schemeClr val="bg1"/>
                </a:solidFill>
              </a:rPr>
              <a:t>2 på side 1. </a:t>
            </a:r>
          </a:p>
        </p:txBody>
      </p:sp>
    </p:spTree>
    <p:extLst>
      <p:ext uri="{BB962C8B-B14F-4D97-AF65-F5344CB8AC3E}">
        <p14:creationId xmlns:p14="http://schemas.microsoft.com/office/powerpoint/2010/main" val="4124303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ular Callout 3"/>
          <p:cNvSpPr/>
          <p:nvPr/>
        </p:nvSpPr>
        <p:spPr>
          <a:xfrm>
            <a:off x="309697" y="476672"/>
            <a:ext cx="4176464" cy="1080120"/>
          </a:xfrm>
          <a:prstGeom prst="wedgeRoundRectCallout">
            <a:avLst>
              <a:gd name="adj1" fmla="val -34835"/>
              <a:gd name="adj2" fmla="val 8467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800" dirty="0" smtClean="0"/>
              <a:t>De </a:t>
            </a:r>
            <a:r>
              <a:rPr lang="nb-NO" sz="2400" dirty="0" smtClean="0"/>
              <a:t>fleste metaller har </a:t>
            </a:r>
            <a:r>
              <a:rPr lang="nb-NO" sz="2400" b="1" dirty="0" smtClean="0"/>
              <a:t>egenskapen</a:t>
            </a:r>
            <a:r>
              <a:rPr lang="nb-NO" sz="2400" dirty="0" smtClean="0"/>
              <a:t> å være hardt.</a:t>
            </a:r>
            <a:endParaRPr lang="nb-NO" sz="2400" dirty="0"/>
          </a:p>
        </p:txBody>
      </p:sp>
      <p:sp>
        <p:nvSpPr>
          <p:cNvPr id="8" name="Rounded Rectangular Callout 7"/>
          <p:cNvSpPr/>
          <p:nvPr/>
        </p:nvSpPr>
        <p:spPr>
          <a:xfrm>
            <a:off x="3851920" y="2060848"/>
            <a:ext cx="4659545" cy="1008112"/>
          </a:xfrm>
          <a:prstGeom prst="wedgeRoundRectCallout">
            <a:avLst>
              <a:gd name="adj1" fmla="val 39100"/>
              <a:gd name="adj2" fmla="val 6681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 dirty="0" smtClean="0"/>
              <a:t>En av </a:t>
            </a:r>
            <a:r>
              <a:rPr lang="nb-NO" sz="2400" b="1" dirty="0" smtClean="0"/>
              <a:t>egenskapene</a:t>
            </a:r>
            <a:r>
              <a:rPr lang="nb-NO" sz="2400" dirty="0" smtClean="0"/>
              <a:t> til gummi er at det er lett å bøye.</a:t>
            </a:r>
            <a:endParaRPr lang="nb-NO" sz="24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0FBC9-91EE-4B6D-B770-032821A1B933}" type="slidenum">
              <a:rPr lang="nb-NO" smtClean="0"/>
              <a:t>9</a:t>
            </a:fld>
            <a:endParaRPr lang="nb-NO"/>
          </a:p>
        </p:txBody>
      </p:sp>
      <p:sp>
        <p:nvSpPr>
          <p:cNvPr id="7" name="Oval Callout 6"/>
          <p:cNvSpPr/>
          <p:nvPr/>
        </p:nvSpPr>
        <p:spPr>
          <a:xfrm>
            <a:off x="755576" y="3449392"/>
            <a:ext cx="3600400" cy="1152128"/>
          </a:xfrm>
          <a:prstGeom prst="wedgeEllipseCallout">
            <a:avLst>
              <a:gd name="adj1" fmla="val -43274"/>
              <a:gd name="adj2" fmla="val 7238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/>
              <a:t>Hva er </a:t>
            </a:r>
            <a:r>
              <a:rPr lang="nb-NO" sz="2200" b="1" dirty="0"/>
              <a:t>egenskapene</a:t>
            </a:r>
            <a:r>
              <a:rPr lang="nb-NO" sz="2200" dirty="0"/>
              <a:t> til glass?</a:t>
            </a:r>
          </a:p>
        </p:txBody>
      </p:sp>
      <p:sp>
        <p:nvSpPr>
          <p:cNvPr id="10" name="Oval Callout 9"/>
          <p:cNvSpPr/>
          <p:nvPr/>
        </p:nvSpPr>
        <p:spPr>
          <a:xfrm>
            <a:off x="4067944" y="4293096"/>
            <a:ext cx="3600400" cy="1152128"/>
          </a:xfrm>
          <a:prstGeom prst="wedgeEllipseCallout">
            <a:avLst>
              <a:gd name="adj1" fmla="val 47159"/>
              <a:gd name="adj2" fmla="val 7164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/>
              <a:t>Hva er </a:t>
            </a:r>
            <a:r>
              <a:rPr lang="nb-NO" sz="2200" b="1" dirty="0"/>
              <a:t>egenskapene</a:t>
            </a:r>
            <a:r>
              <a:rPr lang="nb-NO" sz="2200" dirty="0"/>
              <a:t> til </a:t>
            </a:r>
            <a:r>
              <a:rPr lang="nb-NO" sz="2200" dirty="0" smtClean="0"/>
              <a:t>leire?</a:t>
            </a:r>
            <a:endParaRPr lang="nb-NO" sz="2200" dirty="0"/>
          </a:p>
        </p:txBody>
      </p:sp>
    </p:spTree>
    <p:extLst>
      <p:ext uri="{BB962C8B-B14F-4D97-AF65-F5344CB8AC3E}">
        <p14:creationId xmlns:p14="http://schemas.microsoft.com/office/powerpoint/2010/main" val="3983345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  <p:bldP spid="10" grpId="0" animBg="1"/>
    </p:bld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1167</TotalTime>
  <Words>514</Words>
  <Application>Microsoft Office PowerPoint</Application>
  <PresentationFormat>On-screen Show (4:3)</PresentationFormat>
  <Paragraphs>98</Paragraphs>
  <Slides>19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Office-tema</vt:lpstr>
      <vt:lpstr>Økt 2</vt:lpstr>
      <vt:lpstr>Skriv-par-del</vt:lpstr>
      <vt:lpstr>PowerPoint Presentation</vt:lpstr>
      <vt:lpstr>Materiale </vt:lpstr>
      <vt:lpstr>PowerPoint Presentation</vt:lpstr>
      <vt:lpstr>Mange gjenstander er laget av mer enn ett materiale. </vt:lpstr>
      <vt:lpstr>PowerPoint Presentation</vt:lpstr>
      <vt:lpstr>Egenskap  </vt:lpstr>
      <vt:lpstr>PowerPoint Presentation</vt:lpstr>
      <vt:lpstr>PowerPoint Presentation</vt:lpstr>
      <vt:lpstr>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Analysere  </vt:lpstr>
      <vt:lpstr>PowerPoint Presentation</vt:lpstr>
      <vt:lpstr>Lekse: </vt:lpstr>
    </vt:vector>
  </TitlesOfParts>
  <Company>Universitetet i Oslo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Maria Gaare Dahl</dc:creator>
  <cp:lastModifiedBy>Maria Gaare Dahl</cp:lastModifiedBy>
  <cp:revision>252</cp:revision>
  <dcterms:created xsi:type="dcterms:W3CDTF">2017-02-12T11:04:52Z</dcterms:created>
  <dcterms:modified xsi:type="dcterms:W3CDTF">2018-08-14T07:33:06Z</dcterms:modified>
</cp:coreProperties>
</file>