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77" r:id="rId4"/>
    <p:sldId id="259" r:id="rId5"/>
    <p:sldId id="260" r:id="rId6"/>
    <p:sldId id="266" r:id="rId7"/>
    <p:sldId id="267" r:id="rId8"/>
    <p:sldId id="271" r:id="rId9"/>
    <p:sldId id="269" r:id="rId10"/>
    <p:sldId id="268" r:id="rId11"/>
    <p:sldId id="270" r:id="rId12"/>
    <p:sldId id="272" r:id="rId13"/>
    <p:sldId id="278" r:id="rId14"/>
    <p:sldId id="274" r:id="rId15"/>
    <p:sldId id="275" r:id="rId16"/>
    <p:sldId id="276" r:id="rId17"/>
    <p:sldId id="273" r:id="rId1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1" autoAdjust="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9727F-1023-4990-9FBC-777FB33DFA05}" type="datetimeFigureOut">
              <a:rPr lang="nb-NO" smtClean="0"/>
              <a:t>21.06.2018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BDC6B-8288-4F93-8E9F-490130797C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4765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DC6B-8288-4F93-8E9F-490130797CD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8097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DC6B-8288-4F93-8E9F-490130797CD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6759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DC6B-8288-4F93-8E9F-490130797CD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965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128826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31737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893844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448690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611620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444903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924804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771295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460032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698530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118764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FA0A6-8297-4248-955B-4396759BAEFB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74C74-8981-4B5C-AD78-B325B7705C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404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12 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Møt en elektriker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92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0"/>
          <a:stretch/>
        </p:blipFill>
        <p:spPr bwMode="auto">
          <a:xfrm>
            <a:off x="157135" y="980728"/>
            <a:ext cx="5547662" cy="39955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94862" y="35907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/>
              <a:t>Side 14–15  </a:t>
            </a:r>
            <a:endParaRPr lang="nb-NO" sz="2800" dirty="0"/>
          </a:p>
        </p:txBody>
      </p:sp>
      <p:sp>
        <p:nvSpPr>
          <p:cNvPr id="6" name="Oval Callout 5"/>
          <p:cNvSpPr/>
          <p:nvPr/>
        </p:nvSpPr>
        <p:spPr>
          <a:xfrm>
            <a:off x="5148064" y="152636"/>
            <a:ext cx="3769196" cy="1188132"/>
          </a:xfrm>
          <a:prstGeom prst="wedgeEllipseCallout">
            <a:avLst>
              <a:gd name="adj1" fmla="val -50746"/>
              <a:gd name="adj2" fmla="val 600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Hvorfor skrur Stephanie av strømmen før hun begynner å jobbe?</a:t>
            </a:r>
            <a:endParaRPr lang="nb-NO" sz="2000" dirty="0"/>
          </a:p>
        </p:txBody>
      </p:sp>
      <p:sp>
        <p:nvSpPr>
          <p:cNvPr id="4" name="Oval Callout 3"/>
          <p:cNvSpPr/>
          <p:nvPr/>
        </p:nvSpPr>
        <p:spPr>
          <a:xfrm>
            <a:off x="1994862" y="5418907"/>
            <a:ext cx="3325380" cy="975320"/>
          </a:xfrm>
          <a:prstGeom prst="wedgeEllipseCallout">
            <a:avLst>
              <a:gd name="adj1" fmla="val 58204"/>
              <a:gd name="adj2" fmla="val -6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Hvordan har vi tatt hensyn til sikkerhet? </a:t>
            </a:r>
            <a:endParaRPr lang="nb-NO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10</a:t>
            </a:fld>
            <a:endParaRPr lang="nb-NO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6263"/>
            <a:ext cx="2674115" cy="22061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564904"/>
            <a:ext cx="11049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11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8360" y="341312"/>
            <a:ext cx="1522512" cy="604664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Side 16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11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703" r="1573" b="1933"/>
          <a:stretch/>
        </p:blipFill>
        <p:spPr bwMode="auto">
          <a:xfrm>
            <a:off x="4067944" y="293613"/>
            <a:ext cx="4363393" cy="59046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323528" y="1484784"/>
            <a:ext cx="3168352" cy="1008112"/>
          </a:xfrm>
          <a:prstGeom prst="wedgeEllipseCallout">
            <a:avLst>
              <a:gd name="adj1" fmla="val 59951"/>
              <a:gd name="adj2" fmla="val 796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Ligner dette på noe vi har gjort?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58079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" t="2393" r="14941" b="-940"/>
          <a:stretch/>
        </p:blipFill>
        <p:spPr bwMode="auto">
          <a:xfrm>
            <a:off x="4211961" y="1648713"/>
            <a:ext cx="4845640" cy="35826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270989" y="5445224"/>
            <a:ext cx="3866982" cy="936105"/>
          </a:xfrm>
          <a:prstGeom prst="wedgeEllipseCallout">
            <a:avLst>
              <a:gd name="adj1" fmla="val 26173"/>
              <a:gd name="adj2" fmla="val -942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Hvordan er de to koblingsskjemaene like?</a:t>
            </a:r>
            <a:endParaRPr lang="nb-NO" sz="2000" dirty="0"/>
          </a:p>
        </p:txBody>
      </p:sp>
      <p:sp>
        <p:nvSpPr>
          <p:cNvPr id="10" name="Oval Callout 9"/>
          <p:cNvSpPr/>
          <p:nvPr/>
        </p:nvSpPr>
        <p:spPr>
          <a:xfrm>
            <a:off x="5148064" y="5680863"/>
            <a:ext cx="2604427" cy="918269"/>
          </a:xfrm>
          <a:prstGeom prst="wedgeEllipseCallout">
            <a:avLst>
              <a:gd name="adj1" fmla="val -54331"/>
              <a:gd name="adj2" fmla="val -735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Hvordan er de forskjellige?</a:t>
            </a:r>
            <a:endParaRPr lang="nb-NO" sz="2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" t="22560" r="2208" b="23635"/>
          <a:stretch/>
        </p:blipFill>
        <p:spPr bwMode="auto">
          <a:xfrm>
            <a:off x="140317" y="2204864"/>
            <a:ext cx="3969346" cy="1739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12</a:t>
            </a:fld>
            <a:endParaRPr lang="nb-NO"/>
          </a:p>
        </p:txBody>
      </p:sp>
      <p:sp>
        <p:nvSpPr>
          <p:cNvPr id="5" name="Rounded Rectangular Callout 4"/>
          <p:cNvSpPr/>
          <p:nvPr/>
        </p:nvSpPr>
        <p:spPr>
          <a:xfrm>
            <a:off x="827584" y="1196752"/>
            <a:ext cx="2952328" cy="648072"/>
          </a:xfrm>
          <a:prstGeom prst="wedgeRoundRectCallout">
            <a:avLst>
              <a:gd name="adj1" fmla="val -22280"/>
              <a:gd name="adj2" fmla="val 1064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Vårt koblingsskjema</a:t>
            </a:r>
            <a:endParaRPr lang="nb-NO" sz="20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5580112" y="620688"/>
            <a:ext cx="2952328" cy="720080"/>
          </a:xfrm>
          <a:prstGeom prst="wedgeRoundRectCallout">
            <a:avLst>
              <a:gd name="adj1" fmla="val -19386"/>
              <a:gd name="adj2" fmla="val 1123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Ekte koblingsskjema</a:t>
            </a:r>
            <a:endParaRPr lang="nb-NO" sz="2000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093688" y="116632"/>
            <a:ext cx="1522512" cy="604664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Side 16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511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13</a:t>
            </a:fld>
            <a:endParaRPr lang="nb-NO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32656"/>
            <a:ext cx="4369607" cy="6192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755576" y="908720"/>
            <a:ext cx="2448272" cy="876478"/>
          </a:xfrm>
          <a:prstGeom prst="wedgeEllipseCallout">
            <a:avLst>
              <a:gd name="adj1" fmla="val 56477"/>
              <a:gd name="adj2" fmla="val 823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Har du endret mening?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2015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14</a:t>
            </a:fld>
            <a:endParaRPr lang="nb-NO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93779"/>
            <a:ext cx="3061190" cy="43399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72221"/>
            <a:ext cx="3066093" cy="43399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25" y="2132933"/>
            <a:ext cx="3101124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87926"/>
            <a:ext cx="3076801" cy="43374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Rounded Rectangular Callout 15"/>
          <p:cNvSpPr/>
          <p:nvPr/>
        </p:nvSpPr>
        <p:spPr>
          <a:xfrm>
            <a:off x="266525" y="126102"/>
            <a:ext cx="5066792" cy="854625"/>
          </a:xfrm>
          <a:prstGeom prst="wedgeRoundRectCallout">
            <a:avLst>
              <a:gd name="adj1" fmla="val -10577"/>
              <a:gd name="adj2" fmla="val 1141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i grupper. Hvilken nøkkelsetning passer til aktivitetene vi har gjort?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2751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15</a:t>
            </a:fld>
            <a:endParaRPr lang="nb-N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" t="6594" r="4672" b="3937"/>
          <a:stretch/>
        </p:blipFill>
        <p:spPr bwMode="auto">
          <a:xfrm>
            <a:off x="4427984" y="440208"/>
            <a:ext cx="4176464" cy="57904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385115" y="620688"/>
            <a:ext cx="3416696" cy="1296144"/>
          </a:xfrm>
          <a:prstGeom prst="wedgeRectCallout">
            <a:avLst>
              <a:gd name="adj1" fmla="val 49906"/>
              <a:gd name="adj2" fmla="val 86433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Nyttige på tvers av temaer i naturfag.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251520" y="4149080"/>
            <a:ext cx="3365876" cy="1296144"/>
          </a:xfrm>
          <a:prstGeom prst="wedgeEllipseCallout">
            <a:avLst>
              <a:gd name="adj1" fmla="val 58272"/>
              <a:gd name="adj2" fmla="val -584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har vi gjort som kan knyttes til nøkkelsetningene?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65325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Fagprøve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Kahoot.it</a:t>
            </a:r>
            <a:r>
              <a:rPr lang="nb-NO" dirty="0" smtClean="0"/>
              <a:t>! 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16</a:t>
            </a:fld>
            <a:endParaRPr lang="nb-NO"/>
          </a:p>
        </p:txBody>
      </p:sp>
      <p:pic>
        <p:nvPicPr>
          <p:cNvPr id="4098" name="Picture 2" descr="Question, Bulb, Idea, Question Mark, Solution, Qui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72816"/>
            <a:ext cx="4049688" cy="404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7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:\Forskerføtter og leserøtter\ELEKTRISITET\Bilder\Bilder til lærerveiledningene\Fagbrev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4664"/>
            <a:ext cx="4730721" cy="56166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17</a:t>
            </a:fld>
            <a:endParaRPr lang="nb-NO"/>
          </a:p>
        </p:txBody>
      </p:sp>
      <p:sp>
        <p:nvSpPr>
          <p:cNvPr id="5" name="Rounded Rectangular Callout 4"/>
          <p:cNvSpPr/>
          <p:nvPr/>
        </p:nvSpPr>
        <p:spPr>
          <a:xfrm>
            <a:off x="395536" y="757474"/>
            <a:ext cx="3168352" cy="1080120"/>
          </a:xfrm>
          <a:prstGeom prst="wedgeRoundRectCallout">
            <a:avLst>
              <a:gd name="adj1" fmla="val 42268"/>
              <a:gd name="adj2" fmla="val 835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Gratulerer som kvalifiserte modellhus-elektrikere!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35728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32656"/>
            <a:ext cx="3275856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dirty="0" smtClean="0"/>
              <a:t>Hva syntes du var utfordrende med å koble en </a:t>
            </a:r>
            <a:r>
              <a:rPr lang="nb-NO" sz="2600" b="1" dirty="0" smtClean="0"/>
              <a:t>elektrisk krets</a:t>
            </a:r>
            <a:r>
              <a:rPr lang="nb-NO" sz="2600" dirty="0" smtClean="0"/>
              <a:t> til et modellrom?   </a:t>
            </a:r>
          </a:p>
          <a:p>
            <a:pPr marL="0" indent="0">
              <a:buNone/>
            </a:pPr>
            <a:endParaRPr lang="nb-NO" sz="26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Tenk i et halvt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Del med naboen i et halvt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7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3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899592" y="304496"/>
            <a:ext cx="5184576" cy="920905"/>
          </a:xfrm>
          <a:prstGeom prst="wedgeRoundRectCallout">
            <a:avLst>
              <a:gd name="adj1" fmla="val 54616"/>
              <a:gd name="adj2" fmla="val 10454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denne økta skal vi reflektere over hva vi har gjort og hva vi har lært som elektrikerlærlinger.</a:t>
            </a:r>
            <a:endParaRPr lang="nb-NO" sz="20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83568" y="5229200"/>
            <a:ext cx="4680520" cy="1152128"/>
          </a:xfrm>
          <a:prstGeom prst="wedgeRoundRectCallout">
            <a:avLst>
              <a:gd name="adj1" fmla="val 58339"/>
              <a:gd name="adj2" fmla="val -385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Dere skal også få teste hva dere har lært gjennom en fagprøve, før dere mottar fagbrev som modellhus-elektrikere.</a:t>
            </a:r>
            <a:endParaRPr lang="nb-NO" sz="2000" dirty="0"/>
          </a:p>
        </p:txBody>
      </p:sp>
      <p:pic>
        <p:nvPicPr>
          <p:cNvPr id="7" name="Picture 2" descr="N:\Forskerføtter og leserøtter\ELEKTRISITET\Bilder\Bilder til lærerveiledningene\Forside Møt en elektrik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42577"/>
            <a:ext cx="2232248" cy="318191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3"/>
          <a:stretch/>
        </p:blipFill>
        <p:spPr bwMode="auto">
          <a:xfrm>
            <a:off x="6444208" y="196117"/>
            <a:ext cx="2016224" cy="2742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ular Callout 8"/>
          <p:cNvSpPr/>
          <p:nvPr/>
        </p:nvSpPr>
        <p:spPr>
          <a:xfrm>
            <a:off x="2843808" y="2852936"/>
            <a:ext cx="5688632" cy="1008113"/>
          </a:xfrm>
          <a:prstGeom prst="wedgeRoundRectCallout">
            <a:avLst>
              <a:gd name="adj1" fmla="val -51721"/>
              <a:gd name="adj2" fmla="val -805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Vi skal lese ei bok om en elektriker, og sammenligne det hun gjør i jobben sin med ting vi har gjort.</a:t>
            </a:r>
            <a:endParaRPr lang="nb-NO" sz="2000" dirty="0"/>
          </a:p>
        </p:txBody>
      </p:sp>
      <p:pic>
        <p:nvPicPr>
          <p:cNvPr id="10" name="Picture 2" descr="N:\Forskerføtter og leserøtter\ELEKTRISITET\Bilder\Bilder til lærerveiledningene\Fagbrev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232248" cy="265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33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4</a:t>
            </a:fld>
            <a:endParaRPr lang="nb-NO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32656"/>
            <a:ext cx="4369607" cy="6192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1475656" y="1078714"/>
            <a:ext cx="1872208" cy="504056"/>
          </a:xfrm>
          <a:prstGeom prst="wedgeRoundRectCallout">
            <a:avLst>
              <a:gd name="adj1" fmla="val 50374"/>
              <a:gd name="adj2" fmla="val 1192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Fyll ut siden</a:t>
            </a:r>
            <a:r>
              <a:rPr lang="nb-NO" dirty="0" smtClean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821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:\Forskerføtter og leserøtter\ELEKTRISITET\Bilder\Bilder til lærerveiledningene\Forside Møt en elektrik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3283580" cy="46805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5</a:t>
            </a:fld>
            <a:endParaRPr lang="nb-NO"/>
          </a:p>
        </p:txBody>
      </p:sp>
      <p:sp>
        <p:nvSpPr>
          <p:cNvPr id="5" name="TextBox 4"/>
          <p:cNvSpPr txBox="1"/>
          <p:nvPr/>
        </p:nvSpPr>
        <p:spPr>
          <a:xfrm>
            <a:off x="4041286" y="2636912"/>
            <a:ext cx="4824536" cy="120032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Lesemål: </a:t>
            </a:r>
            <a:endParaRPr lang="nb-NO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nb-NO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Hva har vi gjort som ligner på det en elektriker gjør? 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4355976" y="620688"/>
            <a:ext cx="4032448" cy="1008112"/>
          </a:xfrm>
          <a:prstGeom prst="wedgeEllipseCallout">
            <a:avLst>
              <a:gd name="adj1" fmla="val -59721"/>
              <a:gd name="adj2" fmla="val 63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lese om hva en elektriker gjør på jobb.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4736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880" y="260648"/>
            <a:ext cx="1656184" cy="720080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Side 6–7  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6</a:t>
            </a:fld>
            <a:endParaRPr lang="nb-NO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6762319" cy="47908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303232" y="404664"/>
            <a:ext cx="2808312" cy="936104"/>
          </a:xfrm>
          <a:prstGeom prst="wedgeEllipseCallout">
            <a:avLst>
              <a:gd name="adj1" fmla="val 61199"/>
              <a:gd name="adj2" fmla="val 599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Ligner dette på noe vi har gjort?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35442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836712"/>
            <a:ext cx="3034680" cy="648072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Side 8–9  </a:t>
            </a:r>
            <a:endParaRPr lang="nb-NO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7</a:t>
            </a:fld>
            <a:endParaRPr lang="nb-NO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16832"/>
            <a:ext cx="6403298" cy="45365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323528" y="692696"/>
            <a:ext cx="3168352" cy="864096"/>
          </a:xfrm>
          <a:prstGeom prst="wedgeEllipseCallout">
            <a:avLst>
              <a:gd name="adj1" fmla="val 53958"/>
              <a:gd name="adj2" fmla="val 637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Ligner dette på noe vi har gjort?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4005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livov\AppData\Local\Microsoft\Windows\Temporary Internet Files\Content.IE5\81SUHK9S\20170214_105257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6" t="31939" r="28081" b="12836"/>
          <a:stretch/>
        </p:blipFill>
        <p:spPr bwMode="auto">
          <a:xfrm>
            <a:off x="827837" y="1340768"/>
            <a:ext cx="3484440" cy="2860122"/>
          </a:xfrm>
          <a:prstGeom prst="rect">
            <a:avLst/>
          </a:prstGeom>
          <a:noFill/>
          <a:ex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8</a:t>
            </a:fld>
            <a:endParaRPr lang="nb-NO"/>
          </a:p>
        </p:txBody>
      </p:sp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9" t="50000" r="64916" b="31163"/>
          <a:stretch/>
        </p:blipFill>
        <p:spPr>
          <a:xfrm>
            <a:off x="4720141" y="1340768"/>
            <a:ext cx="3600400" cy="2860122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1837" y="4747868"/>
            <a:ext cx="3960440" cy="864096"/>
          </a:xfrm>
          <a:prstGeom prst="wedgeRoundRectCallout">
            <a:avLst>
              <a:gd name="adj1" fmla="val -12687"/>
              <a:gd name="adj2" fmla="val -953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Koblingsklemmene vi brukte er </a:t>
            </a:r>
            <a:r>
              <a:rPr lang="nb-NO" sz="2000" b="1" dirty="0" smtClean="0"/>
              <a:t>modeller </a:t>
            </a:r>
            <a:r>
              <a:rPr lang="nb-NO" sz="2000" dirty="0" smtClean="0"/>
              <a:t>av ekte koblingsbokser.</a:t>
            </a:r>
            <a:endParaRPr lang="nb-NO" sz="200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4720141" y="4797152"/>
            <a:ext cx="3960440" cy="576064"/>
          </a:xfrm>
          <a:prstGeom prst="wedgeRoundRectCallout">
            <a:avLst>
              <a:gd name="adj1" fmla="val -12687"/>
              <a:gd name="adj2" fmla="val -1324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Slik ser en ekte koblingsboks ut.</a:t>
            </a:r>
            <a:endParaRPr lang="nb-NO" sz="20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634488" y="494809"/>
            <a:ext cx="172819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dirty="0" smtClean="0"/>
              <a:t>Side 8–9  </a:t>
            </a:r>
            <a:endParaRPr lang="nb-NO" b="1" dirty="0" smtClean="0"/>
          </a:p>
        </p:txBody>
      </p:sp>
    </p:spTree>
    <p:extLst>
      <p:ext uri="{BB962C8B-B14F-4D97-AF65-F5344CB8AC3E}">
        <p14:creationId xmlns:p14="http://schemas.microsoft.com/office/powerpoint/2010/main" val="191239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512676"/>
            <a:ext cx="2088232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dirty="0" smtClean="0"/>
              <a:t>Side 12–13 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74C74-8981-4B5C-AD78-B325B7705C82}" type="slidenum">
              <a:rPr lang="nb-NO" smtClean="0"/>
              <a:t>9</a:t>
            </a:fld>
            <a:endParaRPr lang="nb-NO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812788" cy="4824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132316" y="260648"/>
            <a:ext cx="3503580" cy="1008112"/>
          </a:xfrm>
          <a:prstGeom prst="wedgeEllipseCallout">
            <a:avLst>
              <a:gd name="adj1" fmla="val 40446"/>
              <a:gd name="adj2" fmla="val 617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Har modellrommene våre sikringsskap?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322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845</TotalTime>
  <Words>294</Words>
  <Application>Microsoft Office PowerPoint</Application>
  <PresentationFormat>On-screen Show (4:3)</PresentationFormat>
  <Paragraphs>61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Office-tema</vt:lpstr>
      <vt:lpstr>Økt 12 </vt:lpstr>
      <vt:lpstr>Tenk-par-del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Fagprøve 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12</dc:title>
  <dc:creator>Maria Gaare Dahl</dc:creator>
  <cp:lastModifiedBy>Maria Gaare Dahl</cp:lastModifiedBy>
  <cp:revision>189</cp:revision>
  <dcterms:created xsi:type="dcterms:W3CDTF">2017-03-17T12:14:44Z</dcterms:created>
  <dcterms:modified xsi:type="dcterms:W3CDTF">2018-06-21T10:57:31Z</dcterms:modified>
</cp:coreProperties>
</file>