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20" r:id="rId2"/>
    <p:sldId id="319" r:id="rId3"/>
    <p:sldId id="325" r:id="rId4"/>
    <p:sldId id="337" r:id="rId5"/>
    <p:sldId id="336" r:id="rId6"/>
    <p:sldId id="322" r:id="rId7"/>
    <p:sldId id="339" r:id="rId8"/>
    <p:sldId id="338" r:id="rId9"/>
    <p:sldId id="340" r:id="rId10"/>
  </p:sldIdLst>
  <p:sldSz cx="12192000" cy="6858000"/>
  <p:notesSz cx="6794500" cy="9906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it Reitan" initials="BR" lastIdx="2" clrIdx="0">
    <p:extLst>
      <p:ext uri="{19B8F6BF-5375-455C-9EA6-DF929625EA0E}">
        <p15:presenceInfo xmlns:p15="http://schemas.microsoft.com/office/powerpoint/2012/main" userId="S-1-5-21-1927809936-1189766144-1318725885-426714" providerId="AD"/>
      </p:ext>
    </p:extLst>
  </p:cmAuthor>
  <p:cmAuthor id="2" name="Berit Reitan" initials="BR [2]" lastIdx="1" clrIdx="1">
    <p:extLst>
      <p:ext uri="{19B8F6BF-5375-455C-9EA6-DF929625EA0E}">
        <p15:presenceInfo xmlns:p15="http://schemas.microsoft.com/office/powerpoint/2012/main" userId="S::berire@uio.no::43bce2ec-33aa-41b6-ab62-07979b3a03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9A2"/>
    <a:srgbClr val="C7CAE3"/>
    <a:srgbClr val="DFE1EF"/>
    <a:srgbClr val="DDE1F1"/>
    <a:srgbClr val="F9D1F6"/>
    <a:srgbClr val="443FA5"/>
    <a:srgbClr val="4421C3"/>
    <a:srgbClr val="4635AF"/>
    <a:srgbClr val="1B30C9"/>
    <a:srgbClr val="591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sfarg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446" autoAdjust="0"/>
  </p:normalViewPr>
  <p:slideViewPr>
    <p:cSldViewPr snapToGrid="0">
      <p:cViewPr varScale="1">
        <p:scale>
          <a:sx n="72" d="100"/>
          <a:sy n="72" d="100"/>
        </p:scale>
        <p:origin x="153" y="4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03D3A373-D147-4681-A1D8-B1CAC4190B31}" type="datetimeFigureOut">
              <a:rPr lang="nb-NO" smtClean="0"/>
              <a:t>10.02.2026</a:t>
            </a:fld>
            <a:endParaRPr lang="nb-NO"/>
          </a:p>
        </p:txBody>
      </p:sp>
      <p:sp>
        <p:nvSpPr>
          <p:cNvPr id="4" name="Plassholder for lysbilde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18B85D8C-4EF5-45C7-BCF5-FE7A2FB13782}" type="slidenum">
              <a:rPr lang="nb-NO" smtClean="0"/>
              <a:t>‹#›</a:t>
            </a:fld>
            <a:endParaRPr lang="nb-NO"/>
          </a:p>
        </p:txBody>
      </p:sp>
    </p:spTree>
    <p:extLst>
      <p:ext uri="{BB962C8B-B14F-4D97-AF65-F5344CB8AC3E}">
        <p14:creationId xmlns:p14="http://schemas.microsoft.com/office/powerpoint/2010/main" val="2352089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8B85D8C-4EF5-45C7-BCF5-FE7A2FB13782}" type="slidenum">
              <a:rPr lang="nb-NO" smtClean="0"/>
              <a:t>1</a:t>
            </a:fld>
            <a:endParaRPr lang="nb-NO"/>
          </a:p>
        </p:txBody>
      </p:sp>
    </p:spTree>
    <p:extLst>
      <p:ext uri="{BB962C8B-B14F-4D97-AF65-F5344CB8AC3E}">
        <p14:creationId xmlns:p14="http://schemas.microsoft.com/office/powerpoint/2010/main" val="91629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10"/>
          </p:nvPr>
        </p:nvSpPr>
        <p:spPr/>
        <p:txBody>
          <a:bodyPr/>
          <a:lstStyle/>
          <a:p>
            <a:fld id="{18B85D8C-4EF5-45C7-BCF5-FE7A2FB13782}" type="slidenum">
              <a:rPr lang="nb-NO" smtClean="0"/>
              <a:t>2</a:t>
            </a:fld>
            <a:endParaRPr lang="nb-NO"/>
          </a:p>
        </p:txBody>
      </p:sp>
    </p:spTree>
    <p:extLst>
      <p:ext uri="{BB962C8B-B14F-4D97-AF65-F5344CB8AC3E}">
        <p14:creationId xmlns:p14="http://schemas.microsoft.com/office/powerpoint/2010/main" val="352946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10"/>
          </p:nvPr>
        </p:nvSpPr>
        <p:spPr/>
        <p:txBody>
          <a:bodyPr/>
          <a:lstStyle/>
          <a:p>
            <a:fld id="{18B85D8C-4EF5-45C7-BCF5-FE7A2FB13782}" type="slidenum">
              <a:rPr lang="nb-NO" smtClean="0"/>
              <a:t>3</a:t>
            </a:fld>
            <a:endParaRPr lang="nb-NO"/>
          </a:p>
        </p:txBody>
      </p:sp>
    </p:spTree>
    <p:extLst>
      <p:ext uri="{BB962C8B-B14F-4D97-AF65-F5344CB8AC3E}">
        <p14:creationId xmlns:p14="http://schemas.microsoft.com/office/powerpoint/2010/main" val="411211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8B85D8C-4EF5-45C7-BCF5-FE7A2FB13782}" type="slidenum">
              <a:rPr lang="nb-NO" smtClean="0"/>
              <a:t>4</a:t>
            </a:fld>
            <a:endParaRPr lang="nb-NO"/>
          </a:p>
        </p:txBody>
      </p:sp>
    </p:spTree>
    <p:extLst>
      <p:ext uri="{BB962C8B-B14F-4D97-AF65-F5344CB8AC3E}">
        <p14:creationId xmlns:p14="http://schemas.microsoft.com/office/powerpoint/2010/main" val="367785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10"/>
          </p:nvPr>
        </p:nvSpPr>
        <p:spPr/>
        <p:txBody>
          <a:bodyPr/>
          <a:lstStyle/>
          <a:p>
            <a:fld id="{18B85D8C-4EF5-45C7-BCF5-FE7A2FB13782}" type="slidenum">
              <a:rPr lang="nb-NO" smtClean="0"/>
              <a:t>5</a:t>
            </a:fld>
            <a:endParaRPr lang="nb-NO"/>
          </a:p>
        </p:txBody>
      </p:sp>
    </p:spTree>
    <p:extLst>
      <p:ext uri="{BB962C8B-B14F-4D97-AF65-F5344CB8AC3E}">
        <p14:creationId xmlns:p14="http://schemas.microsoft.com/office/powerpoint/2010/main" val="3280039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aldar for lysbilete 1"/>
          <p:cNvSpPr>
            <a:spLocks noGrp="1" noRot="1" noChangeAspect="1"/>
          </p:cNvSpPr>
          <p:nvPr>
            <p:ph type="sldImg"/>
          </p:nvPr>
        </p:nvSpPr>
        <p:spPr/>
      </p:sp>
      <p:sp>
        <p:nvSpPr>
          <p:cNvPr id="3" name="Plasshaldar for notat 2"/>
          <p:cNvSpPr>
            <a:spLocks noGrp="1"/>
          </p:cNvSpPr>
          <p:nvPr>
            <p:ph type="body" idx="1"/>
          </p:nvPr>
        </p:nvSpPr>
        <p:spPr/>
        <p:txBody>
          <a:bodyPr/>
          <a:lstStyle/>
          <a:p>
            <a:endParaRPr lang="nb-NO" dirty="0"/>
          </a:p>
        </p:txBody>
      </p:sp>
      <p:sp>
        <p:nvSpPr>
          <p:cNvPr id="4" name="Plasshaldar for lysbiletnummer 3"/>
          <p:cNvSpPr>
            <a:spLocks noGrp="1"/>
          </p:cNvSpPr>
          <p:nvPr>
            <p:ph type="sldNum" sz="quarter" idx="10"/>
          </p:nvPr>
        </p:nvSpPr>
        <p:spPr/>
        <p:txBody>
          <a:bodyPr/>
          <a:lstStyle/>
          <a:p>
            <a:fld id="{18B85D8C-4EF5-45C7-BCF5-FE7A2FB13782}" type="slidenum">
              <a:rPr lang="nb-NO" smtClean="0"/>
              <a:t>6</a:t>
            </a:fld>
            <a:endParaRPr lang="nb-NO"/>
          </a:p>
        </p:txBody>
      </p:sp>
    </p:spTree>
    <p:extLst>
      <p:ext uri="{BB962C8B-B14F-4D97-AF65-F5344CB8AC3E}">
        <p14:creationId xmlns:p14="http://schemas.microsoft.com/office/powerpoint/2010/main" val="2646376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D922C-229D-2266-5C0B-980065353416}"/>
            </a:ext>
          </a:extLst>
        </p:cNvPr>
        <p:cNvGrpSpPr/>
        <p:nvPr/>
      </p:nvGrpSpPr>
      <p:grpSpPr>
        <a:xfrm>
          <a:off x="0" y="0"/>
          <a:ext cx="0" cy="0"/>
          <a:chOff x="0" y="0"/>
          <a:chExt cx="0" cy="0"/>
        </a:xfrm>
      </p:grpSpPr>
      <p:sp>
        <p:nvSpPr>
          <p:cNvPr id="2" name="Plasshaldar for lysbilete 1">
            <a:extLst>
              <a:ext uri="{FF2B5EF4-FFF2-40B4-BE49-F238E27FC236}">
                <a16:creationId xmlns:a16="http://schemas.microsoft.com/office/drawing/2014/main" id="{A1EB2CFD-87AE-E385-957F-3F72F852763E}"/>
              </a:ext>
            </a:extLst>
          </p:cNvPr>
          <p:cNvSpPr>
            <a:spLocks noGrp="1" noRot="1" noChangeAspect="1"/>
          </p:cNvSpPr>
          <p:nvPr>
            <p:ph type="sldImg"/>
          </p:nvPr>
        </p:nvSpPr>
        <p:spPr/>
      </p:sp>
      <p:sp>
        <p:nvSpPr>
          <p:cNvPr id="3" name="Plasshaldar for notat 2">
            <a:extLst>
              <a:ext uri="{FF2B5EF4-FFF2-40B4-BE49-F238E27FC236}">
                <a16:creationId xmlns:a16="http://schemas.microsoft.com/office/drawing/2014/main" id="{CF5DBDAE-1D19-78DA-8379-60493DF14424}"/>
              </a:ext>
            </a:extLst>
          </p:cNvPr>
          <p:cNvSpPr>
            <a:spLocks noGrp="1"/>
          </p:cNvSpPr>
          <p:nvPr>
            <p:ph type="body" idx="1"/>
          </p:nvPr>
        </p:nvSpPr>
        <p:spPr/>
        <p:txBody>
          <a:bodyPr/>
          <a:lstStyle/>
          <a:p>
            <a:endParaRPr lang="nb-NO" dirty="0"/>
          </a:p>
        </p:txBody>
      </p:sp>
      <p:sp>
        <p:nvSpPr>
          <p:cNvPr id="4" name="Plasshaldar for lysbiletnummer 3">
            <a:extLst>
              <a:ext uri="{FF2B5EF4-FFF2-40B4-BE49-F238E27FC236}">
                <a16:creationId xmlns:a16="http://schemas.microsoft.com/office/drawing/2014/main" id="{D5794E83-ED3C-755C-91DB-DF2ED4DFA3E9}"/>
              </a:ext>
            </a:extLst>
          </p:cNvPr>
          <p:cNvSpPr>
            <a:spLocks noGrp="1"/>
          </p:cNvSpPr>
          <p:nvPr>
            <p:ph type="sldNum" sz="quarter" idx="10"/>
          </p:nvPr>
        </p:nvSpPr>
        <p:spPr/>
        <p:txBody>
          <a:bodyPr/>
          <a:lstStyle/>
          <a:p>
            <a:fld id="{18B85D8C-4EF5-45C7-BCF5-FE7A2FB13782}" type="slidenum">
              <a:rPr lang="nb-NO" smtClean="0"/>
              <a:t>7</a:t>
            </a:fld>
            <a:endParaRPr lang="nb-NO"/>
          </a:p>
        </p:txBody>
      </p:sp>
    </p:spTree>
    <p:extLst>
      <p:ext uri="{BB962C8B-B14F-4D97-AF65-F5344CB8AC3E}">
        <p14:creationId xmlns:p14="http://schemas.microsoft.com/office/powerpoint/2010/main" val="4076579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8B85D8C-4EF5-45C7-BCF5-FE7A2FB13782}" type="slidenum">
              <a:rPr lang="nb-NO" smtClean="0"/>
              <a:t>8</a:t>
            </a:fld>
            <a:endParaRPr lang="nb-NO"/>
          </a:p>
        </p:txBody>
      </p:sp>
    </p:spTree>
    <p:extLst>
      <p:ext uri="{BB962C8B-B14F-4D97-AF65-F5344CB8AC3E}">
        <p14:creationId xmlns:p14="http://schemas.microsoft.com/office/powerpoint/2010/main" val="152171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https://www.naturfag.no/artikkel/vis.html?tid=2164071</a:t>
            </a:r>
          </a:p>
        </p:txBody>
      </p:sp>
      <p:sp>
        <p:nvSpPr>
          <p:cNvPr id="4" name="Plassholder for lysbildenummer 3"/>
          <p:cNvSpPr>
            <a:spLocks noGrp="1"/>
          </p:cNvSpPr>
          <p:nvPr>
            <p:ph type="sldNum" sz="quarter" idx="5"/>
          </p:nvPr>
        </p:nvSpPr>
        <p:spPr/>
        <p:txBody>
          <a:bodyPr/>
          <a:lstStyle/>
          <a:p>
            <a:fld id="{18B85D8C-4EF5-45C7-BCF5-FE7A2FB13782}" type="slidenum">
              <a:rPr lang="nb-NO" smtClean="0"/>
              <a:t>9</a:t>
            </a:fld>
            <a:endParaRPr lang="nb-NO"/>
          </a:p>
        </p:txBody>
      </p:sp>
    </p:spTree>
    <p:extLst>
      <p:ext uri="{BB962C8B-B14F-4D97-AF65-F5344CB8AC3E}">
        <p14:creationId xmlns:p14="http://schemas.microsoft.com/office/powerpoint/2010/main" val="1762040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C64A83-6143-46AF-AA01-4DCD0D9C6ED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E7592F80-C1BA-4916-B0A5-F24DE38946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820FB42-1FF4-44AC-B2E5-B3F3B1C959FF}"/>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53A3C221-956D-42BE-B939-3A7FDD681E1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8C37602-1ED8-4259-BEB1-F0308C2BB2E1}"/>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302313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25EB9B-84FB-4E17-A469-D459B1B174E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06F51B0-D5AF-4D0D-8A6F-915FDAEBEE39}"/>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0BC1957-DDFB-48B6-9774-F13C202A5D47}"/>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C35DD67B-E9D4-4DF2-87EA-C9E771BFEA0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76E2265-D0E4-40C7-B01E-A9C265083219}"/>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1845299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A59D0A15-1663-455F-BDF8-09A467EB7A0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22864A9-3661-4C78-ACEE-09EAB73ABEAC}"/>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18146B4-B2DD-483C-8B7C-313046BDD2AF}"/>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F9B46B23-7C5F-4D92-B8B0-9A3811FF29A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58A9B51-FD04-40AE-9BBA-69945FAC7CF1}"/>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1315727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ADC089-B037-4A25-9C41-C2046DFD456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0402DCE-3909-4E0D-8E08-B59F5531465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F4AF67D-2709-4B63-A384-A2EA25BDD795}"/>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61432907-4EAB-4B35-97A8-5304696CD9D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C1B4A4D-6445-464A-BA22-DCB648BD1FC3}"/>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3956616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06600CC-9E92-4679-9C09-0B0A288820D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3ADA094-F0B1-4CB9-B4AC-5C3F2124F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D847C40-5532-4A52-88F1-BD8340A8301A}"/>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630E71F3-0774-4787-9708-9367CA9E099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281B066-C08F-4620-AE83-347F2072BB17}"/>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277724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7DFFF7-D5A6-484A-B9DC-18C6F649CD1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D517FD2-F43A-4A63-A1D6-9729383120E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6351E93-0B94-48FF-88E0-00C7D00014C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5025395-C223-4ABD-845A-6412BDF86B60}"/>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6" name="Plassholder for bunntekst 5">
            <a:extLst>
              <a:ext uri="{FF2B5EF4-FFF2-40B4-BE49-F238E27FC236}">
                <a16:creationId xmlns:a16="http://schemas.microsoft.com/office/drawing/2014/main" id="{2FD83792-EB92-40AB-BFF4-EA1142C65E1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BBD1C6F-888A-4DF6-AA90-0C7E7E38AEB3}"/>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1386781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76CADA-6351-445D-90ED-9DAEADBC40C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9B2C4B0-7563-4B55-A4E4-EE616C54C8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378720E4-33D6-41FE-B144-F099982A4AB3}"/>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007D4CED-475E-4FCC-A0DE-5D2FBA26FC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D552F99-7607-4EBE-8741-E1F47F0EF541}"/>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FFC9ADA9-6BA0-4660-B02C-1E2ED123BFBD}"/>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8" name="Plassholder for bunntekst 7">
            <a:extLst>
              <a:ext uri="{FF2B5EF4-FFF2-40B4-BE49-F238E27FC236}">
                <a16:creationId xmlns:a16="http://schemas.microsoft.com/office/drawing/2014/main" id="{0FA441B2-8280-4EC7-90F1-DCC7A2266AA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46FB874-D70C-4CE0-B676-95CA9DA94C76}"/>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4260887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D192E0-3613-487C-8CCE-0C010D23EC5F}"/>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3527ACB-BFE5-43BD-A300-7AC213BE4AEE}"/>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4" name="Plassholder for bunntekst 3">
            <a:extLst>
              <a:ext uri="{FF2B5EF4-FFF2-40B4-BE49-F238E27FC236}">
                <a16:creationId xmlns:a16="http://schemas.microsoft.com/office/drawing/2014/main" id="{9A714CFE-CE0C-4C28-8F08-79A494FC10DD}"/>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56463B4-DBC7-467F-8240-DBD2BE1673D4}"/>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4078784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AD3E2FA-0A25-4ABD-8F23-8C984B9673BE}"/>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3" name="Plassholder for bunntekst 2">
            <a:extLst>
              <a:ext uri="{FF2B5EF4-FFF2-40B4-BE49-F238E27FC236}">
                <a16:creationId xmlns:a16="http://schemas.microsoft.com/office/drawing/2014/main" id="{814BDAE6-8FFB-443D-9DEC-DD29F2A66DF1}"/>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39CEE96-BFB5-4A78-8D14-D189A9D59850}"/>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389999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625522-8C61-429C-85D5-50DDE44ACF5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EFF85FDE-8C38-4D80-B1C5-7A8EE29CF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E7E0ABC0-6BA2-41F9-91E6-4D32C1122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EA395B4-81B8-4BE2-86D7-CE51B609DBD2}"/>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6" name="Plassholder for bunntekst 5">
            <a:extLst>
              <a:ext uri="{FF2B5EF4-FFF2-40B4-BE49-F238E27FC236}">
                <a16:creationId xmlns:a16="http://schemas.microsoft.com/office/drawing/2014/main" id="{66FCCDA2-75F0-428F-92A2-08CA75E8E73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E33465-23B6-4DD9-BFF2-DD783C6423B6}"/>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396219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32C3EA-3A07-42BA-A380-275DA6E0023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BECCF2CC-C557-4906-A690-DFE9D3FE94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35D2717-59F1-488C-BAF3-960F16C7C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75A69AE-ADE0-49AE-A6B2-200252A15659}"/>
              </a:ext>
            </a:extLst>
          </p:cNvPr>
          <p:cNvSpPr>
            <a:spLocks noGrp="1"/>
          </p:cNvSpPr>
          <p:nvPr>
            <p:ph type="dt" sz="half" idx="10"/>
          </p:nvPr>
        </p:nvSpPr>
        <p:spPr/>
        <p:txBody>
          <a:bodyPr/>
          <a:lstStyle/>
          <a:p>
            <a:fld id="{43AD708A-601D-463E-BAAA-B629D5E5123E}" type="datetimeFigureOut">
              <a:rPr lang="nb-NO" smtClean="0"/>
              <a:t>10.02.2026</a:t>
            </a:fld>
            <a:endParaRPr lang="nb-NO"/>
          </a:p>
        </p:txBody>
      </p:sp>
      <p:sp>
        <p:nvSpPr>
          <p:cNvPr id="6" name="Plassholder for bunntekst 5">
            <a:extLst>
              <a:ext uri="{FF2B5EF4-FFF2-40B4-BE49-F238E27FC236}">
                <a16:creationId xmlns:a16="http://schemas.microsoft.com/office/drawing/2014/main" id="{784B8586-0C88-4565-AA81-671EA9E6B32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0910ED4-E7FB-4CF2-95B6-06327E09693D}"/>
              </a:ext>
            </a:extLst>
          </p:cNvPr>
          <p:cNvSpPr>
            <a:spLocks noGrp="1"/>
          </p:cNvSpPr>
          <p:nvPr>
            <p:ph type="sldNum" sz="quarter" idx="12"/>
          </p:nvPr>
        </p:nvSpPr>
        <p:spPr/>
        <p:txBody>
          <a:bodyPr/>
          <a:lstStyle/>
          <a:p>
            <a:fld id="{DF82E640-82F3-4002-965F-DBED17272C0E}" type="slidenum">
              <a:rPr lang="nb-NO" smtClean="0"/>
              <a:t>‹#›</a:t>
            </a:fld>
            <a:endParaRPr lang="nb-NO"/>
          </a:p>
        </p:txBody>
      </p:sp>
    </p:spTree>
    <p:extLst>
      <p:ext uri="{BB962C8B-B14F-4D97-AF65-F5344CB8AC3E}">
        <p14:creationId xmlns:p14="http://schemas.microsoft.com/office/powerpoint/2010/main" val="175012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B36E382-525D-4ED0-8836-C55E90D48A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A6FF145-F5DA-46DA-8B4A-5B5A50EE81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B31DCB8-59A5-41D4-A02D-F489ED5B9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D708A-601D-463E-BAAA-B629D5E5123E}" type="datetimeFigureOut">
              <a:rPr lang="nb-NO" smtClean="0"/>
              <a:t>10.02.2026</a:t>
            </a:fld>
            <a:endParaRPr lang="nb-NO"/>
          </a:p>
        </p:txBody>
      </p:sp>
      <p:sp>
        <p:nvSpPr>
          <p:cNvPr id="5" name="Plassholder for bunntekst 4">
            <a:extLst>
              <a:ext uri="{FF2B5EF4-FFF2-40B4-BE49-F238E27FC236}">
                <a16:creationId xmlns:a16="http://schemas.microsoft.com/office/drawing/2014/main" id="{8F04C31A-5019-4E08-92C1-3B04199B5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451DB716-21AC-425E-AF9C-1ED12367C7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82E640-82F3-4002-965F-DBED17272C0E}" type="slidenum">
              <a:rPr lang="nb-NO" smtClean="0"/>
              <a:t>‹#›</a:t>
            </a:fld>
            <a:endParaRPr lang="nb-NO"/>
          </a:p>
        </p:txBody>
      </p:sp>
    </p:spTree>
    <p:extLst>
      <p:ext uri="{BB962C8B-B14F-4D97-AF65-F5344CB8AC3E}">
        <p14:creationId xmlns:p14="http://schemas.microsoft.com/office/powerpoint/2010/main" val="2380495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17/06/relationships/model3d" Target="../media/model3d2.glb"/><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e 2" descr="Et bakgrunnsbilde som viser et historisk kart og et kompass av eldre modell">
            <a:extLst>
              <a:ext uri="{FF2B5EF4-FFF2-40B4-BE49-F238E27FC236}">
                <a16:creationId xmlns:a16="http://schemas.microsoft.com/office/drawing/2014/main" id="{4E8EA6C9-6D85-4CA4-B90E-91160CC021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447" y="-1"/>
            <a:ext cx="12195447" cy="6879745"/>
          </a:xfrm>
          <a:prstGeom prst="rect">
            <a:avLst/>
          </a:prstGeom>
        </p:spPr>
      </p:pic>
      <p:sp>
        <p:nvSpPr>
          <p:cNvPr id="21" name="Rectangle 2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9" name="Rectangle 28">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tel 3">
            <a:extLst>
              <a:ext uri="{FF2B5EF4-FFF2-40B4-BE49-F238E27FC236}">
                <a16:creationId xmlns:a16="http://schemas.microsoft.com/office/drawing/2014/main" id="{4E0BE7B1-EC42-48F0-9B99-621DE16CA93E}"/>
              </a:ext>
            </a:extLst>
          </p:cNvPr>
          <p:cNvSpPr txBox="1">
            <a:spLocks noGrp="1"/>
          </p:cNvSpPr>
          <p:nvPr>
            <p:ph type="title" idx="4294967295"/>
          </p:nvPr>
        </p:nvSpPr>
        <p:spPr>
          <a:xfrm>
            <a:off x="859028" y="4121944"/>
            <a:ext cx="7927785" cy="162066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fontAlgn="auto">
              <a:spcAft>
                <a:spcPts val="0"/>
              </a:spcAft>
              <a:buClrTx/>
              <a:buSzTx/>
              <a:tabLst/>
              <a:defRPr/>
            </a:pPr>
            <a:r>
              <a:rPr kumimoji="0" lang="nb-NO" b="1" i="0" u="none" strike="noStrike" cap="none" spc="0" normalizeH="0" baseline="0" dirty="0">
                <a:ln>
                  <a:noFill/>
                </a:ln>
                <a:solidFill>
                  <a:srgbClr val="FFFFFF"/>
                </a:solidFill>
                <a:effectLst/>
                <a:uLnTx/>
                <a:uFillTx/>
              </a:rPr>
              <a:t>Hvor er nord og sør, øst og vest?</a:t>
            </a:r>
          </a:p>
        </p:txBody>
      </p:sp>
    </p:spTree>
    <p:extLst>
      <p:ext uri="{BB962C8B-B14F-4D97-AF65-F5344CB8AC3E}">
        <p14:creationId xmlns:p14="http://schemas.microsoft.com/office/powerpoint/2010/main" val="2204337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5" name="Freeform: Shape 84">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87" name="Freeform: Shape 86">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tel 1"/>
          <p:cNvSpPr>
            <a:spLocks noGrp="1"/>
          </p:cNvSpPr>
          <p:nvPr>
            <p:ph type="title"/>
          </p:nvPr>
        </p:nvSpPr>
        <p:spPr>
          <a:xfrm>
            <a:off x="448056" y="685800"/>
            <a:ext cx="4922338" cy="1325563"/>
          </a:xfrm>
        </p:spPr>
        <p:txBody>
          <a:bodyPr vert="horz" lIns="91440" tIns="45720" rIns="91440" bIns="45720" rtlCol="0" anchor="ctr">
            <a:noAutofit/>
          </a:bodyPr>
          <a:lstStyle/>
          <a:p>
            <a:r>
              <a:rPr lang="nb-NO" sz="3600" kern="1200" dirty="0">
                <a:solidFill>
                  <a:schemeClr val="tx1"/>
                </a:solidFill>
                <a:latin typeface="+mj-lt"/>
                <a:ea typeface="+mj-ea"/>
                <a:cs typeface="+mj-cs"/>
              </a:rPr>
              <a:t>Hvordan finne ut hvor nord, sør, øst og vest er uten kompass?</a:t>
            </a:r>
          </a:p>
        </p:txBody>
      </p:sp>
      <p:sp>
        <p:nvSpPr>
          <p:cNvPr id="11" name="TekstSylinder 10">
            <a:extLst>
              <a:ext uri="{FF2B5EF4-FFF2-40B4-BE49-F238E27FC236}">
                <a16:creationId xmlns:a16="http://schemas.microsoft.com/office/drawing/2014/main" id="{E3F4FC99-28E6-42AD-A409-56F804A5234E}"/>
              </a:ext>
            </a:extLst>
          </p:cNvPr>
          <p:cNvSpPr txBox="1"/>
          <p:nvPr/>
        </p:nvSpPr>
        <p:spPr>
          <a:xfrm>
            <a:off x="448056" y="2514599"/>
            <a:ext cx="4922338" cy="4253523"/>
          </a:xfrm>
          <a:prstGeom prst="rect">
            <a:avLst/>
          </a:prstGeom>
        </p:spPr>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nb-NO" sz="2200" dirty="0">
                <a:effectLst/>
              </a:rPr>
              <a:t>Klokka 13 om sommeren og klokka 12 om vinteren, vil sola stå i sør.</a:t>
            </a:r>
          </a:p>
          <a:p>
            <a:pPr marL="342900" indent="-228600">
              <a:lnSpc>
                <a:spcPct val="90000"/>
              </a:lnSpc>
              <a:spcAft>
                <a:spcPts val="600"/>
              </a:spcAft>
              <a:buFont typeface="Arial" panose="020B0604020202020204" pitchFamily="34" charset="0"/>
              <a:buChar char="•"/>
            </a:pPr>
            <a:r>
              <a:rPr lang="nb-NO" sz="2200" dirty="0"/>
              <a:t>Ei maurtue vil helst ligge der det er varmt og i le for nordavinden. Derfor bygges ofte maurtuene på sørsida av trær som da tar av for nordavinden. </a:t>
            </a:r>
          </a:p>
          <a:p>
            <a:pPr marL="342900" indent="-228600">
              <a:lnSpc>
                <a:spcPct val="90000"/>
              </a:lnSpc>
              <a:spcAft>
                <a:spcPts val="600"/>
              </a:spcAft>
              <a:buFont typeface="Arial" panose="020B0604020202020204" pitchFamily="34" charset="0"/>
              <a:buChar char="•"/>
            </a:pPr>
            <a:r>
              <a:rPr lang="nb-NO" sz="2200" dirty="0"/>
              <a:t>Planter og trær trenger sol for å få energi til fotosyntesen. Derfor strekker de seg mot sola. Ofte har de flere blader eller greiner mot sør enn mot de andre retningene. </a:t>
            </a:r>
          </a:p>
          <a:p>
            <a:pPr marL="342900" indent="-228600">
              <a:lnSpc>
                <a:spcPct val="90000"/>
              </a:lnSpc>
              <a:spcAft>
                <a:spcPts val="600"/>
              </a:spcAft>
              <a:buFont typeface="Arial" panose="020B0604020202020204" pitchFamily="34" charset="0"/>
              <a:buChar char="•"/>
            </a:pPr>
            <a:r>
              <a:rPr lang="nb-NO" sz="2200" dirty="0">
                <a:effectLst/>
              </a:rPr>
              <a:t>Sola står opp i øst og går ned i vest.</a:t>
            </a:r>
          </a:p>
          <a:p>
            <a:pPr marL="342900" indent="-228600">
              <a:lnSpc>
                <a:spcPct val="90000"/>
              </a:lnSpc>
              <a:spcAft>
                <a:spcPts val="600"/>
              </a:spcAft>
              <a:buFont typeface="Arial" panose="020B0604020202020204" pitchFamily="34" charset="0"/>
              <a:buChar char="•"/>
            </a:pPr>
            <a:endParaRPr lang="nb-NO" sz="2200" b="0" i="0" dirty="0">
              <a:effectLst/>
            </a:endParaRPr>
          </a:p>
        </p:txBody>
      </p:sp>
      <p:pic>
        <p:nvPicPr>
          <p:cNvPr id="14" name="Bilde 13" descr="Bildet viser tre blåveis som strekker seg mot høyre">
            <a:extLst>
              <a:ext uri="{FF2B5EF4-FFF2-40B4-BE49-F238E27FC236}">
                <a16:creationId xmlns:a16="http://schemas.microsoft.com/office/drawing/2014/main" id="{43950B29-C8EB-47F9-B2B8-24D65915A3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0" name="Bilde 9" descr="Bildet viser ei maurtue &#10;">
            <a:extLst>
              <a:ext uri="{FF2B5EF4-FFF2-40B4-BE49-F238E27FC236}">
                <a16:creationId xmlns:a16="http://schemas.microsoft.com/office/drawing/2014/main" id="{A23E6C61-3F4B-4F0E-AB1B-B1309043E273}"/>
              </a:ext>
              <a:ext uri="{C183D7F6-B498-43B3-948B-1728B52AA6E4}">
                <adec:decorative xmlns:adec="http://schemas.microsoft.com/office/drawing/2017/decorative" val="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8" name="Bilde 7" descr="Bildet viser blå himmel og ei strålende sol">
            <a:extLst>
              <a:ext uri="{FF2B5EF4-FFF2-40B4-BE49-F238E27FC236}">
                <a16:creationId xmlns:a16="http://schemas.microsoft.com/office/drawing/2014/main" id="{ACE21A41-BCE7-43F5-A910-5C650FE89788}"/>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Tree>
    <p:extLst>
      <p:ext uri="{BB962C8B-B14F-4D97-AF65-F5344CB8AC3E}">
        <p14:creationId xmlns:p14="http://schemas.microsoft.com/office/powerpoint/2010/main" val="413554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76692" y="29717"/>
            <a:ext cx="4597747" cy="1616203"/>
          </a:xfrm>
        </p:spPr>
        <p:txBody>
          <a:bodyPr vert="horz" lIns="91440" tIns="45720" rIns="91440" bIns="45720" rtlCol="0" anchor="b">
            <a:normAutofit/>
          </a:bodyPr>
          <a:lstStyle/>
          <a:p>
            <a:r>
              <a:rPr lang="nb-NO" sz="3600" kern="1200" dirty="0">
                <a:solidFill>
                  <a:schemeClr val="tx1"/>
                </a:solidFill>
                <a:latin typeface="+mj-lt"/>
                <a:ea typeface="+mj-ea"/>
                <a:cs typeface="+mj-cs"/>
              </a:rPr>
              <a:t>Himmelretningene</a:t>
            </a:r>
          </a:p>
        </p:txBody>
      </p:sp>
      <p:sp>
        <p:nvSpPr>
          <p:cNvPr id="11" name="TekstSylinder 10">
            <a:extLst>
              <a:ext uri="{FF2B5EF4-FFF2-40B4-BE49-F238E27FC236}">
                <a16:creationId xmlns:a16="http://schemas.microsoft.com/office/drawing/2014/main" id="{E3F4FC99-28E6-42AD-A409-56F804A5234E}"/>
              </a:ext>
            </a:extLst>
          </p:cNvPr>
          <p:cNvSpPr txBox="1"/>
          <p:nvPr/>
        </p:nvSpPr>
        <p:spPr>
          <a:xfrm>
            <a:off x="876692" y="1822276"/>
            <a:ext cx="5182254" cy="3447832"/>
          </a:xfrm>
          <a:prstGeom prst="rect">
            <a:avLst/>
          </a:prstGeom>
        </p:spPr>
        <p:txBody>
          <a:bodyPr vert="horz" lIns="91440" tIns="45720" rIns="91440" bIns="45720" rtlCol="0" anchor="t">
            <a:noAutofit/>
          </a:bodyPr>
          <a:lstStyle/>
          <a:p>
            <a:pPr>
              <a:lnSpc>
                <a:spcPct val="90000"/>
              </a:lnSpc>
              <a:spcAft>
                <a:spcPts val="600"/>
              </a:spcAft>
            </a:pPr>
            <a:r>
              <a:rPr lang="nb-NO" sz="2200" b="0" i="0" dirty="0">
                <a:effectLst/>
              </a:rPr>
              <a:t>Ute har dere brukt kompass til å </a:t>
            </a:r>
            <a:r>
              <a:rPr lang="nb-NO" sz="2200" dirty="0"/>
              <a:t>finne de </a:t>
            </a:r>
            <a:r>
              <a:rPr lang="nb-NO" sz="2200" b="0" i="0" dirty="0">
                <a:effectLst/>
              </a:rPr>
              <a:t>fire himmelretningene nord, sør, øst og vest. Disse forkortes ofte med N, S, Ø og V (på engelsk N, S, E og W). </a:t>
            </a:r>
          </a:p>
          <a:p>
            <a:pPr marL="342900" indent="-228600">
              <a:lnSpc>
                <a:spcPct val="90000"/>
              </a:lnSpc>
              <a:spcAft>
                <a:spcPts val="600"/>
              </a:spcAft>
              <a:buFont typeface="Arial" panose="020B0604020202020204" pitchFamily="34" charset="0"/>
              <a:buChar char="•"/>
            </a:pPr>
            <a:r>
              <a:rPr lang="nb-NO" sz="2200" dirty="0"/>
              <a:t>I kompasset peker den røde delen av nåla mot nord.</a:t>
            </a:r>
          </a:p>
          <a:p>
            <a:pPr marL="342900" indent="-228600">
              <a:lnSpc>
                <a:spcPct val="90000"/>
              </a:lnSpc>
              <a:spcAft>
                <a:spcPts val="600"/>
              </a:spcAft>
              <a:buFont typeface="Arial" panose="020B0604020202020204" pitchFamily="34" charset="0"/>
              <a:buChar char="•"/>
            </a:pPr>
            <a:r>
              <a:rPr lang="nb-NO" sz="2200" dirty="0"/>
              <a:t>Nåla i kompasset oppfører seg sånn fordi den er magnetisk, og fordi jorda er en stor magnet.</a:t>
            </a:r>
          </a:p>
          <a:p>
            <a:pPr indent="-228600">
              <a:lnSpc>
                <a:spcPct val="90000"/>
              </a:lnSpc>
              <a:spcAft>
                <a:spcPts val="600"/>
              </a:spcAft>
              <a:buFont typeface="Arial" panose="020B0604020202020204" pitchFamily="34" charset="0"/>
              <a:buChar char="•"/>
            </a:pPr>
            <a:endParaRPr lang="nb-NO" sz="2200" dirty="0"/>
          </a:p>
          <a:p>
            <a:pPr>
              <a:lnSpc>
                <a:spcPct val="90000"/>
              </a:lnSpc>
              <a:spcAft>
                <a:spcPts val="600"/>
              </a:spcAft>
            </a:pPr>
            <a:r>
              <a:rPr lang="nb-NO" sz="2200" dirty="0"/>
              <a:t>Nå skal dere utforske hva det betyr at noe er magnetisk.</a:t>
            </a:r>
          </a:p>
          <a:p>
            <a:pPr indent="-228600">
              <a:lnSpc>
                <a:spcPct val="90000"/>
              </a:lnSpc>
              <a:spcAft>
                <a:spcPts val="600"/>
              </a:spcAft>
              <a:buFont typeface="Arial" panose="020B0604020202020204" pitchFamily="34" charset="0"/>
              <a:buChar char="•"/>
            </a:pPr>
            <a:endParaRPr lang="nb-NO" sz="2200" dirty="0"/>
          </a:p>
          <a:p>
            <a:pPr marL="342900" indent="-228600">
              <a:lnSpc>
                <a:spcPct val="90000"/>
              </a:lnSpc>
              <a:spcAft>
                <a:spcPts val="600"/>
              </a:spcAft>
              <a:buFont typeface="Arial" panose="020B0604020202020204" pitchFamily="34" charset="0"/>
              <a:buChar char="•"/>
            </a:pPr>
            <a:endParaRPr lang="nb-NO" sz="2200" b="0" i="0" dirty="0">
              <a:effectLst/>
            </a:endParaRPr>
          </a:p>
        </p:txBody>
      </p:sp>
      <p:pic>
        <p:nvPicPr>
          <p:cNvPr id="5" name="Bilde 4" descr="Et bilde som viser et kompass. Nordpila er rød">
            <a:extLst>
              <a:ext uri="{FF2B5EF4-FFF2-40B4-BE49-F238E27FC236}">
                <a16:creationId xmlns:a16="http://schemas.microsoft.com/office/drawing/2014/main" id="{62C45DAA-4203-4C7F-A0A1-2793209E47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a:fillRect/>
          </a:stretch>
        </p:blipFill>
        <p:spPr>
          <a:xfrm>
            <a:off x="6942172" y="1645920"/>
            <a:ext cx="4435836" cy="4269934"/>
          </a:xfrm>
          <a:prstGeom prst="rect">
            <a:avLst/>
          </a:prstGeom>
        </p:spPr>
      </p:pic>
      <p:grpSp>
        <p:nvGrpSpPr>
          <p:cNvPr id="58" name="Group 57">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59" name="Rectangle 58">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60" name="Rectangle 59">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Tree>
    <p:extLst>
      <p:ext uri="{BB962C8B-B14F-4D97-AF65-F5344CB8AC3E}">
        <p14:creationId xmlns:p14="http://schemas.microsoft.com/office/powerpoint/2010/main" val="3192216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
            <a:extLst>
              <a:ext uri="{FF2B5EF4-FFF2-40B4-BE49-F238E27FC236}">
                <a16:creationId xmlns:a16="http://schemas.microsoft.com/office/drawing/2014/main" id="{9CF51F4B-35A7-FFCF-AE7E-50CA41A2ABA6}"/>
              </a:ext>
            </a:extLst>
          </p:cNvPr>
          <p:cNvSpPr>
            <a:spLocks noGrp="1"/>
          </p:cNvSpPr>
          <p:nvPr>
            <p:ph type="title"/>
          </p:nvPr>
        </p:nvSpPr>
        <p:spPr>
          <a:xfrm>
            <a:off x="755484" y="739836"/>
            <a:ext cx="3702580" cy="677014"/>
          </a:xfrm>
        </p:spPr>
        <p:txBody>
          <a:bodyPr anchor="b">
            <a:normAutofit/>
          </a:bodyPr>
          <a:lstStyle/>
          <a:p>
            <a:r>
              <a:rPr lang="nb-NO" sz="3600" dirty="0"/>
              <a:t>Utforsk magneter</a:t>
            </a:r>
          </a:p>
        </p:txBody>
      </p:sp>
      <p:sp>
        <p:nvSpPr>
          <p:cNvPr id="13" name="Plassholder for innhold 2">
            <a:extLst>
              <a:ext uri="{FF2B5EF4-FFF2-40B4-BE49-F238E27FC236}">
                <a16:creationId xmlns:a16="http://schemas.microsoft.com/office/drawing/2014/main" id="{F74F38AF-F33D-C41B-EFB8-7E75C8DC1AA1}"/>
              </a:ext>
            </a:extLst>
          </p:cNvPr>
          <p:cNvSpPr>
            <a:spLocks noGrp="1"/>
          </p:cNvSpPr>
          <p:nvPr>
            <p:ph idx="1"/>
          </p:nvPr>
        </p:nvSpPr>
        <p:spPr>
          <a:xfrm>
            <a:off x="755484" y="2192216"/>
            <a:ext cx="4625409" cy="2086707"/>
          </a:xfrm>
        </p:spPr>
        <p:txBody>
          <a:bodyPr>
            <a:normAutofit/>
          </a:bodyPr>
          <a:lstStyle/>
          <a:p>
            <a:pPr marL="0" indent="0">
              <a:buNone/>
            </a:pPr>
            <a:r>
              <a:rPr lang="nb-NO" sz="2200" dirty="0"/>
              <a:t>Magneter består av en </a:t>
            </a:r>
            <a:r>
              <a:rPr lang="nb-NO" sz="2200" dirty="0" err="1"/>
              <a:t>sørpol</a:t>
            </a:r>
            <a:r>
              <a:rPr lang="nb-NO" sz="2200" dirty="0"/>
              <a:t> og en </a:t>
            </a:r>
            <a:r>
              <a:rPr lang="nb-NO" sz="2200" dirty="0" err="1"/>
              <a:t>nordpol</a:t>
            </a:r>
            <a:r>
              <a:rPr lang="nb-NO" sz="2200" dirty="0"/>
              <a:t>.</a:t>
            </a:r>
          </a:p>
          <a:p>
            <a:pPr marL="0" indent="0">
              <a:buNone/>
            </a:pPr>
            <a:r>
              <a:rPr lang="nb-NO" sz="2200" dirty="0"/>
              <a:t>Utforsk kreftene mellom de to polene.</a:t>
            </a:r>
          </a:p>
        </p:txBody>
      </p:sp>
      <p:pic>
        <p:nvPicPr>
          <p:cNvPr id="7" name="Bilde 6" descr="Et bilde som inneholder to stavmagneter. magnetsidenes sørpol har blå farge, og magnetsidenes nordpol har rød farge">
            <a:extLst>
              <a:ext uri="{FF2B5EF4-FFF2-40B4-BE49-F238E27FC236}">
                <a16:creationId xmlns:a16="http://schemas.microsoft.com/office/drawing/2014/main" id="{1B9EDF05-6C1D-74D5-B3F4-B6759CFDBA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3164" y="2332894"/>
            <a:ext cx="4853352" cy="2426676"/>
          </a:xfrm>
          <a:prstGeom prst="rect">
            <a:avLst/>
          </a:prstGeom>
        </p:spPr>
      </p:pic>
      <p:sp>
        <p:nvSpPr>
          <p:cNvPr id="4" name="Snakkeboble: rektangel 3">
            <a:extLst>
              <a:ext uri="{FF2B5EF4-FFF2-40B4-BE49-F238E27FC236}">
                <a16:creationId xmlns:a16="http://schemas.microsoft.com/office/drawing/2014/main" id="{EE03C2A8-33BC-EA59-F7FF-3B66984BEC9F}"/>
              </a:ext>
            </a:extLst>
          </p:cNvPr>
          <p:cNvSpPr/>
          <p:nvPr/>
        </p:nvSpPr>
        <p:spPr>
          <a:xfrm>
            <a:off x="885747" y="4327097"/>
            <a:ext cx="4495146" cy="1611294"/>
          </a:xfrm>
          <a:prstGeom prst="wedgeRoundRectCallout">
            <a:avLst>
              <a:gd name="adj1" fmla="val 44765"/>
              <a:gd name="adj2" fmla="val -80101"/>
              <a:gd name="adj3" fmla="val 16667"/>
            </a:avLst>
          </a:prstGeom>
          <a:solidFill>
            <a:srgbClr val="2A69A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b-NO" sz="2200" dirty="0">
                <a:solidFill>
                  <a:srgbClr val="FFFFFF"/>
                </a:solidFill>
              </a:rPr>
              <a:t>Greier dere å bruke den ene magneten til å styre den andre, for eksempel til å snurre den 360° rundt eller flytte den til et bestemt sted?</a:t>
            </a:r>
          </a:p>
        </p:txBody>
      </p:sp>
    </p:spTree>
    <p:extLst>
      <p:ext uri="{BB962C8B-B14F-4D97-AF65-F5344CB8AC3E}">
        <p14:creationId xmlns:p14="http://schemas.microsoft.com/office/powerpoint/2010/main" val="265841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985520" y="741392"/>
            <a:ext cx="4488920" cy="1380486"/>
          </a:xfrm>
        </p:spPr>
        <p:txBody>
          <a:bodyPr vert="horz" lIns="91440" tIns="45720" rIns="91440" bIns="45720" rtlCol="0" anchor="b">
            <a:normAutofit/>
          </a:bodyPr>
          <a:lstStyle/>
          <a:p>
            <a:r>
              <a:rPr lang="nb-NO" sz="3600" kern="1200" dirty="0">
                <a:solidFill>
                  <a:schemeClr val="tx1"/>
                </a:solidFill>
                <a:latin typeface="+mj-lt"/>
                <a:ea typeface="+mj-ea"/>
                <a:cs typeface="+mj-cs"/>
              </a:rPr>
              <a:t>Materialegenskaper</a:t>
            </a:r>
          </a:p>
        </p:txBody>
      </p:sp>
      <p:sp>
        <p:nvSpPr>
          <p:cNvPr id="11" name="TekstSylinder 10">
            <a:extLst>
              <a:ext uri="{FF2B5EF4-FFF2-40B4-BE49-F238E27FC236}">
                <a16:creationId xmlns:a16="http://schemas.microsoft.com/office/drawing/2014/main" id="{E3F4FC99-28E6-42AD-A409-56F804A5234E}"/>
              </a:ext>
            </a:extLst>
          </p:cNvPr>
          <p:cNvSpPr txBox="1"/>
          <p:nvPr/>
        </p:nvSpPr>
        <p:spPr>
          <a:xfrm>
            <a:off x="876692" y="2533476"/>
            <a:ext cx="4597747" cy="3447832"/>
          </a:xfrm>
          <a:prstGeom prst="rect">
            <a:avLst/>
          </a:prstGeom>
        </p:spPr>
        <p:txBody>
          <a:bodyPr vert="horz" lIns="91440" tIns="45720" rIns="91440" bIns="45720" rtlCol="0" anchor="t">
            <a:normAutofit/>
          </a:bodyPr>
          <a:lstStyle/>
          <a:p>
            <a:pPr marL="114300">
              <a:lnSpc>
                <a:spcPct val="90000"/>
              </a:lnSpc>
              <a:spcAft>
                <a:spcPts val="600"/>
              </a:spcAft>
            </a:pPr>
            <a:r>
              <a:rPr lang="nb-NO" sz="2200" dirty="0"/>
              <a:t>Materialer som er magnetiske har den egenskapen at de enten er eller kan bli magneter.</a:t>
            </a:r>
          </a:p>
          <a:p>
            <a:pPr marL="114300">
              <a:lnSpc>
                <a:spcPct val="90000"/>
              </a:lnSpc>
              <a:spcAft>
                <a:spcPts val="600"/>
              </a:spcAft>
            </a:pPr>
            <a:r>
              <a:rPr lang="nb-NO" sz="2200" dirty="0"/>
              <a:t>Dette kan vi bruke til å lage vårt eget kompass. </a:t>
            </a:r>
          </a:p>
          <a:p>
            <a:pPr marL="342900" indent="-228600">
              <a:lnSpc>
                <a:spcPct val="90000"/>
              </a:lnSpc>
              <a:spcAft>
                <a:spcPts val="600"/>
              </a:spcAft>
              <a:buFont typeface="Arial" panose="020B0604020202020204" pitchFamily="34" charset="0"/>
              <a:buChar char="•"/>
            </a:pPr>
            <a:endParaRPr lang="nb-NO" sz="2200" b="0" i="0" dirty="0">
              <a:effectLst/>
            </a:endParaRPr>
          </a:p>
        </p:txBody>
      </p:sp>
      <p:grpSp>
        <p:nvGrpSpPr>
          <p:cNvPr id="74" name="Group 73">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75" name="Rectangle 74">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6" name="Rectangle 75">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4" name="Snakkeboble: rektangel 3">
            <a:extLst>
              <a:ext uri="{FF2B5EF4-FFF2-40B4-BE49-F238E27FC236}">
                <a16:creationId xmlns:a16="http://schemas.microsoft.com/office/drawing/2014/main" id="{D6844EA9-70B3-949D-0198-9C73185C6824}"/>
              </a:ext>
            </a:extLst>
          </p:cNvPr>
          <p:cNvSpPr/>
          <p:nvPr/>
        </p:nvSpPr>
        <p:spPr>
          <a:xfrm>
            <a:off x="1041965" y="4677778"/>
            <a:ext cx="4267200" cy="700181"/>
          </a:xfrm>
          <a:prstGeom prst="wedgeRoundRectCallout">
            <a:avLst>
              <a:gd name="adj1" fmla="val -37866"/>
              <a:gd name="adj2" fmla="val 121100"/>
              <a:gd name="adj3" fmla="val 16667"/>
            </a:avLst>
          </a:prstGeom>
          <a:solidFill>
            <a:srgbClr val="2A69A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b-NO" sz="2200" dirty="0">
                <a:solidFill>
                  <a:srgbClr val="FFFFFF"/>
                </a:solidFill>
              </a:rPr>
              <a:t>Men hva er et kompass?</a:t>
            </a:r>
          </a:p>
        </p:txBody>
      </p:sp>
      <p:pic>
        <p:nvPicPr>
          <p:cNvPr id="5" name="Bilde 4" descr="Bilde som viser et kompass med rød nordpil">
            <a:extLst>
              <a:ext uri="{FF2B5EF4-FFF2-40B4-BE49-F238E27FC236}">
                <a16:creationId xmlns:a16="http://schemas.microsoft.com/office/drawing/2014/main" id="{62C45DAA-4203-4C7F-A0A1-2793209E47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57999" y="7573"/>
            <a:ext cx="5366241" cy="6850427"/>
          </a:xfrm>
          <a:prstGeom prst="rect">
            <a:avLst/>
          </a:prstGeom>
        </p:spPr>
      </p:pic>
    </p:spTree>
    <p:extLst>
      <p:ext uri="{BB962C8B-B14F-4D97-AF65-F5344CB8AC3E}">
        <p14:creationId xmlns:p14="http://schemas.microsoft.com/office/powerpoint/2010/main" val="18429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76694" y="906109"/>
            <a:ext cx="9478740" cy="1013576"/>
          </a:xfrm>
        </p:spPr>
        <p:txBody>
          <a:bodyPr vert="horz" lIns="91440" tIns="45720" rIns="91440" bIns="45720" rtlCol="0" anchor="b">
            <a:normAutofit/>
          </a:bodyPr>
          <a:lstStyle/>
          <a:p>
            <a:r>
              <a:rPr lang="nb-NO" sz="3600" kern="1200" dirty="0">
                <a:solidFill>
                  <a:schemeClr val="tx1"/>
                </a:solidFill>
                <a:latin typeface="+mj-lt"/>
                <a:ea typeface="+mj-ea"/>
                <a:cs typeface="+mj-cs"/>
              </a:rPr>
              <a:t>Kompass</a:t>
            </a:r>
          </a:p>
        </p:txBody>
      </p:sp>
      <p:sp>
        <p:nvSpPr>
          <p:cNvPr id="11" name="TekstSylinder 10">
            <a:extLst>
              <a:ext uri="{FF2B5EF4-FFF2-40B4-BE49-F238E27FC236}">
                <a16:creationId xmlns:a16="http://schemas.microsoft.com/office/drawing/2014/main" id="{E3F4FC99-28E6-42AD-A409-56F804A5234E}"/>
              </a:ext>
            </a:extLst>
          </p:cNvPr>
          <p:cNvSpPr txBox="1"/>
          <p:nvPr/>
        </p:nvSpPr>
        <p:spPr>
          <a:xfrm>
            <a:off x="792480" y="2141714"/>
            <a:ext cx="4958079" cy="3845814"/>
          </a:xfrm>
          <a:prstGeom prst="rect">
            <a:avLst/>
          </a:prstGeom>
        </p:spPr>
        <p:txBody>
          <a:bodyPr vert="horz" lIns="91440" tIns="45720" rIns="91440" bIns="45720" rtlCol="0" anchor="t">
            <a:normAutofit/>
          </a:bodyPr>
          <a:lstStyle/>
          <a:p>
            <a:pPr marL="114300">
              <a:lnSpc>
                <a:spcPct val="90000"/>
              </a:lnSpc>
              <a:spcAft>
                <a:spcPts val="600"/>
              </a:spcAft>
            </a:pPr>
            <a:r>
              <a:rPr lang="nb-NO" sz="2200" b="0" i="0" dirty="0">
                <a:effectLst/>
              </a:rPr>
              <a:t>Et kompass er et instrument som viser himmelretningene.</a:t>
            </a:r>
          </a:p>
          <a:p>
            <a:pPr marL="114300">
              <a:lnSpc>
                <a:spcPct val="90000"/>
              </a:lnSpc>
              <a:spcAft>
                <a:spcPts val="600"/>
              </a:spcAft>
            </a:pPr>
            <a:r>
              <a:rPr lang="nb-NO" sz="2200" dirty="0"/>
              <a:t>Nåla som beveger seg inne i kompasset er magnetisk, og stiller seg inn etter jordas magnetfelt.</a:t>
            </a:r>
          </a:p>
          <a:p>
            <a:pPr marL="114300">
              <a:lnSpc>
                <a:spcPct val="90000"/>
              </a:lnSpc>
              <a:spcAft>
                <a:spcPts val="600"/>
              </a:spcAft>
            </a:pPr>
            <a:r>
              <a:rPr lang="nb-NO" sz="2200" b="0" i="0" dirty="0">
                <a:effectLst/>
              </a:rPr>
              <a:t>Den delen av </a:t>
            </a:r>
            <a:r>
              <a:rPr lang="nb-NO" sz="2200" dirty="0"/>
              <a:t>kompassnåla som peker mot nord er alltid merket med en farge (ofte rød).</a:t>
            </a:r>
          </a:p>
          <a:p>
            <a:pPr marL="114300" indent="-228600">
              <a:lnSpc>
                <a:spcPct val="90000"/>
              </a:lnSpc>
              <a:spcAft>
                <a:spcPts val="600"/>
              </a:spcAft>
              <a:buFont typeface="Arial" panose="020B0604020202020204" pitchFamily="34" charset="0"/>
              <a:buChar char="•"/>
            </a:pPr>
            <a:endParaRPr lang="nb-NO" sz="2200" dirty="0"/>
          </a:p>
        </p:txBody>
      </p:sp>
      <p:pic>
        <p:nvPicPr>
          <p:cNvPr id="6" name="Bilde 5" descr="Illustrasjon som viser jordkloden. Tegnet på er magnetfelt som går fra pol til pol.">
            <a:extLst>
              <a:ext uri="{FF2B5EF4-FFF2-40B4-BE49-F238E27FC236}">
                <a16:creationId xmlns:a16="http://schemas.microsoft.com/office/drawing/2014/main" id="{EA740C8E-3324-4DB4-B47B-7F2309C093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964594" y="372777"/>
            <a:ext cx="4724784" cy="6112446"/>
          </a:xfrm>
          <a:prstGeom prst="rect">
            <a:avLst/>
          </a:prstGeom>
        </p:spPr>
      </p:pic>
      <p:grpSp>
        <p:nvGrpSpPr>
          <p:cNvPr id="42" name="Group 37">
            <a:extLst>
              <a:ext uri="{FF2B5EF4-FFF2-40B4-BE49-F238E27FC236}">
                <a16:creationId xmlns:a16="http://schemas.microsoft.com/office/drawing/2014/main" id="{EE6DDE04-9207-9649-A817-4425425F60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6737460"/>
            <a:ext cx="12192000" cy="123364"/>
            <a:chOff x="1" y="6737460"/>
            <a:chExt cx="12192000" cy="123364"/>
          </a:xfrm>
        </p:grpSpPr>
        <p:sp>
          <p:nvSpPr>
            <p:cNvPr id="43" name="Rectangle 38">
              <a:extLst>
                <a:ext uri="{FF2B5EF4-FFF2-40B4-BE49-F238E27FC236}">
                  <a16:creationId xmlns:a16="http://schemas.microsoft.com/office/drawing/2014/main" id="{3C0010FA-890A-FBF2-29ED-4232DA621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4" name="Rectangle 39">
              <a:extLst>
                <a:ext uri="{FF2B5EF4-FFF2-40B4-BE49-F238E27FC236}">
                  <a16:creationId xmlns:a16="http://schemas.microsoft.com/office/drawing/2014/main" id="{8C42F127-7248-C874-E092-68B9BA4BC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Tree>
    <p:extLst>
      <p:ext uri="{BB962C8B-B14F-4D97-AF65-F5344CB8AC3E}">
        <p14:creationId xmlns:p14="http://schemas.microsoft.com/office/powerpoint/2010/main" val="2103253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8E6E75-3285-38EF-EDC2-51083173381E}"/>
            </a:ext>
          </a:extLst>
        </p:cNvPr>
        <p:cNvGrpSpPr/>
        <p:nvPr/>
      </p:nvGrpSpPr>
      <p:grpSpPr>
        <a:xfrm>
          <a:off x="0" y="0"/>
          <a:ext cx="0" cy="0"/>
          <a:chOff x="0" y="0"/>
          <a:chExt cx="0" cy="0"/>
        </a:xfrm>
      </p:grpSpPr>
      <p:pic>
        <p:nvPicPr>
          <p:cNvPr id="3" name="Bilde 2" descr="Et bilde som inneholder et kompass og to skåler med vann. I begge skålene ligger et sirkelformet matpapir med ei synål på. Begge nålene ligger vendt i samme retning som kompassretningen, nord-sør.">
            <a:extLst>
              <a:ext uri="{FF2B5EF4-FFF2-40B4-BE49-F238E27FC236}">
                <a16:creationId xmlns:a16="http://schemas.microsoft.com/office/drawing/2014/main" id="{2DCF19F7-84E9-44DA-ED39-4081BC6E72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855460" y="12050"/>
            <a:ext cx="5336540" cy="6845950"/>
          </a:xfrm>
          <a:prstGeom prst="rect">
            <a:avLst/>
          </a:prstGeom>
          <a:noFill/>
          <a:extLst>
            <a:ext uri="{53640926-AAD7-44D8-BBD7-CCE9431645EC}">
              <a14:shadowObscured xmlns:a14="http://schemas.microsoft.com/office/drawing/2010/main"/>
            </a:ext>
          </a:extLst>
        </p:spPr>
      </p:pic>
      <p:sp>
        <p:nvSpPr>
          <p:cNvPr id="8" name="Title 7">
            <a:extLst>
              <a:ext uri="{FF2B5EF4-FFF2-40B4-BE49-F238E27FC236}">
                <a16:creationId xmlns:a16="http://schemas.microsoft.com/office/drawing/2014/main" id="{30494E3E-D173-C1E6-16CA-DB069BA315DE}"/>
              </a:ext>
            </a:extLst>
          </p:cNvPr>
          <p:cNvSpPr>
            <a:spLocks noGrp="1"/>
          </p:cNvSpPr>
          <p:nvPr>
            <p:ph type="title"/>
          </p:nvPr>
        </p:nvSpPr>
        <p:spPr>
          <a:xfrm>
            <a:off x="699054" y="1635527"/>
            <a:ext cx="6017260" cy="1325563"/>
          </a:xfrm>
        </p:spPr>
        <p:txBody>
          <a:bodyPr>
            <a:normAutofit/>
          </a:bodyPr>
          <a:lstStyle/>
          <a:p>
            <a:r>
              <a:rPr lang="nb-NO" sz="3600" dirty="0">
                <a:latin typeface="+mn-lt"/>
              </a:rPr>
              <a:t>Lag ditt eget kompass</a:t>
            </a:r>
          </a:p>
        </p:txBody>
      </p:sp>
      <p:sp>
        <p:nvSpPr>
          <p:cNvPr id="4" name="TextBox 3">
            <a:extLst>
              <a:ext uri="{FF2B5EF4-FFF2-40B4-BE49-F238E27FC236}">
                <a16:creationId xmlns:a16="http://schemas.microsoft.com/office/drawing/2014/main" id="{BF4F74D6-77F6-6E88-32F5-6A4204091BD8}"/>
              </a:ext>
            </a:extLst>
          </p:cNvPr>
          <p:cNvSpPr txBox="1"/>
          <p:nvPr/>
        </p:nvSpPr>
        <p:spPr>
          <a:xfrm>
            <a:off x="699054" y="2961090"/>
            <a:ext cx="5430075" cy="1785104"/>
          </a:xfrm>
          <a:prstGeom prst="rect">
            <a:avLst/>
          </a:prstGeom>
          <a:noFill/>
        </p:spPr>
        <p:txBody>
          <a:bodyPr wrap="square">
            <a:spAutoFit/>
          </a:bodyPr>
          <a:lstStyle/>
          <a:p>
            <a:pPr marL="285750" indent="-285750">
              <a:buFont typeface="Arial" panose="020B0604020202020204" pitchFamily="34" charset="0"/>
              <a:buChar char="•"/>
            </a:pPr>
            <a:r>
              <a:rPr lang="nb-NO" sz="2200" dirty="0">
                <a:solidFill>
                  <a:srgbClr val="464646"/>
                </a:solidFill>
              </a:rPr>
              <a:t>M</a:t>
            </a:r>
            <a:r>
              <a:rPr lang="nb-NO" sz="2200" b="0" i="0" dirty="0">
                <a:solidFill>
                  <a:srgbClr val="464646"/>
                </a:solidFill>
                <a:effectLst/>
                <a:latin typeface="+mn-lt"/>
              </a:rPr>
              <a:t>agnetisere synåla ved å stryke magneten langs nåla (i samme retning) 50 ganger. </a:t>
            </a:r>
          </a:p>
          <a:p>
            <a:pPr marL="285750" indent="-285750">
              <a:buFont typeface="Arial" panose="020B0604020202020204" pitchFamily="34" charset="0"/>
              <a:buChar char="•"/>
            </a:pPr>
            <a:r>
              <a:rPr lang="nb-NO" sz="2200" b="0" i="0" dirty="0">
                <a:solidFill>
                  <a:srgbClr val="464646"/>
                </a:solidFill>
                <a:effectLst/>
                <a:latin typeface="+mn-lt"/>
              </a:rPr>
              <a:t>Fest så nåla i en bit av papiret.</a:t>
            </a:r>
          </a:p>
          <a:p>
            <a:pPr marL="285750" indent="-285750">
              <a:buFont typeface="Arial" panose="020B0604020202020204" pitchFamily="34" charset="0"/>
              <a:buChar char="•"/>
            </a:pPr>
            <a:r>
              <a:rPr lang="nb-NO" sz="2200" b="0" i="0" dirty="0">
                <a:solidFill>
                  <a:srgbClr val="464646"/>
                </a:solidFill>
                <a:effectLst/>
                <a:latin typeface="+mn-lt"/>
              </a:rPr>
              <a:t>Legg papir med nål på vannoverflata. Vent til vannet og nåla ligge i ro.</a:t>
            </a:r>
            <a:endParaRPr lang="nb-NO" sz="2200" dirty="0"/>
          </a:p>
        </p:txBody>
      </p:sp>
    </p:spTree>
    <p:extLst>
      <p:ext uri="{BB962C8B-B14F-4D97-AF65-F5344CB8AC3E}">
        <p14:creationId xmlns:p14="http://schemas.microsoft.com/office/powerpoint/2010/main" val="2296106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8BFADC2E-71AC-D9E3-AAC6-68D994DECF7A}"/>
              </a:ext>
            </a:extLst>
          </p:cNvPr>
          <p:cNvSpPr>
            <a:spLocks noGrp="1"/>
          </p:cNvSpPr>
          <p:nvPr>
            <p:ph type="title"/>
          </p:nvPr>
        </p:nvSpPr>
        <p:spPr>
          <a:xfrm>
            <a:off x="640080" y="325369"/>
            <a:ext cx="4368602" cy="1956841"/>
          </a:xfrm>
        </p:spPr>
        <p:txBody>
          <a:bodyPr anchor="b">
            <a:normAutofit/>
          </a:bodyPr>
          <a:lstStyle/>
          <a:p>
            <a:r>
              <a:rPr lang="nb-NO" sz="3600" dirty="0"/>
              <a:t>Jorda er en magnet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lassholder for innhold 2">
            <a:extLst>
              <a:ext uri="{FF2B5EF4-FFF2-40B4-BE49-F238E27FC236}">
                <a16:creationId xmlns:a16="http://schemas.microsoft.com/office/drawing/2014/main" id="{319FDA3C-FB4E-293D-6634-42E7E2E35294}"/>
              </a:ext>
            </a:extLst>
          </p:cNvPr>
          <p:cNvSpPr>
            <a:spLocks noGrp="1"/>
          </p:cNvSpPr>
          <p:nvPr>
            <p:ph idx="1"/>
          </p:nvPr>
        </p:nvSpPr>
        <p:spPr>
          <a:xfrm>
            <a:off x="640080" y="2872899"/>
            <a:ext cx="4243589" cy="3320668"/>
          </a:xfrm>
        </p:spPr>
        <p:txBody>
          <a:bodyPr>
            <a:normAutofit/>
          </a:bodyPr>
          <a:lstStyle/>
          <a:p>
            <a:pPr marL="0" indent="0">
              <a:buNone/>
            </a:pPr>
            <a:r>
              <a:rPr lang="nb-NO" sz="2200" dirty="0"/>
              <a:t>Nå har dere utforsket magnetiske krefter og sett hvordan kompasset virker.</a:t>
            </a:r>
          </a:p>
          <a:p>
            <a:pPr marL="0" indent="0">
              <a:buNone/>
            </a:pPr>
            <a:r>
              <a:rPr lang="nb-NO" sz="2200" dirty="0"/>
              <a:t>Hvorfor peker magnetens </a:t>
            </a:r>
            <a:r>
              <a:rPr lang="nb-NO" sz="2200" dirty="0" err="1"/>
              <a:t>nordpol</a:t>
            </a:r>
            <a:r>
              <a:rPr lang="nb-NO" sz="2200" dirty="0"/>
              <a:t> mot jordas </a:t>
            </a:r>
            <a:r>
              <a:rPr lang="nb-NO" sz="2200" dirty="0" err="1"/>
              <a:t>nordpol</a:t>
            </a:r>
            <a:r>
              <a:rPr lang="nb-NO" sz="2200" dirty="0"/>
              <a:t>?</a:t>
            </a:r>
          </a:p>
        </p:txBody>
      </p:sp>
      <p:pic>
        <p:nvPicPr>
          <p:cNvPr id="4" name="Bilde 3" descr="Illustrasjon som viser jordkloden. Tegnet på er magnetfelt som går fra pol til pol.">
            <a:extLst>
              <a:ext uri="{FF2B5EF4-FFF2-40B4-BE49-F238E27FC236}">
                <a16:creationId xmlns:a16="http://schemas.microsoft.com/office/drawing/2014/main" id="{2C50A491-108C-04F0-DC23-C3AC974A61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7504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akkeboble: rektangel med avrundede hjørner 9">
            <a:extLst>
              <a:ext uri="{FF2B5EF4-FFF2-40B4-BE49-F238E27FC236}">
                <a16:creationId xmlns:a16="http://schemas.microsoft.com/office/drawing/2014/main" id="{8DD59A1C-56EF-FB59-77DE-7DAE115FB737}"/>
              </a:ext>
            </a:extLst>
          </p:cNvPr>
          <p:cNvSpPr/>
          <p:nvPr/>
        </p:nvSpPr>
        <p:spPr>
          <a:xfrm>
            <a:off x="951675" y="158522"/>
            <a:ext cx="3443629" cy="804138"/>
          </a:xfrm>
          <a:prstGeom prst="wedgeRoundRectCallout">
            <a:avLst>
              <a:gd name="adj1" fmla="val -34499"/>
              <a:gd name="adj2" fmla="val 85022"/>
              <a:gd name="adj3" fmla="val 16667"/>
            </a:avLst>
          </a:prstGeom>
          <a:solidFill>
            <a:srgbClr val="2A69A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b-NO" sz="2200" dirty="0"/>
              <a:t>Visste du at …?</a:t>
            </a:r>
          </a:p>
        </p:txBody>
      </p:sp>
      <p:sp>
        <p:nvSpPr>
          <p:cNvPr id="2" name="Tittel 1">
            <a:extLst>
              <a:ext uri="{FF2B5EF4-FFF2-40B4-BE49-F238E27FC236}">
                <a16:creationId xmlns:a16="http://schemas.microsoft.com/office/drawing/2014/main" id="{67CD99EF-5E6C-AAEE-DD7F-0EBB78600F1E}"/>
              </a:ext>
            </a:extLst>
          </p:cNvPr>
          <p:cNvSpPr>
            <a:spLocks noGrp="1"/>
          </p:cNvSpPr>
          <p:nvPr>
            <p:ph type="title"/>
          </p:nvPr>
        </p:nvSpPr>
        <p:spPr>
          <a:xfrm>
            <a:off x="838200" y="1113064"/>
            <a:ext cx="10515599" cy="1325563"/>
          </a:xfrm>
        </p:spPr>
        <p:txBody>
          <a:bodyPr>
            <a:normAutofit/>
          </a:bodyPr>
          <a:lstStyle/>
          <a:p>
            <a:r>
              <a:rPr lang="nb-NO" sz="3900" dirty="0"/>
              <a:t>Sør blir nord og nord blir sør</a:t>
            </a:r>
          </a:p>
        </p:txBody>
      </p:sp>
      <p:sp>
        <p:nvSpPr>
          <p:cNvPr id="3" name="Plassholder for innhold 2">
            <a:extLst>
              <a:ext uri="{FF2B5EF4-FFF2-40B4-BE49-F238E27FC236}">
                <a16:creationId xmlns:a16="http://schemas.microsoft.com/office/drawing/2014/main" id="{4A272A99-3119-C607-A7B0-F9AC9E5551F5}"/>
              </a:ext>
            </a:extLst>
          </p:cNvPr>
          <p:cNvSpPr>
            <a:spLocks noGrp="1"/>
          </p:cNvSpPr>
          <p:nvPr>
            <p:ph idx="1"/>
          </p:nvPr>
        </p:nvSpPr>
        <p:spPr>
          <a:xfrm>
            <a:off x="838200" y="2348140"/>
            <a:ext cx="7607785" cy="4351338"/>
          </a:xfrm>
        </p:spPr>
        <p:txBody>
          <a:bodyPr>
            <a:normAutofit/>
          </a:bodyPr>
          <a:lstStyle/>
          <a:p>
            <a:pPr marL="0" indent="0">
              <a:buNone/>
            </a:pPr>
            <a:r>
              <a:rPr lang="nb-NO" sz="2000" dirty="0"/>
              <a:t>Jordas magnetfelt endrer seg litt hele tida, og de magnetiske polene flytter på seg. Faktisk kan hele magnetfeltet snu seg på hodet. Da blir sør til nord og nord til sør, magnetisk sett, og kompassene vil peke motsatt vei.</a:t>
            </a:r>
          </a:p>
          <a:p>
            <a:pPr marL="0" indent="0">
              <a:buNone/>
            </a:pPr>
            <a:r>
              <a:rPr lang="nb-NO" sz="2000" dirty="0"/>
              <a:t>Ved å sammenligne magnetfeltet i steinprøver fra ulike lag, og finne ut hvor gamle lagene er, kan forskerne se når jordas magnetfelt har snudd. Sist gang jordas magnetfelt bytta retning var for 786 000 år siden. Da skjedde det i løpet av bare omtrent 100 år. </a:t>
            </a:r>
          </a:p>
          <a:p>
            <a:pPr marL="0" indent="0">
              <a:buNone/>
            </a:pPr>
            <a:r>
              <a:rPr lang="nb-NO" sz="2000" dirty="0"/>
              <a:t>Magnetfeltet har snudd mange ganger i jordas historie, men lite tyder på at det har fått katastrofale følger for livet på jorda. Det vil nok snu igjen. Men vi vet ikke når, eller hvor lang tid snuingen vil ta. </a:t>
            </a:r>
          </a:p>
        </p:txBody>
      </p:sp>
      <mc:AlternateContent xmlns:mc="http://schemas.openxmlformats.org/markup-compatibility/2006">
        <mc:Choice xmlns:am3d="http://schemas.microsoft.com/office/drawing/2017/model3d" Requires="am3d">
          <p:graphicFrame>
            <p:nvGraphicFramePr>
              <p:cNvPr id="9" name="3D-modell 8" descr="Magnetic Field">
                <a:extLst>
                  <a:ext uri="{FF2B5EF4-FFF2-40B4-BE49-F238E27FC236}">
                    <a16:creationId xmlns:a16="http://schemas.microsoft.com/office/drawing/2014/main" id="{43E89D8F-0243-180E-EDF8-0D340323338E}"/>
                  </a:ext>
                </a:extLst>
              </p:cNvPr>
              <p:cNvGraphicFramePr>
                <a:graphicFrameLocks noChangeAspect="1"/>
              </p:cNvGraphicFramePr>
              <p:nvPr>
                <p:extLst>
                  <p:ext uri="{D42A27DB-BD31-4B8C-83A1-F6EECF244321}">
                    <p14:modId xmlns:p14="http://schemas.microsoft.com/office/powerpoint/2010/main" val="192978294"/>
                  </p:ext>
                </p:extLst>
              </p:nvPr>
            </p:nvGraphicFramePr>
            <p:xfrm rot="6489542">
              <a:off x="8457049" y="566591"/>
              <a:ext cx="3457399" cy="2490131"/>
            </p:xfrm>
            <a:graphic>
              <a:graphicData uri="http://schemas.microsoft.com/office/drawing/2017/model3d">
                <am3d:model3d r:embed="rId3">
                  <am3d:spPr>
                    <a:xfrm rot="6489542">
                      <a:off x="0" y="0"/>
                      <a:ext cx="3457399" cy="2490131"/>
                    </a:xfrm>
                    <a:prstGeom prst="rect">
                      <a:avLst/>
                    </a:prstGeom>
                  </am3d:spPr>
                  <am3d:camera>
                    <am3d:pos x="0" y="0" z="56111125"/>
                    <am3d:up dx="0" dy="36000000" dz="0"/>
                    <am3d:lookAt x="0" y="0" z="0"/>
                    <am3d:perspective fov="2700000"/>
                  </am3d:camera>
                  <am3d:trans>
                    <am3d:meterPerModelUnit n="2397" d="1000000"/>
                    <am3d:preTrans dx="5292521" dy="0" dz="-63465"/>
                    <am3d:scale>
                      <am3d:sx n="1000000" d="1000000"/>
                      <am3d:sy n="1000000" d="1000000"/>
                      <am3d:sz n="1000000" d="1000000"/>
                    </am3d:scale>
                    <am3d:rot ax="-5093435" ay="-44532" az="494590"/>
                    <am3d:postTrans dx="0" dy="0" dz="0"/>
                  </am3d:trans>
                  <am3d:raster rName="Office3DRenderer" rVer="16.0.8326">
                    <am3d:blip r:embed="rId4"/>
                  </am3d:raster>
                  <am3d:objViewport viewportSz="446017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modell 8" descr="Magnetic Field">
                <a:extLst>
                  <a:ext uri="{FF2B5EF4-FFF2-40B4-BE49-F238E27FC236}">
                    <a16:creationId xmlns:a16="http://schemas.microsoft.com/office/drawing/2014/main" id="{43E89D8F-0243-180E-EDF8-0D340323338E}"/>
                  </a:ext>
                </a:extLst>
              </p:cNvPr>
              <p:cNvPicPr>
                <a:picLocks noGrp="1" noRot="1" noChangeAspect="1" noMove="1" noResize="1" noEditPoints="1" noAdjustHandles="1" noChangeArrowheads="1" noChangeShapeType="1" noCrop="1"/>
              </p:cNvPicPr>
              <p:nvPr/>
            </p:nvPicPr>
            <p:blipFill>
              <a:blip r:embed="rId4"/>
              <a:stretch>
                <a:fillRect/>
              </a:stretch>
            </p:blipFill>
            <p:spPr>
              <a:xfrm rot="6489542">
                <a:off x="8457049" y="566591"/>
                <a:ext cx="3457399" cy="249013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modell 7" descr="Earth's Core">
                <a:extLst>
                  <a:ext uri="{FF2B5EF4-FFF2-40B4-BE49-F238E27FC236}">
                    <a16:creationId xmlns:a16="http://schemas.microsoft.com/office/drawing/2014/main" id="{2DD382CA-D099-89EA-8D60-90B45B217A9F}"/>
                  </a:ext>
                </a:extLst>
              </p:cNvPr>
              <p:cNvGraphicFramePr>
                <a:graphicFrameLocks noChangeAspect="1"/>
              </p:cNvGraphicFramePr>
              <p:nvPr>
                <p:extLst>
                  <p:ext uri="{D42A27DB-BD31-4B8C-83A1-F6EECF244321}">
                    <p14:modId xmlns:p14="http://schemas.microsoft.com/office/powerpoint/2010/main" val="3107998660"/>
                  </p:ext>
                </p:extLst>
              </p:nvPr>
            </p:nvGraphicFramePr>
            <p:xfrm rot="953752">
              <a:off x="8691957" y="3510290"/>
              <a:ext cx="2987578" cy="2987579"/>
            </p:xfrm>
            <a:graphic>
              <a:graphicData uri="http://schemas.microsoft.com/office/drawing/2017/model3d">
                <am3d:model3d r:embed="rId5">
                  <am3d:spPr>
                    <a:xfrm rot="953752">
                      <a:off x="0" y="0"/>
                      <a:ext cx="2987578" cy="2987579"/>
                    </a:xfrm>
                    <a:prstGeom prst="rect">
                      <a:avLst/>
                    </a:prstGeom>
                  </am3d:spPr>
                  <am3d:camera>
                    <am3d:pos x="0" y="0" z="81469090"/>
                    <am3d:up dx="0" dy="36000000" dz="0"/>
                    <am3d:lookAt x="0" y="0" z="0"/>
                    <am3d:perspective fov="2700000"/>
                  </am3d:camera>
                  <am3d:trans>
                    <am3d:meterPerModelUnit n="5000039" d="1000000"/>
                    <am3d:preTrans dx="-146" dy="-17999924" dz="152"/>
                    <am3d:scale>
                      <am3d:sx n="1000000" d="1000000"/>
                      <am3d:sy n="1000000" d="1000000"/>
                      <am3d:sz n="1000000" d="1000000"/>
                    </am3d:scale>
                    <am3d:rot ax="10305295" ay="2288931" az="10493113"/>
                    <am3d:postTrans dx="0" dy="0" dz="0"/>
                  </am3d:trans>
                  <am3d:raster rName="Office3DRenderer" rVer="16.0.8326">
                    <am3d:blip r:embed="rId6"/>
                  </am3d:raster>
                  <am3d:objViewport viewportSz="5309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modell 7" descr="Earth's Core">
                <a:extLst>
                  <a:ext uri="{FF2B5EF4-FFF2-40B4-BE49-F238E27FC236}">
                    <a16:creationId xmlns:a16="http://schemas.microsoft.com/office/drawing/2014/main" id="{2DD382CA-D099-89EA-8D60-90B45B217A9F}"/>
                  </a:ext>
                </a:extLst>
              </p:cNvPr>
              <p:cNvPicPr>
                <a:picLocks noGrp="1" noRot="1" noChangeAspect="1" noMove="1" noResize="1" noEditPoints="1" noAdjustHandles="1" noChangeArrowheads="1" noChangeShapeType="1" noCrop="1"/>
              </p:cNvPicPr>
              <p:nvPr/>
            </p:nvPicPr>
            <p:blipFill>
              <a:blip r:embed="rId6"/>
              <a:stretch>
                <a:fillRect/>
              </a:stretch>
            </p:blipFill>
            <p:spPr>
              <a:xfrm rot="953752">
                <a:off x="8691957" y="3510290"/>
                <a:ext cx="2987578" cy="2987579"/>
              </a:xfrm>
              <a:prstGeom prst="rect">
                <a:avLst/>
              </a:prstGeom>
            </p:spPr>
          </p:pic>
        </mc:Fallback>
      </mc:AlternateContent>
    </p:spTree>
    <p:extLst>
      <p:ext uri="{BB962C8B-B14F-4D97-AF65-F5344CB8AC3E}">
        <p14:creationId xmlns:p14="http://schemas.microsoft.com/office/powerpoint/2010/main" val="11635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20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3464</TotalTime>
  <Words>574</Words>
  <Application>Microsoft Office PowerPoint</Application>
  <PresentationFormat>Widescreen</PresentationFormat>
  <Paragraphs>46</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Office-tema</vt:lpstr>
      <vt:lpstr>Hvor er nord og sør, øst og vest?</vt:lpstr>
      <vt:lpstr>Hvordan finne ut hvor nord, sør, øst og vest er uten kompass?</vt:lpstr>
      <vt:lpstr>Himmelretningene</vt:lpstr>
      <vt:lpstr>Utforsk magneter</vt:lpstr>
      <vt:lpstr>Materialegenskaper</vt:lpstr>
      <vt:lpstr>Kompass</vt:lpstr>
      <vt:lpstr>Lag ditt eget kompass</vt:lpstr>
      <vt:lpstr>Jorda er en magnet</vt:lpstr>
      <vt:lpstr>Sør blir nord og nord blir sør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Øystein Sørborg</dc:creator>
  <cp:lastModifiedBy>Øystein Sørborg</cp:lastModifiedBy>
  <cp:revision>275</cp:revision>
  <cp:lastPrinted>2022-05-04T13:58:49Z</cp:lastPrinted>
  <dcterms:created xsi:type="dcterms:W3CDTF">2022-02-15T13:29:20Z</dcterms:created>
  <dcterms:modified xsi:type="dcterms:W3CDTF">2026-02-10T13:03:46Z</dcterms:modified>
</cp:coreProperties>
</file>