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70" r:id="rId12"/>
    <p:sldId id="273" r:id="rId13"/>
    <p:sldId id="276" r:id="rId14"/>
    <p:sldId id="278" r:id="rId15"/>
    <p:sldId id="277" r:id="rId16"/>
    <p:sldId id="279" r:id="rId17"/>
    <p:sldId id="281" r:id="rId1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5" autoAdjust="0"/>
    <p:restoredTop sz="86463" autoAdjust="0"/>
  </p:normalViewPr>
  <p:slideViewPr>
    <p:cSldViewPr snapToGrid="0">
      <p:cViewPr varScale="1">
        <p:scale>
          <a:sx n="83" d="100"/>
          <a:sy n="83" d="100"/>
        </p:scale>
        <p:origin x="96" y="9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3EF91-F578-4FE5-B2B0-C0A067861827}" type="datetimeFigureOut">
              <a:rPr lang="nb-NO" smtClean="0"/>
              <a:t>20.01.2023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F44A9-62CE-4405-B4E5-6D4392FA263F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123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A30C3-4A12-484B-8E14-37C61FA82F60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56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92B02-D2DE-409E-93ED-45AFEBE74331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9421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A30C3-4A12-484B-8E14-37C61FA82F60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54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A30C3-4A12-484B-8E14-37C61FA82F60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02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F44A9-62CE-4405-B4E5-6D4392FA263F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8905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0065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CBB7-2C25-41C2-90F4-043C407DA3CD}" type="datetimeFigureOut">
              <a:rPr lang="nb-NO" smtClean="0"/>
              <a:t>20.01.2023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79ED1-D9C6-46C0-A14F-E1D276ADEE5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5614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CBB7-2C25-41C2-90F4-043C407DA3CD}" type="datetimeFigureOut">
              <a:rPr lang="nb-NO" smtClean="0"/>
              <a:t>20.01.2023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79ED1-D9C6-46C0-A14F-E1D276ADEE5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9013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CBB7-2C25-41C2-90F4-043C407DA3CD}" type="datetimeFigureOut">
              <a:rPr lang="nb-NO" smtClean="0"/>
              <a:t>20.01.2023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79ED1-D9C6-46C0-A14F-E1D276ADEE5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612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CBB7-2C25-41C2-90F4-043C407DA3CD}" type="datetimeFigureOut">
              <a:rPr lang="nb-NO" smtClean="0"/>
              <a:t>20.01.2023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79ED1-D9C6-46C0-A14F-E1D276ADEE5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213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CBB7-2C25-41C2-90F4-043C407DA3CD}" type="datetimeFigureOut">
              <a:rPr lang="nb-NO" smtClean="0"/>
              <a:t>20.01.2023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79ED1-D9C6-46C0-A14F-E1D276ADEE5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6676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CBB7-2C25-41C2-90F4-043C407DA3CD}" type="datetimeFigureOut">
              <a:rPr lang="nb-NO" smtClean="0"/>
              <a:t>20.01.2023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79ED1-D9C6-46C0-A14F-E1D276ADEE5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6339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CBB7-2C25-41C2-90F4-043C407DA3CD}" type="datetimeFigureOut">
              <a:rPr lang="nb-NO" smtClean="0"/>
              <a:t>20.01.2023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79ED1-D9C6-46C0-A14F-E1D276ADEE5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9571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CBB7-2C25-41C2-90F4-043C407DA3CD}" type="datetimeFigureOut">
              <a:rPr lang="nb-NO" smtClean="0"/>
              <a:t>20.01.2023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79ED1-D9C6-46C0-A14F-E1D276ADEE5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248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CBB7-2C25-41C2-90F4-043C407DA3CD}" type="datetimeFigureOut">
              <a:rPr lang="nb-NO" smtClean="0"/>
              <a:t>20.01.2023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79ED1-D9C6-46C0-A14F-E1D276ADEE5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138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CBB7-2C25-41C2-90F4-043C407DA3CD}" type="datetimeFigureOut">
              <a:rPr lang="nb-NO" smtClean="0"/>
              <a:t>20.01.2023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79ED1-D9C6-46C0-A14F-E1D276ADEE5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693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CBB7-2C25-41C2-90F4-043C407DA3CD}" type="datetimeFigureOut">
              <a:rPr lang="nb-NO" smtClean="0"/>
              <a:t>20.01.2023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79ED1-D9C6-46C0-A14F-E1D276ADEE5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683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DCBB7-2C25-41C2-90F4-043C407DA3CD}" type="datetimeFigureOut">
              <a:rPr lang="nb-NO" smtClean="0"/>
              <a:t>20.01.2023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79ED1-D9C6-46C0-A14F-E1D276ADEE5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038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584D1-BF72-4B04-8526-7D61764B9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cs typeface="Calibri Light"/>
              </a:rPr>
              <a:t>ØKT 1: Observere været ved å se</a:t>
            </a:r>
          </a:p>
        </p:txBody>
      </p:sp>
      <p:pic>
        <p:nvPicPr>
          <p:cNvPr id="6" name="Picture 6" descr="Blå himmel med et tynt skylag. Foto">
            <a:extLst>
              <a:ext uri="{FF2B5EF4-FFF2-40B4-BE49-F238E27FC236}">
                <a16:creationId xmlns:a16="http://schemas.microsoft.com/office/drawing/2014/main" id="{A52F2449-FAB8-4166-ADFB-CAFF064C1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925" y="1778562"/>
            <a:ext cx="5879804" cy="390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7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4F7CD-C0D3-4221-8D75-1E86A2F82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82299" cy="1325563"/>
          </a:xfrm>
        </p:spPr>
        <p:txBody>
          <a:bodyPr>
            <a:normAutofit/>
          </a:bodyPr>
          <a:lstStyle/>
          <a:p>
            <a:r>
              <a:rPr lang="nb-NO">
                <a:cs typeface="Calibri Light"/>
              </a:rPr>
              <a:t>ØKT 4: Måle temperatur</a:t>
            </a:r>
          </a:p>
        </p:txBody>
      </p:sp>
      <p:pic>
        <p:nvPicPr>
          <p:cNvPr id="3" name="Bilde 2" descr="Del av termometer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34" y="1587260"/>
            <a:ext cx="6849376" cy="456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29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A02ABB0-A61F-432D-91B7-9FF3376E5FC6}"/>
              </a:ext>
            </a:extLst>
          </p:cNvPr>
          <p:cNvSpPr txBox="1"/>
          <p:nvPr/>
        </p:nvSpPr>
        <p:spPr>
          <a:xfrm>
            <a:off x="9262453" y="4256341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>
                <a:cs typeface="Calibri"/>
              </a:rPr>
              <a:t>Kuldegrader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9932C4-4FF2-4876-B856-7ADF394CB905}"/>
              </a:ext>
            </a:extLst>
          </p:cNvPr>
          <p:cNvSpPr txBox="1"/>
          <p:nvPr/>
        </p:nvSpPr>
        <p:spPr>
          <a:xfrm>
            <a:off x="9156150" y="1198957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>
                <a:cs typeface="Calibri"/>
              </a:rPr>
              <a:t>Varmegrader</a:t>
            </a:r>
          </a:p>
        </p:txBody>
      </p:sp>
      <p:cxnSp>
        <p:nvCxnSpPr>
          <p:cNvPr id="4" name="Straight Arrow Connector 3" descr="Pil som peker opp til 0 og nedover.">
            <a:extLst>
              <a:ext uri="{FF2B5EF4-FFF2-40B4-BE49-F238E27FC236}">
                <a16:creationId xmlns:a16="http://schemas.microsoft.com/office/drawing/2014/main" id="{FD2A3E41-F946-4A76-81F8-8D7E39B9BEE3}"/>
              </a:ext>
            </a:extLst>
          </p:cNvPr>
          <p:cNvCxnSpPr>
            <a:cxnSpLocks/>
          </p:cNvCxnSpPr>
          <p:nvPr/>
        </p:nvCxnSpPr>
        <p:spPr>
          <a:xfrm>
            <a:off x="8547231" y="3317494"/>
            <a:ext cx="0" cy="32119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 descr="Pil som peker ned til 0 og oppover.">
            <a:extLst>
              <a:ext uri="{FF2B5EF4-FFF2-40B4-BE49-F238E27FC236}">
                <a16:creationId xmlns:a16="http://schemas.microsoft.com/office/drawing/2014/main" id="{6A8848DD-0509-484E-BDFB-B7FB9CE0A371}"/>
              </a:ext>
            </a:extLst>
          </p:cNvPr>
          <p:cNvCxnSpPr>
            <a:cxnSpLocks/>
          </p:cNvCxnSpPr>
          <p:nvPr/>
        </p:nvCxnSpPr>
        <p:spPr>
          <a:xfrm>
            <a:off x="8542384" y="650098"/>
            <a:ext cx="3582" cy="26673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92E717AA-5C5D-412F-A69D-FEB27762C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442" y="-136749"/>
            <a:ext cx="4189373" cy="1336094"/>
          </a:xfrm>
        </p:spPr>
        <p:txBody>
          <a:bodyPr>
            <a:normAutofit/>
          </a:bodyPr>
          <a:lstStyle/>
          <a:p>
            <a:br>
              <a:rPr lang="en-US" dirty="0">
                <a:cs typeface="Calibri Light"/>
              </a:rPr>
            </a:br>
            <a:r>
              <a:rPr lang="nb-NO" dirty="0">
                <a:cs typeface="Calibri Light"/>
              </a:rPr>
              <a:t>Termometer</a:t>
            </a:r>
          </a:p>
        </p:txBody>
      </p:sp>
      <p:pic>
        <p:nvPicPr>
          <p:cNvPr id="5" name="Content Placeholder 4" descr="Termometer som går fra 30 minusgrader til 30 plussgrader.">
            <a:extLst>
              <a:ext uri="{FF2B5EF4-FFF2-40B4-BE49-F238E27FC236}">
                <a16:creationId xmlns:a16="http://schemas.microsoft.com/office/drawing/2014/main" id="{F0B9D12D-B54D-4987-9140-F0C244BCA7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63895" y="278179"/>
            <a:ext cx="2190150" cy="6578722"/>
          </a:xfrm>
        </p:spPr>
      </p:pic>
      <p:pic>
        <p:nvPicPr>
          <p:cNvPr id="12" name="Bilde 6" descr="Strand med palmer, surfebrett og badeball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482" y="1396557"/>
            <a:ext cx="2067746" cy="1092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e 1" descr="Barn innpakket i mye klær som står i snøen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878" y="3627493"/>
            <a:ext cx="1741874" cy="1544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16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Lese av temperatur på et termometer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icture 4" descr="Termometer med rød strek opp til 12 grader.">
            <a:extLst>
              <a:ext uri="{FF2B5EF4-FFF2-40B4-BE49-F238E27FC236}">
                <a16:creationId xmlns:a16="http://schemas.microsoft.com/office/drawing/2014/main" id="{DCC0A699-4C1E-45F6-B21E-ADD08A4D2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754" y="1609735"/>
            <a:ext cx="2401614" cy="478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33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00F251-C311-4564-A18E-9A2DD8BA25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Isbit som smelter</a:t>
            </a:r>
          </a:p>
        </p:txBody>
      </p:sp>
      <p:pic>
        <p:nvPicPr>
          <p:cNvPr id="5" name="Picture 4" descr="Isbit som smelter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569" y="1042843"/>
            <a:ext cx="8518358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57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BDC70796-F231-4EBD-A13B-356544A7BF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Kjøleskap</a:t>
            </a:r>
          </a:p>
        </p:txBody>
      </p:sp>
      <p:pic>
        <p:nvPicPr>
          <p:cNvPr id="2" name="Picture 1" descr="Hyller inni et kjøleskap med paprika, squash, middagsrester og melk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062" y="226633"/>
            <a:ext cx="4597157" cy="650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9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Ispinne foran en fryseboks.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" t="16260" r="5038" b="7500"/>
          <a:stretch/>
        </p:blipFill>
        <p:spPr>
          <a:xfrm>
            <a:off x="2234142" y="567159"/>
            <a:ext cx="7072679" cy="5624412"/>
          </a:xfrm>
          <a:prstGeom prst="rect">
            <a:avLst/>
          </a:prstGeom>
          <a:ln w="12700">
            <a:noFill/>
          </a:ln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9F562B0-C39F-45B5-A8A3-0D02759365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Fryseboks</a:t>
            </a:r>
          </a:p>
        </p:txBody>
      </p:sp>
    </p:spTree>
    <p:extLst>
      <p:ext uri="{BB962C8B-B14F-4D97-AF65-F5344CB8AC3E}">
        <p14:creationId xmlns:p14="http://schemas.microsoft.com/office/powerpoint/2010/main" val="135300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281919-DC0A-4D70-811C-3638449668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Vårdag</a:t>
            </a:r>
          </a:p>
        </p:txBody>
      </p:sp>
      <p:pic>
        <p:nvPicPr>
          <p:cNvPr id="4" name="Picture 2" descr="Blomstereng med stort grønt tre. Lette skyer og fugler i lufta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5"/>
          <a:stretch/>
        </p:blipFill>
        <p:spPr bwMode="auto">
          <a:xfrm>
            <a:off x="2167750" y="506166"/>
            <a:ext cx="7462387" cy="579629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477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3CE896-1A0C-4AD1-91F7-4912A2DBE9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Steder med ulik temperatur</a:t>
            </a:r>
          </a:p>
        </p:txBody>
      </p:sp>
      <p:pic>
        <p:nvPicPr>
          <p:cNvPr id="11" name="Picture 10" descr="Ørkenlandskap med kaktus, kameler og sol.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38046" b="4887"/>
          <a:stretch/>
        </p:blipFill>
        <p:spPr>
          <a:xfrm>
            <a:off x="676734" y="784146"/>
            <a:ext cx="2835427" cy="21764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 descr="Skyer med lyn og mye regn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397" y="784146"/>
            <a:ext cx="2682163" cy="230498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</p:pic>
      <p:pic>
        <p:nvPicPr>
          <p:cNvPr id="1044" name="Picture 20" descr="Jente med skjørt som står på skøyter på isen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72" r="7725"/>
          <a:stretch/>
        </p:blipFill>
        <p:spPr bwMode="auto">
          <a:xfrm>
            <a:off x="8264421" y="785123"/>
            <a:ext cx="2426610" cy="23040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</p:pic>
      <p:pic>
        <p:nvPicPr>
          <p:cNvPr id="9" name="Picture 2" descr="Isbjørn som går på isblokker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4" t="-3423" r="20981" b="732"/>
          <a:stretch/>
        </p:blipFill>
        <p:spPr bwMode="auto">
          <a:xfrm>
            <a:off x="607071" y="3475422"/>
            <a:ext cx="2905090" cy="280831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o røde hus og tre snødekte trær. Snø i lufta.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" t="11246" r="2937"/>
          <a:stretch/>
        </p:blipFill>
        <p:spPr>
          <a:xfrm>
            <a:off x="4248311" y="3443116"/>
            <a:ext cx="3024336" cy="284061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8" descr="Sandstrand med parasoll, sjøstjerne, badeball, måker og krabbe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" t="2981" r="17578" b="-2049"/>
          <a:stretch/>
        </p:blipFill>
        <p:spPr bwMode="auto">
          <a:xfrm>
            <a:off x="8008797" y="3519714"/>
            <a:ext cx="2937858" cy="268742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990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Oppdrag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Observer hvilket vær det er, og velg en aktivitet som passer til været.</a:t>
            </a:r>
          </a:p>
        </p:txBody>
      </p:sp>
      <p:pic>
        <p:nvPicPr>
          <p:cNvPr id="4" name="Bilde 3" descr="Jente som blåser såpebobler ute. Fot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41" y="2362218"/>
            <a:ext cx="7015164" cy="394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46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cs typeface="Calibri Light"/>
              </a:rPr>
              <a:t>Hvordan er været på bilde 1?</a:t>
            </a:r>
            <a:endParaRPr lang="en-US" dirty="0">
              <a:cs typeface="Calibri Light"/>
            </a:endParaRPr>
          </a:p>
        </p:txBody>
      </p:sp>
      <p:pic>
        <p:nvPicPr>
          <p:cNvPr id="6" name="Picture 12" descr="Bilvei med mye snø på bakken og i lufta. Mange parkerte biler dekket av snø. Trær langs veien med snø på greinene. Grå himmel. Foto">
            <a:extLst>
              <a:ext uri="{FF2B5EF4-FFF2-40B4-BE49-F238E27FC236}">
                <a16:creationId xmlns:a16="http://schemas.microsoft.com/office/drawing/2014/main" id="{A8F71EF0-EAAA-4DA2-858C-73CFA0D01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042" y="1690688"/>
            <a:ext cx="6968052" cy="4424628"/>
          </a:xfrm>
          <a:prstGeom prst="rect">
            <a:avLst/>
          </a:prstGeom>
        </p:spPr>
      </p:pic>
      <p:pic>
        <p:nvPicPr>
          <p:cNvPr id="5" name="Picture 4" descr="Forstørrelseglass. ">
            <a:extLst>
              <a:ext uri="{FF2B5EF4-FFF2-40B4-BE49-F238E27FC236}">
                <a16:creationId xmlns:a16="http://schemas.microsoft.com/office/drawing/2014/main" id="{8B67A2D8-4D59-42E0-9930-5978481E3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8354" y="630312"/>
            <a:ext cx="2072186" cy="1964304"/>
          </a:xfrm>
          <a:prstGeom prst="rect">
            <a:avLst/>
          </a:prstGeom>
        </p:spPr>
      </p:pic>
      <p:sp>
        <p:nvSpPr>
          <p:cNvPr id="4" name="Speech Bubble: Oval 7">
            <a:extLst>
              <a:ext uri="{FF2B5EF4-FFF2-40B4-BE49-F238E27FC236}">
                <a16:creationId xmlns:a16="http://schemas.microsoft.com/office/drawing/2014/main" id="{882EAF61-6847-4C8B-AE6C-A2104BEABF74}"/>
              </a:ext>
            </a:extLst>
          </p:cNvPr>
          <p:cNvSpPr/>
          <p:nvPr/>
        </p:nvSpPr>
        <p:spPr>
          <a:xfrm>
            <a:off x="162360" y="1835205"/>
            <a:ext cx="3607733" cy="2237785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2800" dirty="0">
                <a:solidFill>
                  <a:schemeClr val="tx1"/>
                </a:solidFill>
                <a:cs typeface="Calibri"/>
              </a:rPr>
              <a:t>Jeg observerer at …</a:t>
            </a:r>
          </a:p>
        </p:txBody>
      </p:sp>
    </p:spTree>
    <p:extLst>
      <p:ext uri="{BB962C8B-B14F-4D97-AF65-F5344CB8AC3E}">
        <p14:creationId xmlns:p14="http://schemas.microsoft.com/office/powerpoint/2010/main" val="179135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andstrand med bølger mot strandkant. Måke i lufta. Blå himmel med dislag. Stille hav. Foto">
            <a:extLst>
              <a:ext uri="{FF2B5EF4-FFF2-40B4-BE49-F238E27FC236}">
                <a16:creationId xmlns:a16="http://schemas.microsoft.com/office/drawing/2014/main" id="{AF2CC49C-0EEB-4D34-8D0D-D3137F7636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6226" y="1489465"/>
            <a:ext cx="8663107" cy="4843649"/>
          </a:xfrm>
        </p:spPr>
      </p:pic>
      <p:pic>
        <p:nvPicPr>
          <p:cNvPr id="6" name="Picture 4" descr="Forstørrelseglass. ">
            <a:extLst>
              <a:ext uri="{FF2B5EF4-FFF2-40B4-BE49-F238E27FC236}">
                <a16:creationId xmlns:a16="http://schemas.microsoft.com/office/drawing/2014/main" id="{8B67A2D8-4D59-42E0-9930-5978481E3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8354" y="630312"/>
            <a:ext cx="2072186" cy="1964304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653E9B3-A6C3-4CCA-A536-54D09F4D9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Bilde 2</a:t>
            </a:r>
          </a:p>
        </p:txBody>
      </p:sp>
      <p:sp>
        <p:nvSpPr>
          <p:cNvPr id="7" name="Speech Bubble: Oval 7">
            <a:extLst>
              <a:ext uri="{FF2B5EF4-FFF2-40B4-BE49-F238E27FC236}">
                <a16:creationId xmlns:a16="http://schemas.microsoft.com/office/drawing/2014/main" id="{D1CC7437-5288-4E92-BD66-BFD42CC544EA}"/>
              </a:ext>
            </a:extLst>
          </p:cNvPr>
          <p:cNvSpPr/>
          <p:nvPr/>
        </p:nvSpPr>
        <p:spPr>
          <a:xfrm>
            <a:off x="162360" y="1822848"/>
            <a:ext cx="3607733" cy="2237785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2800" dirty="0">
                <a:solidFill>
                  <a:schemeClr val="tx1"/>
                </a:solidFill>
                <a:cs typeface="Calibri"/>
              </a:rPr>
              <a:t>Jeg observerer at …</a:t>
            </a:r>
          </a:p>
        </p:txBody>
      </p:sp>
    </p:spTree>
    <p:extLst>
      <p:ext uri="{BB962C8B-B14F-4D97-AF65-F5344CB8AC3E}">
        <p14:creationId xmlns:p14="http://schemas.microsoft.com/office/powerpoint/2010/main" val="170781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tort tre langs en gangvei. Mye regn i lufta, grå himmel. Foto">
            <a:extLst>
              <a:ext uri="{FF2B5EF4-FFF2-40B4-BE49-F238E27FC236}">
                <a16:creationId xmlns:a16="http://schemas.microsoft.com/office/drawing/2014/main" id="{BA8077AA-92F3-4F8C-95DB-FA469D89B1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3660" y="1131864"/>
            <a:ext cx="7448230" cy="4965487"/>
          </a:xfrm>
        </p:spPr>
      </p:pic>
      <p:pic>
        <p:nvPicPr>
          <p:cNvPr id="6" name="Picture 4" descr="Forstørrelseglass. ">
            <a:extLst>
              <a:ext uri="{FF2B5EF4-FFF2-40B4-BE49-F238E27FC236}">
                <a16:creationId xmlns:a16="http://schemas.microsoft.com/office/drawing/2014/main" id="{5CC5C38E-0BB5-4DE3-A177-1CB1102AC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3817" y="903267"/>
            <a:ext cx="2185917" cy="2078034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0E85F94-8B53-4F4F-847B-C1592B970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Bilde 3</a:t>
            </a:r>
          </a:p>
        </p:txBody>
      </p:sp>
      <p:sp>
        <p:nvSpPr>
          <p:cNvPr id="7" name="Speech Bubble: Oval 7">
            <a:extLst>
              <a:ext uri="{FF2B5EF4-FFF2-40B4-BE49-F238E27FC236}">
                <a16:creationId xmlns:a16="http://schemas.microsoft.com/office/drawing/2014/main" id="{41B1CDAB-362F-4C52-A6FC-E149236B2C81}"/>
              </a:ext>
            </a:extLst>
          </p:cNvPr>
          <p:cNvSpPr/>
          <p:nvPr/>
        </p:nvSpPr>
        <p:spPr>
          <a:xfrm>
            <a:off x="162360" y="1822848"/>
            <a:ext cx="3607733" cy="2237785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2800" dirty="0">
                <a:solidFill>
                  <a:schemeClr val="tx1"/>
                </a:solidFill>
                <a:cs typeface="Calibri"/>
              </a:rPr>
              <a:t>Jeg observerer at …</a:t>
            </a:r>
          </a:p>
        </p:txBody>
      </p:sp>
    </p:spTree>
    <p:extLst>
      <p:ext uri="{BB962C8B-B14F-4D97-AF65-F5344CB8AC3E}">
        <p14:creationId xmlns:p14="http://schemas.microsoft.com/office/powerpoint/2010/main" val="421108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5" descr="By med himmel over. En del skyer, grå og hvite. Foto">
            <a:extLst>
              <a:ext uri="{FF2B5EF4-FFF2-40B4-BE49-F238E27FC236}">
                <a16:creationId xmlns:a16="http://schemas.microsoft.com/office/drawing/2014/main" id="{B220681E-46FD-43F1-B305-9459643FA4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30" r="1507" b="24757"/>
          <a:stretch/>
        </p:blipFill>
        <p:spPr>
          <a:xfrm>
            <a:off x="2384854" y="1316504"/>
            <a:ext cx="8000276" cy="4937509"/>
          </a:xfrm>
          <a:prstGeom prst="rect">
            <a:avLst/>
          </a:prstGeom>
        </p:spPr>
      </p:pic>
      <p:pic>
        <p:nvPicPr>
          <p:cNvPr id="13" name="Bilde 14" descr="Forstørrelseglass. ">
            <a:extLst>
              <a:ext uri="{FF2B5EF4-FFF2-40B4-BE49-F238E27FC236}">
                <a16:creationId xmlns:a16="http://schemas.microsoft.com/office/drawing/2014/main" id="{82E389C6-7CCC-4562-A440-9280D25E2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388" y="1227872"/>
            <a:ext cx="2219325" cy="212407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D76F409-86CD-484F-B617-CA3E85A6F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Bilde 4</a:t>
            </a:r>
          </a:p>
        </p:txBody>
      </p:sp>
      <p:sp>
        <p:nvSpPr>
          <p:cNvPr id="6" name="Speech Bubble: Oval 7">
            <a:extLst>
              <a:ext uri="{FF2B5EF4-FFF2-40B4-BE49-F238E27FC236}">
                <a16:creationId xmlns:a16="http://schemas.microsoft.com/office/drawing/2014/main" id="{DCE3D2CD-60C1-4850-BDB0-72CA0FF0E14B}"/>
              </a:ext>
            </a:extLst>
          </p:cNvPr>
          <p:cNvSpPr/>
          <p:nvPr/>
        </p:nvSpPr>
        <p:spPr>
          <a:xfrm>
            <a:off x="162360" y="1822848"/>
            <a:ext cx="3607733" cy="2237785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2800" dirty="0">
                <a:solidFill>
                  <a:schemeClr val="tx1"/>
                </a:solidFill>
                <a:cs typeface="Calibri"/>
              </a:rPr>
              <a:t>Jeg observerer at …</a:t>
            </a:r>
          </a:p>
        </p:txBody>
      </p:sp>
    </p:spTree>
    <p:extLst>
      <p:ext uri="{BB962C8B-B14F-4D97-AF65-F5344CB8AC3E}">
        <p14:creationId xmlns:p14="http://schemas.microsoft.com/office/powerpoint/2010/main" val="369662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 descr="Bilvei med trær langs kanten. Veldig tåkete. Foto">
            <a:extLst>
              <a:ext uri="{FF2B5EF4-FFF2-40B4-BE49-F238E27FC236}">
                <a16:creationId xmlns:a16="http://schemas.microsoft.com/office/drawing/2014/main" id="{BDC9BFDF-5575-4F5F-927D-E1610974D4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1839" y="798539"/>
            <a:ext cx="8187484" cy="5454531"/>
          </a:xfrm>
        </p:spPr>
      </p:pic>
      <p:pic>
        <p:nvPicPr>
          <p:cNvPr id="8" name="Bilde 14" descr="Forstørrelseglass. ">
            <a:extLst>
              <a:ext uri="{FF2B5EF4-FFF2-40B4-BE49-F238E27FC236}">
                <a16:creationId xmlns:a16="http://schemas.microsoft.com/office/drawing/2014/main" id="{559E7AB8-5E14-4B17-A3F9-B5AB5F0F0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776" y="1091394"/>
            <a:ext cx="2219325" cy="212407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577393C-4842-41CB-A5CB-D0FC2722D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Bilde 5</a:t>
            </a:r>
          </a:p>
        </p:txBody>
      </p:sp>
      <p:sp>
        <p:nvSpPr>
          <p:cNvPr id="6" name="Speech Bubble: Oval 7">
            <a:extLst>
              <a:ext uri="{FF2B5EF4-FFF2-40B4-BE49-F238E27FC236}">
                <a16:creationId xmlns:a16="http://schemas.microsoft.com/office/drawing/2014/main" id="{BFF3DFF1-9BEF-4E4C-B549-6CAC48CA15DE}"/>
              </a:ext>
            </a:extLst>
          </p:cNvPr>
          <p:cNvSpPr/>
          <p:nvPr/>
        </p:nvSpPr>
        <p:spPr>
          <a:xfrm>
            <a:off x="162360" y="1822848"/>
            <a:ext cx="3607733" cy="2237785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2800" dirty="0">
                <a:solidFill>
                  <a:schemeClr val="tx1"/>
                </a:solidFill>
                <a:cs typeface="Calibri"/>
              </a:rPr>
              <a:t>Jeg observerer at …</a:t>
            </a:r>
          </a:p>
        </p:txBody>
      </p:sp>
    </p:spTree>
    <p:extLst>
      <p:ext uri="{BB962C8B-B14F-4D97-AF65-F5344CB8AC3E}">
        <p14:creationId xmlns:p14="http://schemas.microsoft.com/office/powerpoint/2010/main" val="408316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Oval 1">
            <a:extLst>
              <a:ext uri="{FF2B5EF4-FFF2-40B4-BE49-F238E27FC236}">
                <a16:creationId xmlns:a16="http://schemas.microsoft.com/office/drawing/2014/main" id="{2E600612-39C3-4C7C-A4D3-0608B8E7765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3627" y="265656"/>
            <a:ext cx="5234091" cy="2419754"/>
          </a:xfrm>
          <a:prstGeom prst="wedgeEllipseCallout">
            <a:avLst>
              <a:gd name="adj1" fmla="val 31271"/>
              <a:gd name="adj2" fmla="val 76754"/>
            </a:avLst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Hva kan vi finne ut ved å </a:t>
            </a:r>
            <a:r>
              <a:rPr kumimoji="0" lang="nb-NO" sz="28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observere</a:t>
            </a:r>
            <a:r>
              <a:rPr kumimoji="0" lang="nb-NO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 været gjennom vinduet?</a:t>
            </a:r>
          </a:p>
        </p:txBody>
      </p:sp>
      <p:pic>
        <p:nvPicPr>
          <p:cNvPr id="8" name="Bilde 8" descr="Åpent dobbeltvindu.">
            <a:extLst>
              <a:ext uri="{FF2B5EF4-FFF2-40B4-BE49-F238E27FC236}">
                <a16:creationId xmlns:a16="http://schemas.microsoft.com/office/drawing/2014/main" id="{B57EBAB6-59BD-49F4-A59A-AFCA71578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293" y="701759"/>
            <a:ext cx="4733498" cy="4985847"/>
          </a:xfrm>
          <a:prstGeom prst="rect">
            <a:avLst/>
          </a:prstGeom>
        </p:spPr>
      </p:pic>
      <p:pic>
        <p:nvPicPr>
          <p:cNvPr id="10" name="Bilde 13" descr="To øyne som stirrer.">
            <a:extLst>
              <a:ext uri="{FF2B5EF4-FFF2-40B4-BE49-F238E27FC236}">
                <a16:creationId xmlns:a16="http://schemas.microsoft.com/office/drawing/2014/main" id="{AC037054-6AA3-4512-9E93-152A12AE8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285" y="1975904"/>
            <a:ext cx="17049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77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69D3E-367D-48AF-8031-F99D9C6E2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658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dirty="0">
                <a:ea typeface="+mn-lt"/>
                <a:cs typeface="+mn-lt"/>
              </a:rPr>
              <a:t>Vi kan observere hvor mye </a:t>
            </a:r>
            <a:r>
              <a:rPr lang="nb-NO" b="1" dirty="0">
                <a:ea typeface="+mn-lt"/>
                <a:cs typeface="+mn-lt"/>
              </a:rPr>
              <a:t>skyer </a:t>
            </a:r>
            <a:r>
              <a:rPr lang="nb-NO" dirty="0">
                <a:ea typeface="+mn-lt"/>
                <a:cs typeface="+mn-lt"/>
              </a:rPr>
              <a:t>det er på himmelen: </a:t>
            </a:r>
          </a:p>
          <a:p>
            <a:pPr marL="457200" indent="-457200"/>
            <a:endParaRPr lang="nb-NO" dirty="0">
              <a:ea typeface="+mn-lt"/>
              <a:cs typeface="+mn-lt"/>
            </a:endParaRPr>
          </a:p>
          <a:p>
            <a:pPr marL="457200" indent="-457200"/>
            <a:endParaRPr lang="nb-NO" dirty="0">
              <a:ea typeface="+mn-lt"/>
              <a:cs typeface="+mn-lt"/>
            </a:endParaRPr>
          </a:p>
          <a:p>
            <a:pPr marL="457200" indent="-457200"/>
            <a:endParaRPr lang="nb-NO" dirty="0">
              <a:ea typeface="+mn-lt"/>
              <a:cs typeface="+mn-lt"/>
            </a:endParaRPr>
          </a:p>
          <a:p>
            <a:pPr marL="457200" indent="-457200"/>
            <a:endParaRPr lang="nb-NO" dirty="0">
              <a:ea typeface="+mn-lt"/>
              <a:cs typeface="+mn-lt"/>
            </a:endParaRPr>
          </a:p>
          <a:p>
            <a:pPr marL="0" indent="0">
              <a:buNone/>
            </a:pPr>
            <a:endParaRPr lang="nb-NO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nb-NO" dirty="0">
                <a:ea typeface="+mn-lt"/>
                <a:cs typeface="+mn-lt"/>
              </a:rPr>
              <a:t>Vi kan observere om det er </a:t>
            </a:r>
            <a:r>
              <a:rPr lang="nb-NO" b="1" dirty="0">
                <a:ea typeface="+mn-lt"/>
                <a:cs typeface="+mn-lt"/>
              </a:rPr>
              <a:t>nedbør</a:t>
            </a:r>
            <a:r>
              <a:rPr lang="nb-NO" dirty="0">
                <a:ea typeface="+mn-lt"/>
                <a:cs typeface="+mn-lt"/>
              </a:rPr>
              <a:t>: </a:t>
            </a:r>
            <a:endParaRPr lang="nb-NO" dirty="0">
              <a:cs typeface="Calibri"/>
            </a:endParaRPr>
          </a:p>
          <a:p>
            <a:pPr marL="457200" indent="-457200"/>
            <a:endParaRPr lang="nb-NO" dirty="0">
              <a:ea typeface="+mn-lt"/>
              <a:cs typeface="+mn-lt"/>
            </a:endParaRPr>
          </a:p>
          <a:p>
            <a:pPr marL="457200" indent="-457200"/>
            <a:endParaRPr lang="nb-NO" dirty="0">
              <a:cs typeface="Calibri"/>
            </a:endParaRPr>
          </a:p>
        </p:txBody>
      </p:sp>
      <p:pic>
        <p:nvPicPr>
          <p:cNvPr id="19" name="Picture 4" descr="Sol">
            <a:extLst>
              <a:ext uri="{FF2B5EF4-FFF2-40B4-BE49-F238E27FC236}">
                <a16:creationId xmlns:a16="http://schemas.microsoft.com/office/drawing/2014/main" id="{373DE705-9598-424E-A9EC-EC5EDAC7A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89" y="1131050"/>
            <a:ext cx="1463752" cy="14637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DB6D6B6-168B-4769-8CD1-E1AE98AD8093}"/>
              </a:ext>
            </a:extLst>
          </p:cNvPr>
          <p:cNvSpPr txBox="1"/>
          <p:nvPr/>
        </p:nvSpPr>
        <p:spPr>
          <a:xfrm>
            <a:off x="1437775" y="2723823"/>
            <a:ext cx="101436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b-NO" dirty="0"/>
              <a:t>klarvær</a:t>
            </a:r>
          </a:p>
        </p:txBody>
      </p:sp>
      <p:pic>
        <p:nvPicPr>
          <p:cNvPr id="20" name="Picture 5" descr="Sol delvis gjemt bak en liten sky.">
            <a:extLst>
              <a:ext uri="{FF2B5EF4-FFF2-40B4-BE49-F238E27FC236}">
                <a16:creationId xmlns:a16="http://schemas.microsoft.com/office/drawing/2014/main" id="{49F36C86-CDF5-4007-8BD9-B799319B99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341" y="1111104"/>
            <a:ext cx="1454554" cy="14545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9F656F-D186-4ED5-B404-52B82BB6FD6B}"/>
              </a:ext>
            </a:extLst>
          </p:cNvPr>
          <p:cNvSpPr txBox="1"/>
          <p:nvPr/>
        </p:nvSpPr>
        <p:spPr>
          <a:xfrm>
            <a:off x="3531305" y="2722904"/>
            <a:ext cx="11454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b-NO" dirty="0"/>
              <a:t>lettskyet</a:t>
            </a:r>
          </a:p>
        </p:txBody>
      </p:sp>
      <p:pic>
        <p:nvPicPr>
          <p:cNvPr id="21" name="Picture 6" descr="Sky.">
            <a:extLst>
              <a:ext uri="{FF2B5EF4-FFF2-40B4-BE49-F238E27FC236}">
                <a16:creationId xmlns:a16="http://schemas.microsoft.com/office/drawing/2014/main" id="{C7D98FA6-9A80-4A30-BD6B-E9481EEE08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439" y="1060464"/>
            <a:ext cx="1662502" cy="16625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0B90582-EF30-4BC0-A379-C5450E734158}"/>
              </a:ext>
            </a:extLst>
          </p:cNvPr>
          <p:cNvSpPr txBox="1"/>
          <p:nvPr/>
        </p:nvSpPr>
        <p:spPr>
          <a:xfrm>
            <a:off x="5653472" y="2672326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b-NO" dirty="0"/>
              <a:t>overskyet</a:t>
            </a:r>
          </a:p>
        </p:txBody>
      </p:sp>
      <p:pic>
        <p:nvPicPr>
          <p:cNvPr id="22" name="Picture 8" descr="Sky med tre streker under.">
            <a:extLst>
              <a:ext uri="{FF2B5EF4-FFF2-40B4-BE49-F238E27FC236}">
                <a16:creationId xmlns:a16="http://schemas.microsoft.com/office/drawing/2014/main" id="{30AE91E4-AF02-41CC-980C-E88E8CEA88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761" y="975002"/>
            <a:ext cx="1551666" cy="15516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F93A1CB-42C4-4F26-9AA0-092FEB1752B6}"/>
              </a:ext>
            </a:extLst>
          </p:cNvPr>
          <p:cNvSpPr txBox="1"/>
          <p:nvPr/>
        </p:nvSpPr>
        <p:spPr>
          <a:xfrm>
            <a:off x="8227653" y="2730252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b-NO" dirty="0"/>
              <a:t>tåke</a:t>
            </a:r>
          </a:p>
        </p:txBody>
      </p:sp>
      <p:pic>
        <p:nvPicPr>
          <p:cNvPr id="27" name="Picture 7" descr="Sky med regndråper. ">
            <a:extLst>
              <a:ext uri="{FF2B5EF4-FFF2-40B4-BE49-F238E27FC236}">
                <a16:creationId xmlns:a16="http://schemas.microsoft.com/office/drawing/2014/main" id="{5D7F79E5-0FB4-433A-AFF8-697286D644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32" y="4041833"/>
            <a:ext cx="1689272" cy="16892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870F769-9F9A-441F-ACC6-AE00A39DC4AB}"/>
              </a:ext>
            </a:extLst>
          </p:cNvPr>
          <p:cNvSpPr txBox="1"/>
          <p:nvPr/>
        </p:nvSpPr>
        <p:spPr>
          <a:xfrm>
            <a:off x="1374487" y="5953430"/>
            <a:ext cx="15633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dirty="0">
                <a:cs typeface="Calibri"/>
              </a:rPr>
              <a:t>yr (lett regn)</a:t>
            </a:r>
          </a:p>
        </p:txBody>
      </p:sp>
      <p:pic>
        <p:nvPicPr>
          <p:cNvPr id="26" name="Picture 9" descr="Sky med mye regn.">
            <a:extLst>
              <a:ext uri="{FF2B5EF4-FFF2-40B4-BE49-F238E27FC236}">
                <a16:creationId xmlns:a16="http://schemas.microsoft.com/office/drawing/2014/main" id="{FB7753E6-06A6-474B-90F3-0A3D55AAC9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557" y="3953004"/>
            <a:ext cx="1662914" cy="16629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F8B472E-D861-4877-9619-80BD84C02631}"/>
              </a:ext>
            </a:extLst>
          </p:cNvPr>
          <p:cNvSpPr txBox="1"/>
          <p:nvPr/>
        </p:nvSpPr>
        <p:spPr>
          <a:xfrm>
            <a:off x="3765603" y="5953430"/>
            <a:ext cx="15633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dirty="0">
                <a:cs typeface="Calibri"/>
              </a:rPr>
              <a:t> regn</a:t>
            </a:r>
          </a:p>
        </p:txBody>
      </p:sp>
      <p:pic>
        <p:nvPicPr>
          <p:cNvPr id="24" name="Bilde 23" descr="Sky med lyn og regn.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472" y="4113927"/>
            <a:ext cx="1594310" cy="1594310"/>
          </a:xfrm>
          <a:prstGeom prst="rect">
            <a:avLst/>
          </a:prstGeom>
        </p:spPr>
      </p:pic>
      <p:sp>
        <p:nvSpPr>
          <p:cNvPr id="28" name="TextBox 15">
            <a:extLst>
              <a:ext uri="{FF2B5EF4-FFF2-40B4-BE49-F238E27FC236}">
                <a16:creationId xmlns:a16="http://schemas.microsoft.com/office/drawing/2014/main" id="{0F8B472E-D861-4877-9619-80BD84C02631}"/>
              </a:ext>
            </a:extLst>
          </p:cNvPr>
          <p:cNvSpPr txBox="1"/>
          <p:nvPr/>
        </p:nvSpPr>
        <p:spPr>
          <a:xfrm>
            <a:off x="5653471" y="5931358"/>
            <a:ext cx="18542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dirty="0">
                <a:cs typeface="Calibri"/>
              </a:rPr>
              <a:t> regn og torden</a:t>
            </a:r>
          </a:p>
        </p:txBody>
      </p:sp>
      <p:pic>
        <p:nvPicPr>
          <p:cNvPr id="25" name="Picture 10" descr="Sky med snø.">
            <a:extLst>
              <a:ext uri="{FF2B5EF4-FFF2-40B4-BE49-F238E27FC236}">
                <a16:creationId xmlns:a16="http://schemas.microsoft.com/office/drawing/2014/main" id="{3DE5BF47-71C9-4F8F-A82D-88AF620DA0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935" y="4041833"/>
            <a:ext cx="1715318" cy="17153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627A37C-2726-4405-A063-E27C758EE13A}"/>
              </a:ext>
            </a:extLst>
          </p:cNvPr>
          <p:cNvSpPr txBox="1"/>
          <p:nvPr/>
        </p:nvSpPr>
        <p:spPr>
          <a:xfrm>
            <a:off x="8396671" y="5893243"/>
            <a:ext cx="15633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dirty="0">
                <a:cs typeface="Calibri"/>
              </a:rPr>
              <a:t> snø</a:t>
            </a:r>
          </a:p>
        </p:txBody>
      </p:sp>
      <p:sp>
        <p:nvSpPr>
          <p:cNvPr id="18" name="Speech Bubble: Oval 1">
            <a:extLst>
              <a:ext uri="{FF2B5EF4-FFF2-40B4-BE49-F238E27FC236}">
                <a16:creationId xmlns:a16="http://schemas.microsoft.com/office/drawing/2014/main" id="{2E600612-39C3-4C7C-A4D3-0608B8E7765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273655" y="2390274"/>
            <a:ext cx="2871222" cy="2257244"/>
          </a:xfrm>
          <a:prstGeom prst="wedgeEllipseCallout">
            <a:avLst>
              <a:gd name="adj1" fmla="val -30863"/>
              <a:gd name="adj2" fmla="val 63920"/>
            </a:avLst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Hvilket værsymbol passer i dag?</a:t>
            </a: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A870F769-9F9A-441F-ACC6-AE00A39DC4AB}"/>
              </a:ext>
            </a:extLst>
          </p:cNvPr>
          <p:cNvSpPr txBox="1"/>
          <p:nvPr/>
        </p:nvSpPr>
        <p:spPr>
          <a:xfrm>
            <a:off x="10370627" y="6458583"/>
            <a:ext cx="156332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1200" dirty="0">
                <a:cs typeface="Calibri"/>
              </a:rPr>
              <a:t>Værsymboler fra yr.no</a:t>
            </a:r>
          </a:p>
        </p:txBody>
      </p:sp>
    </p:spTree>
    <p:extLst>
      <p:ext uri="{BB962C8B-B14F-4D97-AF65-F5344CB8AC3E}">
        <p14:creationId xmlns:p14="http://schemas.microsoft.com/office/powerpoint/2010/main" val="377955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28" grpId="0"/>
      <p:bldP spid="17" grpId="0"/>
      <p:bldP spid="18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4272</TotalTime>
  <Words>149</Words>
  <Application>Microsoft Office PowerPoint</Application>
  <PresentationFormat>Breiskjerm</PresentationFormat>
  <Paragraphs>48</Paragraphs>
  <Slides>17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Lysbilettitlar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Office-tema</vt:lpstr>
      <vt:lpstr>ØKT 1: Observere været ved å se</vt:lpstr>
      <vt:lpstr>Oppdrag </vt:lpstr>
      <vt:lpstr>Hvordan er været på bilde 1?</vt:lpstr>
      <vt:lpstr>Bilde 2</vt:lpstr>
      <vt:lpstr>Bilde 3</vt:lpstr>
      <vt:lpstr>Bilde 4</vt:lpstr>
      <vt:lpstr>Bilde 5</vt:lpstr>
      <vt:lpstr>Hva kan vi finne ut ved å observere været gjennom vinduet?</vt:lpstr>
      <vt:lpstr>Hvilket værsymbol passer i dag?</vt:lpstr>
      <vt:lpstr>ØKT 4: Måle temperatur</vt:lpstr>
      <vt:lpstr> Termometer</vt:lpstr>
      <vt:lpstr>Lese av temperatur på et termometer</vt:lpstr>
      <vt:lpstr>Isbit som smelter</vt:lpstr>
      <vt:lpstr>Kjøleskap</vt:lpstr>
      <vt:lpstr>Fryseboks</vt:lpstr>
      <vt:lpstr>Vårdag</vt:lpstr>
      <vt:lpstr>Steder med ulik temperatur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ØKT 1: Observere været ved å se</dc:title>
  <dc:creator>Aud Ragnhild Skår</dc:creator>
  <cp:lastModifiedBy>Aud Ragnhild Skår</cp:lastModifiedBy>
  <cp:revision>36</cp:revision>
  <dcterms:created xsi:type="dcterms:W3CDTF">2022-07-04T11:58:19Z</dcterms:created>
  <dcterms:modified xsi:type="dcterms:W3CDTF">2023-01-20T08:14:53Z</dcterms:modified>
</cp:coreProperties>
</file>