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259" r:id="rId3"/>
    <p:sldId id="260" r:id="rId4"/>
    <p:sldId id="262" r:id="rId5"/>
    <p:sldId id="281" r:id="rId6"/>
    <p:sldId id="286" r:id="rId7"/>
    <p:sldId id="287" r:id="rId8"/>
    <p:sldId id="290" r:id="rId9"/>
    <p:sldId id="263" r:id="rId10"/>
    <p:sldId id="264" r:id="rId11"/>
    <p:sldId id="265" r:id="rId12"/>
    <p:sldId id="266" r:id="rId13"/>
    <p:sldId id="267" r:id="rId14"/>
    <p:sldId id="288" r:id="rId15"/>
    <p:sldId id="282" r:id="rId16"/>
    <p:sldId id="292" r:id="rId17"/>
    <p:sldId id="280" r:id="rId18"/>
    <p:sldId id="283" r:id="rId19"/>
    <p:sldId id="293" r:id="rId20"/>
    <p:sldId id="294" r:id="rId21"/>
    <p:sldId id="291" r:id="rId22"/>
    <p:sldId id="289" r:id="rId23"/>
    <p:sldId id="284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13171-3CE8-4CAE-807A-3EA90B390E38}" v="2" dt="2024-11-08T15:03:19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2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A2713171-3CE8-4CAE-807A-3EA90B390E38}"/>
    <pc:docChg chg="custSel delSld modSld">
      <pc:chgData name="Øystein Sørborg" userId="39616bf6-0567-4e85-bbad-c9e729b6e6cd" providerId="ADAL" clId="{A2713171-3CE8-4CAE-807A-3EA90B390E38}" dt="2024-11-08T15:03:23.281" v="3" actId="47"/>
      <pc:docMkLst>
        <pc:docMk/>
      </pc:docMkLst>
      <pc:sldChg chg="addSp delSp modSp">
        <pc:chgData name="Øystein Sørborg" userId="39616bf6-0567-4e85-bbad-c9e729b6e6cd" providerId="ADAL" clId="{A2713171-3CE8-4CAE-807A-3EA90B390E38}" dt="2024-11-08T15:03:19.404" v="2"/>
        <pc:sldMkLst>
          <pc:docMk/>
          <pc:sldMk cId="1334202247" sldId="263"/>
        </pc:sldMkLst>
        <pc:picChg chg="add mod">
          <ac:chgData name="Øystein Sørborg" userId="39616bf6-0567-4e85-bbad-c9e729b6e6cd" providerId="ADAL" clId="{A2713171-3CE8-4CAE-807A-3EA90B390E38}" dt="2024-11-08T15:03:19.404" v="2"/>
          <ac:picMkLst>
            <pc:docMk/>
            <pc:sldMk cId="1334202247" sldId="263"/>
            <ac:picMk id="2" creationId="{F861D47C-00E1-5043-3680-4232EECD0D15}"/>
          </ac:picMkLst>
        </pc:picChg>
        <pc:picChg chg="del">
          <ac:chgData name="Øystein Sørborg" userId="39616bf6-0567-4e85-bbad-c9e729b6e6cd" providerId="ADAL" clId="{A2713171-3CE8-4CAE-807A-3EA90B390E38}" dt="2024-11-08T15:03:19.091" v="0" actId="478"/>
          <ac:picMkLst>
            <pc:docMk/>
            <pc:sldMk cId="1334202247" sldId="263"/>
            <ac:picMk id="2051" creationId="{00000000-0000-0000-0000-000000000000}"/>
          </ac:picMkLst>
        </pc:picChg>
      </pc:sldChg>
      <pc:sldChg chg="del">
        <pc:chgData name="Øystein Sørborg" userId="39616bf6-0567-4e85-bbad-c9e729b6e6cd" providerId="ADAL" clId="{A2713171-3CE8-4CAE-807A-3EA90B390E38}" dt="2024-11-08T15:03:23.281" v="3" actId="47"/>
        <pc:sldMkLst>
          <pc:docMk/>
          <pc:sldMk cId="1092444559" sldId="279"/>
        </pc:sldMkLst>
      </pc:sldChg>
      <pc:sldChg chg="modSp mod">
        <pc:chgData name="Øystein Sørborg" userId="39616bf6-0567-4e85-bbad-c9e729b6e6cd" providerId="ADAL" clId="{A2713171-3CE8-4CAE-807A-3EA90B390E38}" dt="2024-11-08T15:03:19.124" v="1" actId="27636"/>
        <pc:sldMkLst>
          <pc:docMk/>
          <pc:sldMk cId="479495543" sldId="280"/>
        </pc:sldMkLst>
        <pc:spChg chg="mod">
          <ac:chgData name="Øystein Sørborg" userId="39616bf6-0567-4e85-bbad-c9e729b6e6cd" providerId="ADAL" clId="{A2713171-3CE8-4CAE-807A-3EA90B390E38}" dt="2024-11-08T15:03:19.124" v="1" actId="27636"/>
          <ac:spMkLst>
            <pc:docMk/>
            <pc:sldMk cId="479495543" sldId="280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95340-17D0-409F-95B8-327A1FD6673B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BECB9-5A68-466F-ADC0-3EA9E5CDA8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85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Trådløs og kabel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81EA4-0836-4B74-BBDA-4C32162B5C02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0982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2525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37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27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228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4172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45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39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7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9669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7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95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182F0-171E-410E-A465-AD9591852461}" type="datetimeFigureOut">
              <a:rPr lang="nb-NO" smtClean="0"/>
              <a:t>08.11.2024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CE575-AFD8-4C5E-A429-9177F3842BB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 userDrawn="1"/>
        </p:nvSpPr>
        <p:spPr>
          <a:xfrm>
            <a:off x="8605690" y="6291426"/>
            <a:ext cx="543386" cy="566574"/>
          </a:xfrm>
          <a:custGeom>
            <a:avLst/>
            <a:gdLst>
              <a:gd name="connsiteX0" fmla="*/ 0 w 725666"/>
              <a:gd name="connsiteY0" fmla="*/ 758231 h 758231"/>
              <a:gd name="connsiteX1" fmla="*/ 0 w 725666"/>
              <a:gd name="connsiteY1" fmla="*/ 0 h 758231"/>
              <a:gd name="connsiteX2" fmla="*/ 725666 w 725666"/>
              <a:gd name="connsiteY2" fmla="*/ 758231 h 758231"/>
              <a:gd name="connsiteX3" fmla="*/ 0 w 725666"/>
              <a:gd name="connsiteY3" fmla="*/ 758231 h 758231"/>
              <a:gd name="connsiteX0" fmla="*/ 0 w 726393"/>
              <a:gd name="connsiteY0" fmla="*/ 766777 h 766777"/>
              <a:gd name="connsiteX1" fmla="*/ 726393 w 726393"/>
              <a:gd name="connsiteY1" fmla="*/ 0 h 766777"/>
              <a:gd name="connsiteX2" fmla="*/ 725666 w 726393"/>
              <a:gd name="connsiteY2" fmla="*/ 766777 h 766777"/>
              <a:gd name="connsiteX3" fmla="*/ 0 w 726393"/>
              <a:gd name="connsiteY3" fmla="*/ 766777 h 76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393" h="766777">
                <a:moveTo>
                  <a:pt x="0" y="766777"/>
                </a:moveTo>
                <a:lnTo>
                  <a:pt x="726393" y="0"/>
                </a:lnTo>
                <a:cubicBezTo>
                  <a:pt x="726151" y="255592"/>
                  <a:pt x="725908" y="511185"/>
                  <a:pt x="725666" y="766777"/>
                </a:cubicBezTo>
                <a:lnTo>
                  <a:pt x="0" y="766777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b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830274-0B4E-4D02-AB38-178C371AA6D7}" type="slidenum">
              <a:rPr lang="nb-NO" smtClean="0">
                <a:solidFill>
                  <a:schemeClr val="bg1">
                    <a:lumMod val="65000"/>
                  </a:schemeClr>
                </a:solidFill>
              </a:rPr>
              <a:pPr algn="r"/>
              <a:t>‹#›</a:t>
            </a:fld>
            <a:endParaRPr lang="nb-NO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6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hyperlink" Target="http://www.google.no/url?sa=i&amp;rct=j&amp;q=&amp;esrc=s&amp;source=images&amp;cd=&amp;cad=rja&amp;uact=8&amp;ved=0ahUKEwiG_5rT7sPSAhVGhywKHbOPB4QQjRwIBw&amp;url=http://www.dressursaklart.no/?p%3D9793&amp;bvm=bv.148747831,d.bGg&amp;psig=AFQjCNFYwyFABhDs3IkG7HrhpeD8yVk9cw&amp;ust=1488957919524387" TargetMode="External"/><Relationship Id="rId7" Type="http://schemas.openxmlformats.org/officeDocument/2006/relationships/hyperlink" Target="https://www.google.no/url?sa=i&amp;rct=j&amp;q=&amp;esrc=s&amp;source=images&amp;cd=&amp;cad=rja&amp;uact=8&amp;ved=0ahUKEwirhM_C78PSAhUHXiwKHfrCBA8QjRwIBw&amp;url=https://husnes.org/2012/03/31/hvordan-tegne-oyne/&amp;bvm=bv.148747831,d.bGg&amp;psig=AFQjCNFvAK6e6CqgW4KnReVD2TYvwznyYA&amp;ust=1488958156606466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hyperlink" Target="https://www.google.no/url?sa=i&amp;rct=j&amp;q=&amp;esrc=s&amp;source=images&amp;cd=&amp;cad=rja&amp;uact=8&amp;ved=0ahUKEwjExPeU78PSAhWElSwKHR82C-wQjRwIBw&amp;url=https://www.proshop.no/Mobiltelefon/Apple-iPhone-5-32GB-White/2374292&amp;bvm=bv.148747831,d.bGg&amp;psig=AFQjCNEmbQUCOv2IUG7LjmDxYuYhwNwqAw&amp;ust=1488958059655570" TargetMode="Externa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v.nrk.no/serie/schrodingers-katt/dmpv73000515/05-02-2015#t=22m59s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/>
        </p:nvSpPr>
        <p:spPr>
          <a:xfrm>
            <a:off x="457200" y="5032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/>
              <a:t>Oppdrag snakketøy</a:t>
            </a:r>
            <a:endParaRPr lang="nn-NO" b="1" dirty="0"/>
          </a:p>
        </p:txBody>
      </p:sp>
      <p:sp>
        <p:nvSpPr>
          <p:cNvPr id="9" name="Plassholder for innhold 2"/>
          <p:cNvSpPr>
            <a:spLocks noGrp="1"/>
          </p:cNvSpPr>
          <p:nvPr/>
        </p:nvSpPr>
        <p:spPr>
          <a:xfrm>
            <a:off x="457200" y="18287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n-NO" sz="3600" dirty="0"/>
              <a:t>Idékonkurranse frå Snakketøyet AS</a:t>
            </a:r>
          </a:p>
          <a:p>
            <a:r>
              <a:rPr lang="nn-NO" sz="3600" dirty="0"/>
              <a:t>Finn opp eit smart klesplagg som kommuniserer med internett for å dekke eit behov. </a:t>
            </a:r>
          </a:p>
          <a:p>
            <a:r>
              <a:rPr lang="nn-NO" sz="3600" dirty="0"/>
              <a:t>Presenter idéen gjennom film eller bildeserie.</a:t>
            </a:r>
          </a:p>
          <a:p>
            <a:pPr marL="0" indent="0">
              <a:buNone/>
            </a:pPr>
            <a:endParaRPr lang="nn-NO" sz="3600" dirty="0"/>
          </a:p>
          <a:p>
            <a:endParaRPr lang="nn-NO" sz="3600" dirty="0"/>
          </a:p>
        </p:txBody>
      </p:sp>
    </p:spTree>
    <p:extLst>
      <p:ext uri="{BB962C8B-B14F-4D97-AF65-F5344CB8AC3E}">
        <p14:creationId xmlns:p14="http://schemas.microsoft.com/office/powerpoint/2010/main" val="62915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1271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02" y="1437765"/>
            <a:ext cx="1068710" cy="57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221" y="692696"/>
            <a:ext cx="737472" cy="3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602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0546"/>
            <a:ext cx="534355" cy="28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165305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956704"/>
            <a:ext cx="576064" cy="30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81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/>
              <a:t>Ruter</a:t>
            </a:r>
            <a:endParaRPr lang="nn-NO" b="1" dirty="0"/>
          </a:p>
        </p:txBody>
      </p:sp>
      <p:sp>
        <p:nvSpPr>
          <p:cNvPr id="2" name="Rektangel 1"/>
          <p:cNvSpPr/>
          <p:nvPr/>
        </p:nvSpPr>
        <p:spPr>
          <a:xfrm>
            <a:off x="2086214" y="1404041"/>
            <a:ext cx="46825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400" dirty="0"/>
              <a:t>Ruterar er som vegkryss i internett.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160" y="5318577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4522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913346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55440"/>
            <a:ext cx="1116632" cy="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tt linje 4"/>
          <p:cNvCxnSpPr/>
          <p:nvPr/>
        </p:nvCxnSpPr>
        <p:spPr>
          <a:xfrm>
            <a:off x="2987824" y="3008550"/>
            <a:ext cx="2736304" cy="604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>
            <a:off x="2677682" y="5681825"/>
            <a:ext cx="3910542" cy="123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2699792" y="3212976"/>
            <a:ext cx="39655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>
            <a:off x="2898068" y="3068960"/>
            <a:ext cx="2394012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/>
          <p:cNvCxnSpPr/>
          <p:nvPr/>
        </p:nvCxnSpPr>
        <p:spPr>
          <a:xfrm flipH="1">
            <a:off x="2538028" y="4581128"/>
            <a:ext cx="5583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/>
          <p:cNvCxnSpPr/>
          <p:nvPr/>
        </p:nvCxnSpPr>
        <p:spPr>
          <a:xfrm>
            <a:off x="3472104" y="4437112"/>
            <a:ext cx="160395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26"/>
          <p:cNvCxnSpPr/>
          <p:nvPr/>
        </p:nvCxnSpPr>
        <p:spPr>
          <a:xfrm flipH="1">
            <a:off x="5724128" y="3462164"/>
            <a:ext cx="494168" cy="91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/>
        </p:nvCxnSpPr>
        <p:spPr>
          <a:xfrm flipH="1">
            <a:off x="2677682" y="4822742"/>
            <a:ext cx="2340920" cy="694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linje 28"/>
          <p:cNvCxnSpPr/>
          <p:nvPr/>
        </p:nvCxnSpPr>
        <p:spPr>
          <a:xfrm>
            <a:off x="5416320" y="4886199"/>
            <a:ext cx="1099896" cy="73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tt linje 34"/>
          <p:cNvCxnSpPr/>
          <p:nvPr/>
        </p:nvCxnSpPr>
        <p:spPr>
          <a:xfrm flipH="1">
            <a:off x="6645210" y="2446711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/>
          <p:cNvCxnSpPr/>
          <p:nvPr/>
        </p:nvCxnSpPr>
        <p:spPr>
          <a:xfrm flipH="1" flipV="1">
            <a:off x="6795309" y="3262410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tt linje 38"/>
          <p:cNvCxnSpPr/>
          <p:nvPr/>
        </p:nvCxnSpPr>
        <p:spPr>
          <a:xfrm flipH="1">
            <a:off x="7549161" y="4989565"/>
            <a:ext cx="247084" cy="622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linje 39"/>
          <p:cNvCxnSpPr/>
          <p:nvPr/>
        </p:nvCxnSpPr>
        <p:spPr>
          <a:xfrm flipH="1" flipV="1">
            <a:off x="7699260" y="5805264"/>
            <a:ext cx="370216" cy="178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linje 40"/>
          <p:cNvCxnSpPr/>
          <p:nvPr/>
        </p:nvCxnSpPr>
        <p:spPr>
          <a:xfrm flipH="1">
            <a:off x="1566120" y="3068960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linje 41"/>
          <p:cNvCxnSpPr/>
          <p:nvPr/>
        </p:nvCxnSpPr>
        <p:spPr>
          <a:xfrm flipH="1" flipV="1">
            <a:off x="1043608" y="5169987"/>
            <a:ext cx="645130" cy="275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tt linje 44"/>
          <p:cNvCxnSpPr/>
          <p:nvPr/>
        </p:nvCxnSpPr>
        <p:spPr>
          <a:xfrm flipH="1">
            <a:off x="971600" y="5743544"/>
            <a:ext cx="748066" cy="150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/>
          <p:cNvCxnSpPr/>
          <p:nvPr/>
        </p:nvCxnSpPr>
        <p:spPr>
          <a:xfrm flipH="1">
            <a:off x="2727777" y="2446711"/>
            <a:ext cx="520094" cy="311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6" y="4861968"/>
            <a:ext cx="532962" cy="646422"/>
          </a:xfrm>
          <a:prstGeom prst="rect">
            <a:avLst/>
          </a:prstGeom>
        </p:spPr>
      </p:pic>
      <p:pic>
        <p:nvPicPr>
          <p:cNvPr id="51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476" y="5743544"/>
            <a:ext cx="532962" cy="646422"/>
          </a:xfrm>
          <a:prstGeom prst="rect">
            <a:avLst/>
          </a:prstGeom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79" y="206048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518" y="204331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61" y="5744854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32" y="4719269"/>
            <a:ext cx="751798" cy="49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9216" y="3146635"/>
            <a:ext cx="1214057" cy="809371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22" y="3440735"/>
            <a:ext cx="1214057" cy="80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63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/>
              <a:t>Ruter</a:t>
            </a:r>
            <a:endParaRPr lang="nn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000" dirty="0"/>
              <a:t>Ruterar er som vegkryss i internett, berre at dei i tillegg også har </a:t>
            </a:r>
            <a:r>
              <a:rPr lang="nn-NO" sz="2000" dirty="0" err="1"/>
              <a:t>rutingtabellar</a:t>
            </a:r>
            <a:r>
              <a:rPr lang="nn-NO" sz="2000" dirty="0"/>
              <a:t> som veit raskaste vegen vidare.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58993"/>
            <a:ext cx="5580620" cy="473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300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2" y="60406"/>
            <a:ext cx="3059832" cy="1642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/>
              <a:t>Ruter</a:t>
            </a:r>
            <a:endParaRPr lang="nn-NO" b="1" dirty="0"/>
          </a:p>
        </p:txBody>
      </p:sp>
      <p:sp>
        <p:nvSpPr>
          <p:cNvPr id="2" name="Rektangel 1"/>
          <p:cNvSpPr/>
          <p:nvPr/>
        </p:nvSpPr>
        <p:spPr>
          <a:xfrm>
            <a:off x="1979712" y="1340768"/>
            <a:ext cx="5904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000" dirty="0"/>
              <a:t>Ruterar er som vegkryss i internett, berre at dei i tillegg også har </a:t>
            </a:r>
            <a:r>
              <a:rPr lang="nn-NO" sz="2000" dirty="0" err="1"/>
              <a:t>rutingtabellar</a:t>
            </a:r>
            <a:r>
              <a:rPr lang="nn-NO" sz="2000" dirty="0"/>
              <a:t> som veit raskaste vegen vidare.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" y="3269870"/>
            <a:ext cx="4784171" cy="358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356992"/>
            <a:ext cx="2699792" cy="2022033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611560" y="285187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/>
              <a:t>Nettverksruterar</a:t>
            </a:r>
          </a:p>
        </p:txBody>
      </p:sp>
      <p:sp>
        <p:nvSpPr>
          <p:cNvPr id="9" name="Rektangel 8"/>
          <p:cNvSpPr/>
          <p:nvPr/>
        </p:nvSpPr>
        <p:spPr>
          <a:xfrm>
            <a:off x="6372200" y="5379025"/>
            <a:ext cx="2088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2000" dirty="0"/>
              <a:t>Heimeruter</a:t>
            </a:r>
          </a:p>
        </p:txBody>
      </p:sp>
    </p:spTree>
    <p:extLst>
      <p:ext uri="{BB962C8B-B14F-4D97-AF65-F5344CB8AC3E}">
        <p14:creationId xmlns:p14="http://schemas.microsoft.com/office/powerpoint/2010/main" val="168807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327957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Internett er et globalt kommunikasjonssystem. Funksjonen til internett er å lagre og finne informasjonen og å sende rett informasjon til rett mottaker.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800" b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en server er å ta i mot, lagre og gi fra seg informasjon. Systemet må vite adressa til serveren for å finne den informasjonen vi leter etter.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 b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ein ruter er å sende informasjonen raskaste veg vidare.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800" b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</a:p>
        </p:txBody>
      </p:sp>
    </p:spTree>
    <p:extLst>
      <p:ext uri="{BB962C8B-B14F-4D97-AF65-F5344CB8AC3E}">
        <p14:creationId xmlns:p14="http://schemas.microsoft.com/office/powerpoint/2010/main" val="3971659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4" y="657250"/>
            <a:ext cx="4215408" cy="57218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Bildeforklaring formet som et avrundet rektangel 4"/>
          <p:cNvSpPr/>
          <p:nvPr/>
        </p:nvSpPr>
        <p:spPr>
          <a:xfrm>
            <a:off x="5436096" y="620688"/>
            <a:ext cx="3384376" cy="570527"/>
          </a:xfrm>
          <a:prstGeom prst="wedgeRoundRectCallout">
            <a:avLst>
              <a:gd name="adj1" fmla="val -98090"/>
              <a:gd name="adj2" fmla="val 11005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ein </a:t>
            </a:r>
            <a:r>
              <a:rPr lang="nn-NO" dirty="0" err="1">
                <a:solidFill>
                  <a:schemeClr val="tx1"/>
                </a:solidFill>
              </a:rPr>
              <a:t>snap</a:t>
            </a:r>
            <a:endParaRPr lang="nn-NO" dirty="0">
              <a:solidFill>
                <a:schemeClr val="tx1"/>
              </a:solidFill>
            </a:endParaRPr>
          </a:p>
        </p:txBody>
      </p:sp>
      <p:sp>
        <p:nvSpPr>
          <p:cNvPr id="7" name="Bildeforklaring formet som et avrundet rektangel 6"/>
          <p:cNvSpPr/>
          <p:nvPr/>
        </p:nvSpPr>
        <p:spPr>
          <a:xfrm>
            <a:off x="5436096" y="119121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min telefon</a:t>
            </a:r>
          </a:p>
        </p:txBody>
      </p:sp>
      <p:sp>
        <p:nvSpPr>
          <p:cNvPr id="8" name="Bildeforklaring formet som et avrundet rektangel 7"/>
          <p:cNvSpPr/>
          <p:nvPr/>
        </p:nvSpPr>
        <p:spPr>
          <a:xfrm>
            <a:off x="5436096" y="1911295"/>
            <a:ext cx="3384376" cy="720080"/>
          </a:xfrm>
          <a:prstGeom prst="wedgeRoundRectCallout">
            <a:avLst>
              <a:gd name="adj1" fmla="val -98090"/>
              <a:gd name="adj2" fmla="val 867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Telefonen til Kari</a:t>
            </a:r>
          </a:p>
        </p:txBody>
      </p:sp>
      <p:sp>
        <p:nvSpPr>
          <p:cNvPr id="9" name="Bildeforklaring formet som et avrundet rektangel 8"/>
          <p:cNvSpPr/>
          <p:nvPr/>
        </p:nvSpPr>
        <p:spPr>
          <a:xfrm>
            <a:off x="5436096" y="2636912"/>
            <a:ext cx="3384376" cy="864096"/>
          </a:xfrm>
          <a:prstGeom prst="wedgeRoundRectCallout">
            <a:avLst>
              <a:gd name="adj1" fmla="val -98090"/>
              <a:gd name="adj2" fmla="val 4730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IP-adresse</a:t>
            </a:r>
          </a:p>
        </p:txBody>
      </p:sp>
      <p:sp>
        <p:nvSpPr>
          <p:cNvPr id="10" name="Bildeforklaring formet som et avrundet rektangel 9"/>
          <p:cNvSpPr/>
          <p:nvPr/>
        </p:nvSpPr>
        <p:spPr>
          <a:xfrm>
            <a:off x="5436096" y="3501008"/>
            <a:ext cx="3384376" cy="936104"/>
          </a:xfrm>
          <a:prstGeom prst="wedgeRoundRectCallout">
            <a:avLst>
              <a:gd name="adj1" fmla="val -96616"/>
              <a:gd name="adj2" fmla="val 1747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server med adresseliste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ruter med </a:t>
            </a:r>
            <a:r>
              <a:rPr lang="nn-NO" dirty="0" err="1">
                <a:solidFill>
                  <a:schemeClr val="tx1"/>
                </a:solidFill>
              </a:rPr>
              <a:t>rutingtabellar</a:t>
            </a:r>
            <a:r>
              <a:rPr lang="nn-NO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Bildeforklaring formet som et avrundet rektangel 10"/>
          <p:cNvSpPr/>
          <p:nvPr/>
        </p:nvSpPr>
        <p:spPr>
          <a:xfrm>
            <a:off x="5436096" y="4437112"/>
            <a:ext cx="3384376" cy="720080"/>
          </a:xfrm>
          <a:prstGeom prst="wedgeRoundRectCallout">
            <a:avLst>
              <a:gd name="adj1" fmla="val -95388"/>
              <a:gd name="adj2" fmla="val -1715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err="1">
                <a:solidFill>
                  <a:schemeClr val="tx1"/>
                </a:solidFill>
              </a:rPr>
              <a:t>wifi</a:t>
            </a:r>
            <a:endParaRPr lang="nn-NO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kablar</a:t>
            </a:r>
          </a:p>
        </p:txBody>
      </p:sp>
      <p:sp>
        <p:nvSpPr>
          <p:cNvPr id="12" name="Bildeforklaring formet som et avrundet rektangel 11"/>
          <p:cNvSpPr/>
          <p:nvPr/>
        </p:nvSpPr>
        <p:spPr>
          <a:xfrm>
            <a:off x="5436096" y="5157192"/>
            <a:ext cx="3384376" cy="648072"/>
          </a:xfrm>
          <a:prstGeom prst="wedgeRoundRectCallout">
            <a:avLst>
              <a:gd name="adj1" fmla="val -94160"/>
              <a:gd name="adj2" fmla="val -4024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mobilskjermen</a:t>
            </a:r>
            <a:endParaRPr lang="nn-NO" dirty="0"/>
          </a:p>
        </p:txBody>
      </p:sp>
      <p:sp>
        <p:nvSpPr>
          <p:cNvPr id="13" name="Bildeforklaring formet som et avrundet rektangel 12"/>
          <p:cNvSpPr/>
          <p:nvPr/>
        </p:nvSpPr>
        <p:spPr>
          <a:xfrm>
            <a:off x="5436096" y="5805264"/>
            <a:ext cx="3384376" cy="864096"/>
          </a:xfrm>
          <a:prstGeom prst="wedgeRoundRectCallout">
            <a:avLst>
              <a:gd name="adj1" fmla="val -93178"/>
              <a:gd name="adj2" fmla="val -3831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solidFill>
                  <a:schemeClr val="tx1"/>
                </a:solidFill>
              </a:rPr>
              <a:t>passordbeskytta (både </a:t>
            </a:r>
            <a:r>
              <a:rPr lang="nn-NO" dirty="0" err="1">
                <a:solidFill>
                  <a:schemeClr val="tx1"/>
                </a:solidFill>
              </a:rPr>
              <a:t>Snapchat</a:t>
            </a:r>
            <a:r>
              <a:rPr lang="nn-NO" dirty="0">
                <a:solidFill>
                  <a:schemeClr val="tx1"/>
                </a:solidFill>
              </a:rPr>
              <a:t> og mobil)</a:t>
            </a:r>
            <a:r>
              <a:rPr lang="nn-NO" dirty="0"/>
              <a:t>ar-del</a:t>
            </a:r>
          </a:p>
        </p:txBody>
      </p:sp>
    </p:spTree>
    <p:extLst>
      <p:ext uri="{BB962C8B-B14F-4D97-AF65-F5344CB8AC3E}">
        <p14:creationId xmlns:p14="http://schemas.microsoft.com/office/powerpoint/2010/main" val="369856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Lag eit flytskjema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97" y="1652850"/>
            <a:ext cx="1836204" cy="1248044"/>
          </a:xfrm>
          <a:prstGeom prst="rect">
            <a:avLst/>
          </a:prstGeom>
        </p:spPr>
      </p:pic>
      <p:sp>
        <p:nvSpPr>
          <p:cNvPr id="7" name="TekstSylinder 6"/>
          <p:cNvSpPr txBox="1"/>
          <p:nvPr/>
        </p:nvSpPr>
        <p:spPr>
          <a:xfrm>
            <a:off x="2627784" y="17008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sendar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5669523" y="185320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postkasse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6816067" y="450128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terminal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024991" y="4852975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postbod</a:t>
            </a:r>
          </a:p>
        </p:txBody>
      </p:sp>
      <p:cxnSp>
        <p:nvCxnSpPr>
          <p:cNvPr id="16" name="Rett pil 15"/>
          <p:cNvCxnSpPr>
            <a:stCxn id="7" idx="3"/>
            <a:endCxn id="10" idx="1"/>
          </p:cNvCxnSpPr>
          <p:nvPr/>
        </p:nvCxnSpPr>
        <p:spPr>
          <a:xfrm>
            <a:off x="4067944" y="1885474"/>
            <a:ext cx="1601579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pil 18"/>
          <p:cNvCxnSpPr/>
          <p:nvPr/>
        </p:nvCxnSpPr>
        <p:spPr>
          <a:xfrm flipH="1">
            <a:off x="4427984" y="5320018"/>
            <a:ext cx="682330" cy="148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>
            <a:off x="7222145" y="3501008"/>
            <a:ext cx="582" cy="8512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6992969" y="29969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postbod</a:t>
            </a:r>
          </a:p>
        </p:txBody>
      </p:sp>
      <p:cxnSp>
        <p:nvCxnSpPr>
          <p:cNvPr id="31" name="Rett pil 30"/>
          <p:cNvCxnSpPr/>
          <p:nvPr/>
        </p:nvCxnSpPr>
        <p:spPr>
          <a:xfrm>
            <a:off x="6800668" y="2528029"/>
            <a:ext cx="507636" cy="406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>
            <a:off x="5179106" y="5098919"/>
            <a:ext cx="9808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fly</a:t>
            </a:r>
          </a:p>
        </p:txBody>
      </p:sp>
      <p:cxnSp>
        <p:nvCxnSpPr>
          <p:cNvPr id="38" name="Rett pil 37"/>
          <p:cNvCxnSpPr/>
          <p:nvPr/>
        </p:nvCxnSpPr>
        <p:spPr>
          <a:xfrm flipH="1">
            <a:off x="6178248" y="4930358"/>
            <a:ext cx="603735" cy="214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4167969" y="1544053"/>
            <a:ext cx="2084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/>
              <a:t>legg eit adressert brev i ei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019711" y="2423371"/>
            <a:ext cx="1258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/>
              <a:t>blir tømt av eit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7222145" y="3772723"/>
            <a:ext cx="1887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/>
              <a:t>sender all posten til ein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6582642" y="5068418"/>
            <a:ext cx="1229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brevet blir transportert derfrå med eit </a:t>
            </a:r>
          </a:p>
        </p:txBody>
      </p:sp>
      <p:sp>
        <p:nvSpPr>
          <p:cNvPr id="22" name="TekstSylinder 21"/>
          <p:cNvSpPr txBox="1"/>
          <p:nvPr/>
        </p:nvSpPr>
        <p:spPr>
          <a:xfrm>
            <a:off x="592705" y="382014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postkasse</a:t>
            </a:r>
          </a:p>
        </p:txBody>
      </p:sp>
      <p:sp>
        <p:nvSpPr>
          <p:cNvPr id="23" name="TekstSylinder 22"/>
          <p:cNvSpPr txBox="1"/>
          <p:nvPr/>
        </p:nvSpPr>
        <p:spPr>
          <a:xfrm>
            <a:off x="1865108" y="2816456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mottakar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2915816" y="537306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n-NO" dirty="0"/>
              <a:t>postmottak</a:t>
            </a:r>
          </a:p>
        </p:txBody>
      </p:sp>
      <p:cxnSp>
        <p:nvCxnSpPr>
          <p:cNvPr id="27" name="Rett pil 26"/>
          <p:cNvCxnSpPr/>
          <p:nvPr/>
        </p:nvCxnSpPr>
        <p:spPr>
          <a:xfrm flipH="1" flipV="1">
            <a:off x="2230887" y="5384418"/>
            <a:ext cx="575429" cy="1733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 flipV="1">
            <a:off x="1438323" y="4437112"/>
            <a:ext cx="341165" cy="3417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flipV="1">
            <a:off x="1449492" y="3366284"/>
            <a:ext cx="399296" cy="331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kstSylinder 32"/>
          <p:cNvSpPr txBox="1"/>
          <p:nvPr/>
        </p:nvSpPr>
        <p:spPr>
          <a:xfrm>
            <a:off x="4459342" y="5742401"/>
            <a:ext cx="19026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/>
              <a:t>brevet hamner på riktig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1363343" y="5588512"/>
            <a:ext cx="1552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400" dirty="0"/>
              <a:t>brevet blir tatt med ut av et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1617274" y="4378174"/>
            <a:ext cx="1294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/>
              <a:t>legg brevet i ei </a:t>
            </a:r>
          </a:p>
        </p:txBody>
      </p:sp>
      <p:sp>
        <p:nvSpPr>
          <p:cNvPr id="37" name="TekstSylinder 36"/>
          <p:cNvSpPr txBox="1"/>
          <p:nvPr/>
        </p:nvSpPr>
        <p:spPr>
          <a:xfrm>
            <a:off x="1779488" y="3398098"/>
            <a:ext cx="1292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1400" dirty="0"/>
              <a:t>blir tømt av ein</a:t>
            </a:r>
          </a:p>
        </p:txBody>
      </p:sp>
    </p:spTree>
    <p:extLst>
      <p:ext uri="{BB962C8B-B14F-4D97-AF65-F5344CB8AC3E}">
        <p14:creationId xmlns:p14="http://schemas.microsoft.com/office/powerpoint/2010/main" val="502551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20" y="1537492"/>
            <a:ext cx="5079160" cy="5079160"/>
          </a:xfrm>
          <a:prstGeom prst="rect">
            <a:avLst/>
          </a:prstGeom>
        </p:spPr>
      </p:pic>
      <p:sp>
        <p:nvSpPr>
          <p:cNvPr id="5" name="Tittel 2"/>
          <p:cNvSpPr>
            <a:spLocks noGrp="1"/>
          </p:cNvSpPr>
          <p:nvPr/>
        </p:nvSpPr>
        <p:spPr>
          <a:xfrm>
            <a:off x="457200" y="3944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4700" dirty="0"/>
              <a:t>Flytskjema</a:t>
            </a:r>
            <a:r>
              <a:rPr lang="nn-NO" sz="4700" dirty="0"/>
              <a:t> </a:t>
            </a:r>
            <a:endParaRPr lang="nn-NO" sz="3200" dirty="0"/>
          </a:p>
          <a:p>
            <a:br>
              <a:rPr lang="nn-NO" sz="3200" dirty="0"/>
            </a:br>
            <a:r>
              <a:rPr lang="nn-NO" sz="3200" dirty="0"/>
              <a:t>– ei grafisk framstilling av eit system eller ein prosess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479495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868" y="2787421"/>
            <a:ext cx="1105490" cy="714464"/>
          </a:xfrm>
          <a:prstGeom prst="rect">
            <a:avLst/>
          </a:prstGeom>
        </p:spPr>
      </p:pic>
      <p:pic>
        <p:nvPicPr>
          <p:cNvPr id="57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992" y="1438661"/>
            <a:ext cx="1105490" cy="714464"/>
          </a:xfrm>
          <a:prstGeom prst="rect">
            <a:avLst/>
          </a:prstGeom>
        </p:spPr>
      </p:pic>
      <p:grpSp>
        <p:nvGrpSpPr>
          <p:cNvPr id="53" name="Gruppe 10"/>
          <p:cNvGrpSpPr/>
          <p:nvPr/>
        </p:nvGrpSpPr>
        <p:grpSpPr>
          <a:xfrm>
            <a:off x="222798" y="4425764"/>
            <a:ext cx="2091889" cy="1617598"/>
            <a:chOff x="6510533" y="1031503"/>
            <a:chExt cx="1341772" cy="965730"/>
          </a:xfrm>
        </p:grpSpPr>
        <p:sp>
          <p:nvSpPr>
            <p:cNvPr id="55" name="Rectangle 43"/>
            <p:cNvSpPr/>
            <p:nvPr/>
          </p:nvSpPr>
          <p:spPr>
            <a:xfrm>
              <a:off x="6523850" y="1841048"/>
              <a:ext cx="827901" cy="15618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n-NO" sz="1100" b="1" dirty="0"/>
                <a:t>Berbar datamaskin</a:t>
              </a:r>
            </a:p>
          </p:txBody>
        </p:sp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533" y="1031503"/>
              <a:ext cx="1341772" cy="88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023" y="3174388"/>
            <a:ext cx="648072" cy="73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e 2"/>
          <p:cNvGrpSpPr/>
          <p:nvPr/>
        </p:nvGrpSpPr>
        <p:grpSpPr>
          <a:xfrm>
            <a:off x="872909" y="1363073"/>
            <a:ext cx="1322827" cy="1324167"/>
            <a:chOff x="251520" y="2706692"/>
            <a:chExt cx="1322827" cy="1324167"/>
          </a:xfrm>
        </p:grpSpPr>
        <p:pic>
          <p:nvPicPr>
            <p:cNvPr id="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6" name="Rectangle 35"/>
            <p:cNvSpPr/>
            <p:nvPr/>
          </p:nvSpPr>
          <p:spPr>
            <a:xfrm>
              <a:off x="261459" y="3599972"/>
              <a:ext cx="129747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100" b="1" dirty="0"/>
                <a:t>Heimeruter </a:t>
              </a:r>
              <a:br>
                <a:rPr lang="nn-NO" sz="1100" b="1" dirty="0"/>
              </a:br>
              <a:r>
                <a:rPr lang="nn-NO" sz="1100" b="1" dirty="0"/>
                <a:t>(trådlaus og kabel)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495193" y="1062359"/>
            <a:ext cx="4139680" cy="3293530"/>
            <a:chOff x="1583160" y="2043314"/>
            <a:chExt cx="6486316" cy="400117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3160" y="5318577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544522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2913346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70892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792" y="4005064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4355440"/>
              <a:ext cx="1116632" cy="599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Rett linje 4"/>
            <p:cNvCxnSpPr/>
            <p:nvPr/>
          </p:nvCxnSpPr>
          <p:spPr>
            <a:xfrm>
              <a:off x="2987824" y="3008550"/>
              <a:ext cx="2736304" cy="604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>
              <a:off x="2677682" y="5681825"/>
              <a:ext cx="3910542" cy="1234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/>
            <p:cNvCxnSpPr/>
            <p:nvPr/>
          </p:nvCxnSpPr>
          <p:spPr>
            <a:xfrm>
              <a:off x="2898068" y="3068960"/>
              <a:ext cx="2394012" cy="1368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21"/>
            <p:cNvCxnSpPr/>
            <p:nvPr/>
          </p:nvCxnSpPr>
          <p:spPr>
            <a:xfrm>
              <a:off x="3472104" y="4437112"/>
              <a:ext cx="1603952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26"/>
            <p:cNvCxnSpPr/>
            <p:nvPr/>
          </p:nvCxnSpPr>
          <p:spPr>
            <a:xfrm flipH="1">
              <a:off x="5724128" y="3351572"/>
              <a:ext cx="486309" cy="10914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ett linje 27"/>
            <p:cNvCxnSpPr/>
            <p:nvPr/>
          </p:nvCxnSpPr>
          <p:spPr>
            <a:xfrm flipH="1">
              <a:off x="2538028" y="4822742"/>
              <a:ext cx="2663107" cy="676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ett linje 28"/>
            <p:cNvCxnSpPr/>
            <p:nvPr/>
          </p:nvCxnSpPr>
          <p:spPr>
            <a:xfrm>
              <a:off x="5416320" y="4886199"/>
              <a:ext cx="1099896" cy="732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ett linje 34"/>
            <p:cNvCxnSpPr/>
            <p:nvPr/>
          </p:nvCxnSpPr>
          <p:spPr>
            <a:xfrm flipH="1">
              <a:off x="6604517" y="2408639"/>
              <a:ext cx="336932" cy="6603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ett linje 36"/>
            <p:cNvCxnSpPr>
              <a:stCxn id="31" idx="1"/>
              <a:endCxn id="10" idx="3"/>
            </p:cNvCxnSpPr>
            <p:nvPr/>
          </p:nvCxnSpPr>
          <p:spPr>
            <a:xfrm flipH="1" flipV="1">
              <a:off x="6768751" y="3212976"/>
              <a:ext cx="448391" cy="2491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ett linje 38"/>
            <p:cNvCxnSpPr/>
            <p:nvPr/>
          </p:nvCxnSpPr>
          <p:spPr>
            <a:xfrm flipH="1">
              <a:off x="7509308" y="4932340"/>
              <a:ext cx="293687" cy="82400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39"/>
            <p:cNvCxnSpPr>
              <a:endCxn id="9" idx="3"/>
            </p:cNvCxnSpPr>
            <p:nvPr/>
          </p:nvCxnSpPr>
          <p:spPr>
            <a:xfrm flipH="1" flipV="1">
              <a:off x="7632849" y="5744854"/>
              <a:ext cx="436627" cy="23873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47"/>
            <p:cNvCxnSpPr/>
            <p:nvPr/>
          </p:nvCxnSpPr>
          <p:spPr>
            <a:xfrm flipH="1">
              <a:off x="2727777" y="2446711"/>
              <a:ext cx="520094" cy="3111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7143" y="3138953"/>
              <a:ext cx="532962" cy="646422"/>
            </a:xfrm>
            <a:prstGeom prst="rect">
              <a:avLst/>
            </a:prstGeom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579" y="2060489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518" y="2043314"/>
              <a:ext cx="751798" cy="49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" name="Right Arrow 38"/>
          <p:cNvSpPr/>
          <p:nvPr/>
        </p:nvSpPr>
        <p:spPr>
          <a:xfrm rot="2168397">
            <a:off x="1970955" y="2987541"/>
            <a:ext cx="2765020" cy="85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41" name="Right Arrow 40"/>
          <p:cNvSpPr/>
          <p:nvPr/>
        </p:nvSpPr>
        <p:spPr>
          <a:xfrm rot="12974215">
            <a:off x="1985577" y="2881062"/>
            <a:ext cx="2790051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40" name="Oval Callout 39"/>
          <p:cNvSpPr/>
          <p:nvPr/>
        </p:nvSpPr>
        <p:spPr>
          <a:xfrm>
            <a:off x="3555072" y="5210659"/>
            <a:ext cx="2592288" cy="1224136"/>
          </a:xfrm>
          <a:prstGeom prst="wedgeEllipseCallout">
            <a:avLst>
              <a:gd name="adj1" fmla="val -120763"/>
              <a:gd name="adj2" fmla="val -776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1. Skriv nettadressa i nettlesaren</a:t>
            </a:r>
          </a:p>
        </p:txBody>
      </p:sp>
      <p:sp>
        <p:nvSpPr>
          <p:cNvPr id="43" name="Oval Callout 42"/>
          <p:cNvSpPr/>
          <p:nvPr/>
        </p:nvSpPr>
        <p:spPr>
          <a:xfrm>
            <a:off x="1980274" y="3458841"/>
            <a:ext cx="2601681" cy="1577712"/>
          </a:xfrm>
          <a:prstGeom prst="wedgeEllipseCallout">
            <a:avLst>
              <a:gd name="adj1" fmla="val -86544"/>
              <a:gd name="adj2" fmla="val -447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2. Førespurnaden sendast trådlaust med </a:t>
            </a:r>
            <a:r>
              <a:rPr lang="nn-NO" dirty="0" err="1"/>
              <a:t>wifi</a:t>
            </a:r>
            <a:r>
              <a:rPr lang="nn-NO" dirty="0"/>
              <a:t> frå PC til heimeruter</a:t>
            </a:r>
          </a:p>
        </p:txBody>
      </p:sp>
      <p:sp>
        <p:nvSpPr>
          <p:cNvPr id="46" name="Oval Callout 45"/>
          <p:cNvSpPr/>
          <p:nvPr/>
        </p:nvSpPr>
        <p:spPr>
          <a:xfrm>
            <a:off x="6098340" y="1778517"/>
            <a:ext cx="2794140" cy="1816173"/>
          </a:xfrm>
          <a:prstGeom prst="wedgeEllipseCallout">
            <a:avLst>
              <a:gd name="adj1" fmla="val -81363"/>
              <a:gd name="adj2" fmla="val -1446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5. Sender informasjonen tilbake via kabel og nettverksruterar til heimeruter</a:t>
            </a:r>
          </a:p>
        </p:txBody>
      </p:sp>
      <p:sp>
        <p:nvSpPr>
          <p:cNvPr id="48" name="Oval Callout 47"/>
          <p:cNvSpPr/>
          <p:nvPr/>
        </p:nvSpPr>
        <p:spPr>
          <a:xfrm>
            <a:off x="2925771" y="5167429"/>
            <a:ext cx="3312368" cy="1386456"/>
          </a:xfrm>
          <a:prstGeom prst="wedgeEllipseCallout">
            <a:avLst>
              <a:gd name="adj1" fmla="val -86335"/>
              <a:gd name="adj2" fmla="val -70179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7. Informasjonen visast som nettside i nettlesaren</a:t>
            </a:r>
          </a:p>
        </p:txBody>
      </p:sp>
      <p:sp>
        <p:nvSpPr>
          <p:cNvPr id="49" name="Right Arrow 48"/>
          <p:cNvSpPr/>
          <p:nvPr/>
        </p:nvSpPr>
        <p:spPr>
          <a:xfrm rot="16200000">
            <a:off x="530352" y="3350976"/>
            <a:ext cx="1026509" cy="115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50" name="Right Arrow 49"/>
          <p:cNvSpPr/>
          <p:nvPr/>
        </p:nvSpPr>
        <p:spPr>
          <a:xfrm rot="5400000">
            <a:off x="1417225" y="3358837"/>
            <a:ext cx="956319" cy="16977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cxnSp>
        <p:nvCxnSpPr>
          <p:cNvPr id="51" name="Rett linje 27"/>
          <p:cNvCxnSpPr/>
          <p:nvPr/>
        </p:nvCxnSpPr>
        <p:spPr>
          <a:xfrm flipH="1" flipV="1">
            <a:off x="2195737" y="2212637"/>
            <a:ext cx="2366839" cy="1649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tt linje 27"/>
          <p:cNvCxnSpPr/>
          <p:nvPr/>
        </p:nvCxnSpPr>
        <p:spPr>
          <a:xfrm flipH="1">
            <a:off x="4741680" y="3096056"/>
            <a:ext cx="586110" cy="725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ett linje 27"/>
          <p:cNvCxnSpPr/>
          <p:nvPr/>
        </p:nvCxnSpPr>
        <p:spPr>
          <a:xfrm>
            <a:off x="4932041" y="2103523"/>
            <a:ext cx="402350" cy="66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Rett linje 27"/>
          <p:cNvCxnSpPr/>
          <p:nvPr/>
        </p:nvCxnSpPr>
        <p:spPr>
          <a:xfrm flipH="1">
            <a:off x="4104512" y="1756623"/>
            <a:ext cx="6437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ight Arrow 38"/>
          <p:cNvSpPr/>
          <p:nvPr/>
        </p:nvSpPr>
        <p:spPr>
          <a:xfrm rot="18630570">
            <a:off x="4593575" y="3441169"/>
            <a:ext cx="867800" cy="485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5" name="Right Arrow 38"/>
          <p:cNvSpPr/>
          <p:nvPr/>
        </p:nvSpPr>
        <p:spPr>
          <a:xfrm rot="14554291">
            <a:off x="4746530" y="2420932"/>
            <a:ext cx="728511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6" name="Right Arrow 38"/>
          <p:cNvSpPr/>
          <p:nvPr/>
        </p:nvSpPr>
        <p:spPr>
          <a:xfrm rot="10800000" flipV="1">
            <a:off x="4108100" y="1707974"/>
            <a:ext cx="63456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7" name="Right Arrow 40"/>
          <p:cNvSpPr/>
          <p:nvPr/>
        </p:nvSpPr>
        <p:spPr>
          <a:xfrm>
            <a:off x="4100997" y="1830381"/>
            <a:ext cx="647284" cy="86451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8" name="Right Arrow 40"/>
          <p:cNvSpPr/>
          <p:nvPr/>
        </p:nvSpPr>
        <p:spPr>
          <a:xfrm rot="3753343">
            <a:off x="4865058" y="2386406"/>
            <a:ext cx="738978" cy="7044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9" name="Right Arrow 40"/>
          <p:cNvSpPr/>
          <p:nvPr/>
        </p:nvSpPr>
        <p:spPr>
          <a:xfrm rot="7897192">
            <a:off x="4746097" y="3439254"/>
            <a:ext cx="808695" cy="45719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1033" name="Tittel 1032"/>
          <p:cNvSpPr>
            <a:spLocks noGrp="1"/>
          </p:cNvSpPr>
          <p:nvPr>
            <p:ph type="title"/>
          </p:nvPr>
        </p:nvSpPr>
        <p:spPr>
          <a:xfrm>
            <a:off x="447776" y="18864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nn-NO" dirty="0"/>
              <a:t>Flytskjema for å hente ei nettside</a:t>
            </a:r>
          </a:p>
        </p:txBody>
      </p:sp>
      <p:sp>
        <p:nvSpPr>
          <p:cNvPr id="44" name="Oval Callout 43"/>
          <p:cNvSpPr/>
          <p:nvPr/>
        </p:nvSpPr>
        <p:spPr>
          <a:xfrm>
            <a:off x="985950" y="578817"/>
            <a:ext cx="2865970" cy="1412621"/>
          </a:xfrm>
          <a:prstGeom prst="wedgeEllipseCallout">
            <a:avLst>
              <a:gd name="adj1" fmla="val 14553"/>
              <a:gd name="adj2" fmla="val 750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3. Førespurnaden sendast via kabel  og nettverksruterar til rett server</a:t>
            </a:r>
          </a:p>
        </p:txBody>
      </p:sp>
      <p:sp>
        <p:nvSpPr>
          <p:cNvPr id="45" name="Oval Callout 44"/>
          <p:cNvSpPr/>
          <p:nvPr/>
        </p:nvSpPr>
        <p:spPr>
          <a:xfrm>
            <a:off x="5453425" y="578817"/>
            <a:ext cx="3312368" cy="1199702"/>
          </a:xfrm>
          <a:prstGeom prst="wedgeEllipseCallout">
            <a:avLst>
              <a:gd name="adj1" fmla="val -91161"/>
              <a:gd name="adj2" fmla="val 33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4. Server finn fram informasjonen</a:t>
            </a:r>
          </a:p>
        </p:txBody>
      </p:sp>
      <p:sp>
        <p:nvSpPr>
          <p:cNvPr id="47" name="Oval Callout 46"/>
          <p:cNvSpPr/>
          <p:nvPr/>
        </p:nvSpPr>
        <p:spPr>
          <a:xfrm>
            <a:off x="2206970" y="3529835"/>
            <a:ext cx="2535694" cy="1506718"/>
          </a:xfrm>
          <a:prstGeom prst="wedgeEllipseCallout">
            <a:avLst>
              <a:gd name="adj1" fmla="val -61535"/>
              <a:gd name="adj2" fmla="val -5002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6. Informasjonen sendast trådlaust frå heimeruter til PC</a:t>
            </a:r>
          </a:p>
        </p:txBody>
      </p:sp>
    </p:spTree>
    <p:extLst>
      <p:ext uri="{BB962C8B-B14F-4D97-AF65-F5344CB8AC3E}">
        <p14:creationId xmlns:p14="http://schemas.microsoft.com/office/powerpoint/2010/main" val="225208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0" grpId="0" animBg="1"/>
      <p:bldP spid="43" grpId="0" animBg="1"/>
      <p:bldP spid="46" grpId="0" animBg="1"/>
      <p:bldP spid="48" grpId="0" animBg="1"/>
      <p:bldP spid="49" grpId="0" animBg="1"/>
      <p:bldP spid="50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44" grpId="0" animBg="1"/>
      <p:bldP spid="45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nn-NO" dirty="0"/>
              <a:t>Flytskjema for å hente ei nettside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3428573" y="1705199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pc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6268230" y="2281188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heimeruter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2150016" y="4715852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server</a:t>
            </a:r>
          </a:p>
        </p:txBody>
      </p:sp>
      <p:cxnSp>
        <p:nvCxnSpPr>
          <p:cNvPr id="16" name="Rett pil 15"/>
          <p:cNvCxnSpPr/>
          <p:nvPr/>
        </p:nvCxnSpPr>
        <p:spPr>
          <a:xfrm>
            <a:off x="4868733" y="1799192"/>
            <a:ext cx="1399497" cy="575989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/>
          <p:cNvSpPr txBox="1"/>
          <p:nvPr/>
        </p:nvSpPr>
        <p:spPr>
          <a:xfrm>
            <a:off x="5459990" y="4757380"/>
            <a:ext cx="18483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nettverksruterar</a:t>
            </a:r>
          </a:p>
        </p:txBody>
      </p:sp>
      <p:cxnSp>
        <p:nvCxnSpPr>
          <p:cNvPr id="31" name="Rett pil 30"/>
          <p:cNvCxnSpPr/>
          <p:nvPr/>
        </p:nvCxnSpPr>
        <p:spPr>
          <a:xfrm flipH="1">
            <a:off x="6344152" y="2650520"/>
            <a:ext cx="604163" cy="2024863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/>
          <p:cNvSpPr txBox="1"/>
          <p:nvPr/>
        </p:nvSpPr>
        <p:spPr>
          <a:xfrm>
            <a:off x="1500390" y="1543606"/>
            <a:ext cx="1678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chemeClr val="accent1">
                    <a:lumMod val="75000"/>
                  </a:schemeClr>
                </a:solidFill>
              </a:rPr>
              <a:t>skriv nettadressa i nettlesaren på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6732241" y="3409836"/>
            <a:ext cx="18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chemeClr val="accent1">
                    <a:lumMod val="75000"/>
                  </a:schemeClr>
                </a:solidFill>
              </a:rPr>
              <a:t>sender førespurnaden i kabel til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3877190" y="3986480"/>
            <a:ext cx="1383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rgbClr val="00B050"/>
                </a:solidFill>
              </a:rPr>
              <a:t>sender informasjonen i kabel til</a:t>
            </a:r>
          </a:p>
        </p:txBody>
      </p:sp>
      <p:sp>
        <p:nvSpPr>
          <p:cNvPr id="21" name="TekstSylinder 20"/>
          <p:cNvSpPr txBox="1"/>
          <p:nvPr/>
        </p:nvSpPr>
        <p:spPr>
          <a:xfrm>
            <a:off x="2198856" y="5175462"/>
            <a:ext cx="12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chemeClr val="accent1">
                    <a:lumMod val="75000"/>
                  </a:schemeClr>
                </a:solidFill>
              </a:rPr>
              <a:t>mottar førespurnaden </a:t>
            </a:r>
          </a:p>
        </p:txBody>
      </p:sp>
      <p:sp>
        <p:nvSpPr>
          <p:cNvPr id="43" name="TekstSylinder 42"/>
          <p:cNvSpPr txBox="1"/>
          <p:nvPr/>
        </p:nvSpPr>
        <p:spPr>
          <a:xfrm>
            <a:off x="539552" y="2265163"/>
            <a:ext cx="14401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n-NO" dirty="0"/>
              <a:t>brukar</a:t>
            </a:r>
          </a:p>
        </p:txBody>
      </p:sp>
      <p:cxnSp>
        <p:nvCxnSpPr>
          <p:cNvPr id="44" name="Rett pil 43"/>
          <p:cNvCxnSpPr/>
          <p:nvPr/>
        </p:nvCxnSpPr>
        <p:spPr>
          <a:xfrm flipV="1">
            <a:off x="1979712" y="1844824"/>
            <a:ext cx="1448861" cy="55996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4950296" y="1340768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1400" dirty="0">
                <a:solidFill>
                  <a:schemeClr val="accent1">
                    <a:lumMod val="75000"/>
                  </a:schemeClr>
                </a:solidFill>
              </a:rPr>
              <a:t>sender førespurnaden trådlaust med </a:t>
            </a:r>
            <a:r>
              <a:rPr lang="nn-NO" sz="1400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nn-NO" sz="1400" dirty="0">
                <a:solidFill>
                  <a:schemeClr val="accent1">
                    <a:lumMod val="75000"/>
                  </a:schemeClr>
                </a:solidFill>
              </a:rPr>
              <a:t> til ein</a:t>
            </a:r>
          </a:p>
        </p:txBody>
      </p:sp>
      <p:cxnSp>
        <p:nvCxnSpPr>
          <p:cNvPr id="45" name="Rett pil 44"/>
          <p:cNvCxnSpPr>
            <a:stCxn id="30" idx="1"/>
          </p:cNvCxnSpPr>
          <p:nvPr/>
        </p:nvCxnSpPr>
        <p:spPr>
          <a:xfrm flipH="1">
            <a:off x="3602683" y="4942046"/>
            <a:ext cx="1857307" cy="0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pil 47"/>
          <p:cNvCxnSpPr/>
          <p:nvPr/>
        </p:nvCxnSpPr>
        <p:spPr>
          <a:xfrm flipV="1">
            <a:off x="3602683" y="4813883"/>
            <a:ext cx="1857307" cy="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Sylinder 48"/>
          <p:cNvSpPr txBox="1"/>
          <p:nvPr/>
        </p:nvSpPr>
        <p:spPr>
          <a:xfrm>
            <a:off x="5140840" y="3356992"/>
            <a:ext cx="1447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rgbClr val="00B050"/>
                </a:solidFill>
              </a:rPr>
              <a:t>sender informasjon i </a:t>
            </a:r>
          </a:p>
          <a:p>
            <a:pPr algn="ctr"/>
            <a:r>
              <a:rPr lang="nn-NO" sz="1400" dirty="0">
                <a:solidFill>
                  <a:srgbClr val="00B050"/>
                </a:solidFill>
              </a:rPr>
              <a:t>kabel til</a:t>
            </a:r>
          </a:p>
        </p:txBody>
      </p:sp>
      <p:cxnSp>
        <p:nvCxnSpPr>
          <p:cNvPr id="53" name="Rett pil 52"/>
          <p:cNvCxnSpPr/>
          <p:nvPr/>
        </p:nvCxnSpPr>
        <p:spPr>
          <a:xfrm flipV="1">
            <a:off x="6196522" y="2650520"/>
            <a:ext cx="607726" cy="202486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tt pil 55"/>
          <p:cNvCxnSpPr/>
          <p:nvPr/>
        </p:nvCxnSpPr>
        <p:spPr>
          <a:xfrm flipH="1" flipV="1">
            <a:off x="4868734" y="1949225"/>
            <a:ext cx="1399496" cy="5980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ett pil 63"/>
          <p:cNvCxnSpPr/>
          <p:nvPr/>
        </p:nvCxnSpPr>
        <p:spPr>
          <a:xfrm flipH="1">
            <a:off x="1979712" y="1966809"/>
            <a:ext cx="1448861" cy="597465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kstSylinder 66"/>
          <p:cNvSpPr txBox="1"/>
          <p:nvPr/>
        </p:nvSpPr>
        <p:spPr>
          <a:xfrm>
            <a:off x="4427984" y="2204864"/>
            <a:ext cx="1519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rgbClr val="00B050"/>
                </a:solidFill>
              </a:rPr>
              <a:t>sender informasjon trådlaust med </a:t>
            </a:r>
            <a:r>
              <a:rPr lang="nn-NO" sz="1400" dirty="0" err="1">
                <a:solidFill>
                  <a:srgbClr val="00B050"/>
                </a:solidFill>
              </a:rPr>
              <a:t>wifi</a:t>
            </a:r>
            <a:r>
              <a:rPr lang="nn-NO" sz="1400" dirty="0">
                <a:solidFill>
                  <a:srgbClr val="00B050"/>
                </a:solidFill>
              </a:rPr>
              <a:t> til</a:t>
            </a:r>
          </a:p>
        </p:txBody>
      </p:sp>
      <p:sp>
        <p:nvSpPr>
          <p:cNvPr id="68" name="TekstSylinder 67"/>
          <p:cNvSpPr txBox="1"/>
          <p:nvPr/>
        </p:nvSpPr>
        <p:spPr>
          <a:xfrm>
            <a:off x="2475633" y="2295940"/>
            <a:ext cx="12322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rgbClr val="00B050"/>
                </a:solidFill>
              </a:rPr>
              <a:t>viser informasjon som ei nettside til</a:t>
            </a:r>
          </a:p>
        </p:txBody>
      </p:sp>
      <p:sp>
        <p:nvSpPr>
          <p:cNvPr id="69" name="TekstSylinder 68"/>
          <p:cNvSpPr txBox="1"/>
          <p:nvPr/>
        </p:nvSpPr>
        <p:spPr>
          <a:xfrm>
            <a:off x="3602682" y="5060104"/>
            <a:ext cx="1857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chemeClr val="accent1">
                    <a:lumMod val="75000"/>
                  </a:schemeClr>
                </a:solidFill>
              </a:rPr>
              <a:t>sender førespurnaden i kabel til</a:t>
            </a:r>
          </a:p>
        </p:txBody>
      </p:sp>
      <p:sp>
        <p:nvSpPr>
          <p:cNvPr id="72" name="TekstSylinder 71"/>
          <p:cNvSpPr txBox="1"/>
          <p:nvPr/>
        </p:nvSpPr>
        <p:spPr>
          <a:xfrm>
            <a:off x="1979712" y="4057908"/>
            <a:ext cx="1622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1400" dirty="0">
                <a:solidFill>
                  <a:srgbClr val="00B050"/>
                </a:solidFill>
              </a:rPr>
              <a:t>finn fram informasjonen</a:t>
            </a:r>
          </a:p>
        </p:txBody>
      </p:sp>
    </p:spTree>
    <p:extLst>
      <p:ext uri="{BB962C8B-B14F-4D97-AF65-F5344CB8AC3E}">
        <p14:creationId xmlns:p14="http://schemas.microsoft.com/office/powerpoint/2010/main" val="339725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30" grpId="0" animBg="1"/>
      <p:bldP spid="2" grpId="0"/>
      <p:bldP spid="17" grpId="0"/>
      <p:bldP spid="18" grpId="0"/>
      <p:bldP spid="21" grpId="0"/>
      <p:bldP spid="43" grpId="0" animBg="1"/>
      <p:bldP spid="9" grpId="0"/>
      <p:bldP spid="49" grpId="0"/>
      <p:bldP spid="67" grpId="0"/>
      <p:bldP spid="68" grpId="0"/>
      <p:bldP spid="69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innhold 3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0" y="596136"/>
            <a:ext cx="3846336" cy="2854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956" y="1661328"/>
            <a:ext cx="4176464" cy="46005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008"/>
            <a:ext cx="4630980" cy="294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10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3275856" y="191011"/>
            <a:ext cx="2623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3200" b="1" dirty="0"/>
              <a:t>Lag flytskjema</a:t>
            </a:r>
          </a:p>
        </p:txBody>
      </p:sp>
      <p:sp>
        <p:nvSpPr>
          <p:cNvPr id="2" name="Rektangel 1"/>
          <p:cNvSpPr/>
          <p:nvPr/>
        </p:nvSpPr>
        <p:spPr>
          <a:xfrm>
            <a:off x="2123728" y="1700808"/>
            <a:ext cx="496855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n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Oppgåve</a:t>
            </a:r>
          </a:p>
          <a:p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Lag eit flytskjema her i denne </a:t>
            </a:r>
            <a:r>
              <a:rPr lang="nn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PowerPointen</a:t>
            </a: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som viser kva som skjer når du sender ein </a:t>
            </a:r>
            <a:r>
              <a:rPr lang="nn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epost</a:t>
            </a: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til ein </a:t>
            </a:r>
            <a:r>
              <a:rPr lang="nn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medelev</a:t>
            </a: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nn-NO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n-NO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Ekstraoppgåve</a:t>
            </a:r>
          </a:p>
          <a:p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 også med at </a:t>
            </a:r>
            <a:r>
              <a:rPr lang="nn-NO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medelev</a:t>
            </a:r>
            <a:r>
              <a:rPr lang="nn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svarer.</a:t>
            </a:r>
          </a:p>
        </p:txBody>
      </p:sp>
    </p:spTree>
    <p:extLst>
      <p:ext uri="{BB962C8B-B14F-4D97-AF65-F5344CB8AC3E}">
        <p14:creationId xmlns:p14="http://schemas.microsoft.com/office/powerpoint/2010/main" val="37323906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536417"/>
              </p:ext>
            </p:extLst>
          </p:nvPr>
        </p:nvGraphicFramePr>
        <p:xfrm>
          <a:off x="480757" y="476672"/>
          <a:ext cx="8064895" cy="622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3646"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noProof="0" dirty="0">
                          <a:solidFill>
                            <a:sysClr val="windowText" lastClr="000000"/>
                          </a:solidFill>
                        </a:rPr>
                        <a:t>Bilde</a:t>
                      </a:r>
                      <a:r>
                        <a:rPr lang="nn-NO" baseline="0" noProof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endParaRPr lang="nn-NO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noProof="0" dirty="0">
                          <a:solidFill>
                            <a:sysClr val="windowText" lastClr="000000"/>
                          </a:solidFill>
                        </a:rPr>
                        <a:t>Funksjon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594">
                <a:tc>
                  <a:txBody>
                    <a:bodyPr/>
                    <a:lstStyle/>
                    <a:p>
                      <a:r>
                        <a:rPr lang="nn-NO" noProof="0" dirty="0"/>
                        <a:t>mobil, PC, nettbrett osv.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sende</a:t>
                      </a:r>
                      <a:r>
                        <a:rPr lang="nn-NO" baseline="0" noProof="0" dirty="0"/>
                        <a:t> og ta imot informasjon til og frå internett</a:t>
                      </a:r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289">
                <a:tc>
                  <a:txBody>
                    <a:bodyPr/>
                    <a:lstStyle/>
                    <a:p>
                      <a:r>
                        <a:rPr lang="nn-NO" noProof="0" dirty="0"/>
                        <a:t>kabel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noProof="0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297">
                <a:tc>
                  <a:txBody>
                    <a:bodyPr/>
                    <a:lstStyle/>
                    <a:p>
                      <a:r>
                        <a:rPr lang="nn-NO" noProof="0" dirty="0"/>
                        <a:t>trådlaust 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noProof="0" dirty="0"/>
                        <a:t>frakte informasjon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n-NO" noProof="0" dirty="0"/>
                        <a:t>heimeruter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sz="1800" noProof="0" dirty="0"/>
                        <a:t>vere port til internett</a:t>
                      </a:r>
                    </a:p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n-NO" noProof="0" dirty="0"/>
                        <a:t>nettverksruter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sende informasjon raskaste veg vidare i internett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3646">
                <a:tc>
                  <a:txBody>
                    <a:bodyPr/>
                    <a:lstStyle/>
                    <a:p>
                      <a:r>
                        <a:rPr lang="nn-NO" noProof="0" dirty="0"/>
                        <a:t>server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n-NO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 i mot, lagre og gi frå seg informasjon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n-NO" sz="18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lagre adresseinformasjon</a:t>
                      </a:r>
                    </a:p>
                    <a:p>
                      <a:endParaRPr lang="nn-NO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3028" y="1386239"/>
            <a:ext cx="1037578" cy="684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5"/>
          <a:stretch/>
        </p:blipFill>
        <p:spPr bwMode="auto">
          <a:xfrm>
            <a:off x="3716060" y="3284984"/>
            <a:ext cx="685887" cy="58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3461276" y="2924944"/>
            <a:ext cx="1341772" cy="720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06" y="4005064"/>
            <a:ext cx="830511" cy="622018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05" y="4797152"/>
            <a:ext cx="1217511" cy="6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362" y="1390628"/>
            <a:ext cx="579686" cy="676023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/>
          </p:cNvPicPr>
          <p:nvPr/>
        </p:nvPicPr>
        <p:blipFill rotWithShape="1">
          <a:blip r:embed="rId7"/>
          <a:srcRect t="10687"/>
          <a:stretch/>
        </p:blipFill>
        <p:spPr>
          <a:xfrm>
            <a:off x="3482028" y="1991532"/>
            <a:ext cx="716285" cy="578818"/>
          </a:xfrm>
          <a:prstGeom prst="rect">
            <a:avLst/>
          </a:prstGeom>
        </p:spPr>
      </p:pic>
      <p:pic>
        <p:nvPicPr>
          <p:cNvPr id="19" name="Picture 4" descr="Bilderesultat for mobiltelefon iphone 5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4" r="15389"/>
          <a:stretch/>
        </p:blipFill>
        <p:spPr bwMode="auto">
          <a:xfrm>
            <a:off x="4960666" y="1680800"/>
            <a:ext cx="471489" cy="7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10526" y="5733256"/>
            <a:ext cx="1105490" cy="7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3600" dirty="0"/>
              <a:t>Korleis får vi kontakt med internett? </a:t>
            </a:r>
          </a:p>
        </p:txBody>
      </p:sp>
      <p:sp>
        <p:nvSpPr>
          <p:cNvPr id="2" name="Rektangel 1"/>
          <p:cNvSpPr/>
          <p:nvPr/>
        </p:nvSpPr>
        <p:spPr>
          <a:xfrm>
            <a:off x="1043608" y="134076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/>
              <a:t>Heimeruter er ein port til internett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400" dirty="0"/>
              <a:t>Heimeruter er kopla med kabel til næraste nettverksruter</a:t>
            </a: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84984"/>
            <a:ext cx="2699792" cy="20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7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208" y="308555"/>
            <a:ext cx="3194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3600" dirty="0"/>
              <a:t>Kva er dekning?</a:t>
            </a:r>
          </a:p>
        </p:txBody>
      </p:sp>
      <p:grpSp>
        <p:nvGrpSpPr>
          <p:cNvPr id="3" name="Gruppe 2"/>
          <p:cNvGrpSpPr/>
          <p:nvPr/>
        </p:nvGrpSpPr>
        <p:grpSpPr>
          <a:xfrm>
            <a:off x="970208" y="1412776"/>
            <a:ext cx="1322827" cy="1324167"/>
            <a:chOff x="251520" y="2706692"/>
            <a:chExt cx="1322827" cy="1324167"/>
          </a:xfrm>
        </p:grpSpPr>
        <p:pic>
          <p:nvPicPr>
            <p:cNvPr id="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2706692"/>
              <a:ext cx="1322827" cy="990743"/>
            </a:xfrm>
            <a:prstGeom prst="rect">
              <a:avLst/>
            </a:prstGeom>
          </p:spPr>
        </p:pic>
        <p:sp>
          <p:nvSpPr>
            <p:cNvPr id="5" name="Rectangle 35"/>
            <p:cNvSpPr/>
            <p:nvPr/>
          </p:nvSpPr>
          <p:spPr>
            <a:xfrm>
              <a:off x="261459" y="3599972"/>
              <a:ext cx="123642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n-NO" sz="1100" b="1" dirty="0"/>
                <a:t>Trådlaus heimeruter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72648" y="3037104"/>
            <a:ext cx="1927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Ein heimeruter med </a:t>
            </a:r>
            <a:r>
              <a:rPr lang="nn-NO" dirty="0" err="1"/>
              <a:t>wifi</a:t>
            </a:r>
            <a:r>
              <a:rPr lang="nn-NO" dirty="0"/>
              <a:t> sender og tar imot </a:t>
            </a:r>
            <a:r>
              <a:rPr lang="nn-NO" dirty="0" err="1"/>
              <a:t>mikrobølger</a:t>
            </a:r>
            <a:r>
              <a:rPr lang="nn-NO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8018" y="3960434"/>
            <a:ext cx="409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Mikrobølger</a:t>
            </a:r>
            <a:r>
              <a:rPr lang="nn-NO" dirty="0"/>
              <a:t> stråler ut på same måte som lys, men dei er ikkje synlege for auget.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6539" y="5085184"/>
            <a:ext cx="182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Lysstrålar må treffe auget ditt for at du skal sjå.</a:t>
            </a:r>
          </a:p>
        </p:txBody>
      </p:sp>
      <p:pic>
        <p:nvPicPr>
          <p:cNvPr id="2050" name="Picture 2" descr="Bilderesultat for lyspær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754" y="908720"/>
            <a:ext cx="3240360" cy="195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62967" y="2864110"/>
            <a:ext cx="192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/>
              <a:t>Ei lyspære sender ut lys.</a:t>
            </a:r>
          </a:p>
        </p:txBody>
      </p:sp>
      <p:pic>
        <p:nvPicPr>
          <p:cNvPr id="2052" name="Picture 4" descr="Bilderesultat for mobiltelefon iphone 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4" y="4799479"/>
            <a:ext cx="1653210" cy="165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35696" y="5192133"/>
            <a:ext cx="302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err="1"/>
              <a:t>Mikrobølger</a:t>
            </a:r>
            <a:r>
              <a:rPr lang="nn-NO" dirty="0"/>
              <a:t> må treffe antenna på telefonen for at det skal vere dekning.</a:t>
            </a:r>
          </a:p>
        </p:txBody>
      </p:sp>
      <p:sp>
        <p:nvSpPr>
          <p:cNvPr id="9" name="AutoShape 6" descr="Bilderesultat for tegnet øy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 dirty="0"/>
          </a:p>
        </p:txBody>
      </p:sp>
      <p:sp>
        <p:nvSpPr>
          <p:cNvPr id="11" name="AutoShape 8" descr="Bilderesultat for tegnet øy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n-NO" dirty="0"/>
          </a:p>
        </p:txBody>
      </p:sp>
      <p:pic>
        <p:nvPicPr>
          <p:cNvPr id="2058" name="Picture 10" descr="Bilderesultat for tegnet øyne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92" y="5085184"/>
            <a:ext cx="1424142" cy="8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g.gfx.no/1493/1493926/4g-pluss.956x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" y="1052736"/>
            <a:ext cx="91059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Sylinder 2"/>
          <p:cNvSpPr txBox="1"/>
          <p:nvPr/>
        </p:nvSpPr>
        <p:spPr>
          <a:xfrm>
            <a:off x="1619672" y="19674"/>
            <a:ext cx="2533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sz="3200" b="1" dirty="0">
                <a:solidFill>
                  <a:schemeClr val="bg1"/>
                </a:solidFill>
              </a:rPr>
              <a:t>Kva betyr 4G?</a:t>
            </a:r>
          </a:p>
        </p:txBody>
      </p:sp>
    </p:spTree>
    <p:extLst>
      <p:ext uri="{BB962C8B-B14F-4D97-AF65-F5344CB8AC3E}">
        <p14:creationId xmlns:p14="http://schemas.microsoft.com/office/powerpoint/2010/main" val="1080131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9313"/>
            <a:ext cx="914400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LivOddrun\My Documents\NokiaLifeblogData\DataStore\Files\images\071020101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35509"/>
          <a:stretch>
            <a:fillRect/>
          </a:stretch>
        </p:blipFill>
        <p:spPr bwMode="auto">
          <a:xfrm>
            <a:off x="265845" y="116632"/>
            <a:ext cx="8604448" cy="6459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LivOddrun\My Documents\NokiaLifeblogData\DataStore\Files\images\07102010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30"/>
          <a:stretch>
            <a:fillRect/>
          </a:stretch>
        </p:blipFill>
        <p:spPr bwMode="auto">
          <a:xfrm>
            <a:off x="1066800" y="0"/>
            <a:ext cx="7029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Documents and Settings\LivOddrun\My Documents\NokiaLifeblogData\DataStore\Files\images\07102010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-96" r="27083" b="25385"/>
          <a:stretch>
            <a:fillRect/>
          </a:stretch>
        </p:blipFill>
        <p:spPr bwMode="auto">
          <a:xfrm>
            <a:off x="289354" y="44624"/>
            <a:ext cx="8539718" cy="656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4000" cy="579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>
          <a:xfrm>
            <a:off x="6156176" y="2924944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Denne kjolen er ikkje kopla til internett. Kva om han hadde vore det?</a:t>
            </a:r>
          </a:p>
        </p:txBody>
      </p:sp>
    </p:spTree>
    <p:extLst>
      <p:ext uri="{BB962C8B-B14F-4D97-AF65-F5344CB8AC3E}">
        <p14:creationId xmlns:p14="http://schemas.microsoft.com/office/powerpoint/2010/main" val="225477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5400" b="1" dirty="0"/>
              <a:t>Oppdrag snakketøy – Idéfasen</a:t>
            </a:r>
            <a:endParaRPr lang="nn-NO" b="1" dirty="0"/>
          </a:p>
        </p:txBody>
      </p:sp>
      <p:sp>
        <p:nvSpPr>
          <p:cNvPr id="4" name="Tittel 1"/>
          <p:cNvSpPr txBox="1">
            <a:spLocks/>
          </p:cNvSpPr>
          <p:nvPr/>
        </p:nvSpPr>
        <p:spPr>
          <a:xfrm>
            <a:off x="323528" y="144806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2400" b="1" dirty="0"/>
              <a:t>Bruk nokre minutt til å komme på fleire </a:t>
            </a:r>
            <a:r>
              <a:rPr lang="nn-NO" sz="2400" b="1" dirty="0" err="1"/>
              <a:t>idéar</a:t>
            </a:r>
            <a:r>
              <a:rPr lang="nn-NO" sz="2400" b="1" dirty="0"/>
              <a:t>.</a:t>
            </a:r>
          </a:p>
          <a:p>
            <a:endParaRPr lang="nn-NO" sz="2400" b="1" dirty="0"/>
          </a:p>
          <a:p>
            <a:r>
              <a:rPr lang="nn-NO" sz="2400" b="1" dirty="0"/>
              <a:t>Hugs at klesplagget de skal finne </a:t>
            </a:r>
            <a:br>
              <a:rPr lang="nn-NO" sz="2400" b="1" dirty="0"/>
            </a:br>
            <a:r>
              <a:rPr lang="nn-NO" sz="2400" b="1" dirty="0"/>
              <a:t>opp skal kommunisere med internett.</a:t>
            </a:r>
          </a:p>
          <a:p>
            <a:endParaRPr lang="nn-NO" sz="2400" b="1" dirty="0"/>
          </a:p>
          <a:p>
            <a:r>
              <a:rPr lang="nn-NO" sz="2400" b="1" dirty="0"/>
              <a:t>Bruk internettsøk for å sjekke om </a:t>
            </a:r>
            <a:br>
              <a:rPr lang="nn-NO" sz="2400" b="1" dirty="0"/>
            </a:br>
            <a:r>
              <a:rPr lang="nn-NO" sz="2400" b="1" dirty="0"/>
              <a:t>idéen allereie er gjennomført!</a:t>
            </a:r>
            <a:endParaRPr lang="nn-NO" sz="2000" b="1" dirty="0"/>
          </a:p>
        </p:txBody>
      </p:sp>
      <p:sp>
        <p:nvSpPr>
          <p:cNvPr id="5" name="Bildeforklaring formet som en sky 4"/>
          <p:cNvSpPr/>
          <p:nvPr/>
        </p:nvSpPr>
        <p:spPr>
          <a:xfrm>
            <a:off x="5881791" y="4293096"/>
            <a:ext cx="3096344" cy="21256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6" name="Bildeforklaring formet som en sky 5"/>
          <p:cNvSpPr/>
          <p:nvPr/>
        </p:nvSpPr>
        <p:spPr>
          <a:xfrm rot="17812287">
            <a:off x="381381" y="4027711"/>
            <a:ext cx="2229330" cy="29523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" name="Bildeforklaring formet som en sky 6"/>
          <p:cNvSpPr/>
          <p:nvPr/>
        </p:nvSpPr>
        <p:spPr>
          <a:xfrm>
            <a:off x="3563888" y="4805818"/>
            <a:ext cx="2232248" cy="150350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34424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5400" b="1" dirty="0"/>
              <a:t>Oppdrag snakketøy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3600" dirty="0"/>
              <a:t>Idékonkurranse frå Snakketøyet AS</a:t>
            </a:r>
          </a:p>
          <a:p>
            <a:r>
              <a:rPr lang="nn-NO" sz="3600" dirty="0"/>
              <a:t>Finn opp eit smart klesplagg som </a:t>
            </a:r>
            <a:r>
              <a:rPr lang="nn-NO" sz="3600" b="1" dirty="0"/>
              <a:t>kommuniserer med internett </a:t>
            </a:r>
            <a:r>
              <a:rPr lang="nn-NO" sz="3600" dirty="0"/>
              <a:t>for å dekke eit behov. </a:t>
            </a:r>
          </a:p>
          <a:p>
            <a:r>
              <a:rPr lang="nn-NO" sz="3600" dirty="0"/>
              <a:t>Presenter idéen gjennom film eller bildeserie.</a:t>
            </a:r>
          </a:p>
          <a:p>
            <a:pPr marL="0" indent="0">
              <a:buNone/>
            </a:pPr>
            <a:endParaRPr lang="nn-NO" sz="3600" dirty="0"/>
          </a:p>
          <a:p>
            <a:endParaRPr lang="nn-NO" sz="3600" dirty="0"/>
          </a:p>
        </p:txBody>
      </p:sp>
      <p:sp>
        <p:nvSpPr>
          <p:cNvPr id="6" name="Ellipse 5"/>
          <p:cNvSpPr/>
          <p:nvPr/>
        </p:nvSpPr>
        <p:spPr>
          <a:xfrm>
            <a:off x="6156176" y="3429000"/>
            <a:ext cx="259228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Tenk-par-del: </a:t>
            </a:r>
            <a:br>
              <a:rPr lang="nn-NO" dirty="0"/>
            </a:br>
            <a:r>
              <a:rPr lang="nn-NO" dirty="0"/>
              <a:t>Kva funksjonar har internett?</a:t>
            </a:r>
          </a:p>
        </p:txBody>
      </p:sp>
    </p:spTree>
    <p:extLst>
      <p:ext uri="{BB962C8B-B14F-4D97-AF65-F5344CB8AC3E}">
        <p14:creationId xmlns:p14="http://schemas.microsoft.com/office/powerpoint/2010/main" val="11104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962232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 b="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Internett er eit globalt kommunikasjonssystem. Funksjonen til internett er å lagre og finne informasjonen og å sende rett informasjon til rett mottakar.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n-NO" b="1" dirty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</a:p>
        </p:txBody>
      </p:sp>
    </p:spTree>
    <p:extLst>
      <p:ext uri="{BB962C8B-B14F-4D97-AF65-F5344CB8AC3E}">
        <p14:creationId xmlns:p14="http://schemas.microsoft.com/office/powerpoint/2010/main" val="320151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28821"/>
            <a:ext cx="7560840" cy="47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-108520" y="1484784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000" dirty="0"/>
              <a:t>https://tv.nrk.no/serie/schrodingers-katt/dmpv73000515/05-02-2015</a:t>
            </a:r>
          </a:p>
        </p:txBody>
      </p:sp>
      <p:sp>
        <p:nvSpPr>
          <p:cNvPr id="6" name="Rektangel 5"/>
          <p:cNvSpPr/>
          <p:nvPr/>
        </p:nvSpPr>
        <p:spPr>
          <a:xfrm>
            <a:off x="1475656" y="1484784"/>
            <a:ext cx="1021610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7" name="Rektangel 6"/>
          <p:cNvSpPr/>
          <p:nvPr/>
        </p:nvSpPr>
        <p:spPr>
          <a:xfrm>
            <a:off x="337026" y="2060847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solidFill>
                  <a:srgbClr val="FF0000"/>
                </a:solidFill>
              </a:rPr>
              <a:t>Domene – kva server det ligg på</a:t>
            </a:r>
          </a:p>
        </p:txBody>
      </p:sp>
      <p:sp>
        <p:nvSpPr>
          <p:cNvPr id="8" name="Rektangel 7"/>
          <p:cNvSpPr/>
          <p:nvPr/>
        </p:nvSpPr>
        <p:spPr>
          <a:xfrm>
            <a:off x="2522205" y="1484784"/>
            <a:ext cx="5544616" cy="40011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dirty="0"/>
          </a:p>
        </p:txBody>
      </p:sp>
      <p:sp>
        <p:nvSpPr>
          <p:cNvPr id="9" name="Rektangel 8"/>
          <p:cNvSpPr/>
          <p:nvPr/>
        </p:nvSpPr>
        <p:spPr>
          <a:xfrm>
            <a:off x="3721402" y="2066286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sz="2000" dirty="0">
                <a:solidFill>
                  <a:srgbClr val="00B050"/>
                </a:solidFill>
              </a:rPr>
              <a:t>Sti – kva innhald/side serveren skal vise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n-NO" sz="5400" b="1" dirty="0"/>
              <a:t>Nettadresse / URL</a:t>
            </a:r>
            <a:endParaRPr lang="nn-NO" b="1" dirty="0"/>
          </a:p>
        </p:txBody>
      </p:sp>
    </p:spTree>
    <p:extLst>
      <p:ext uri="{BB962C8B-B14F-4D97-AF65-F5344CB8AC3E}">
        <p14:creationId xmlns:p14="http://schemas.microsoft.com/office/powerpoint/2010/main" val="16584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92604"/>
              </p:ext>
            </p:extLst>
          </p:nvPr>
        </p:nvGraphicFramePr>
        <p:xfrm>
          <a:off x="899592" y="908720"/>
          <a:ext cx="6624736" cy="482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24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 b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Comic Sans MS" panose="030F0702030302020204" pitchFamily="66" charset="0"/>
                        </a:rPr>
                        <a:t>Internett er eit globalt kommunikasjonssystem. Funksjonen til internett er å lagre og finne informasjonen og å sende rett informasjon til rett mottakar.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n-NO" sz="1800" b="0" noProof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</a:rPr>
                        <a:t>Funksjonen til ein server er å ta i mot, lagre og gi frå seg informasjon. Systemet må vite adressa til serveren for å finne den informasjonen vi leitar etter.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n-NO" sz="1800" b="0" noProof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kstSylinder 3"/>
          <p:cNvSpPr txBox="1"/>
          <p:nvPr/>
        </p:nvSpPr>
        <p:spPr>
          <a:xfrm>
            <a:off x="50750" y="7630"/>
            <a:ext cx="19432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chemeClr val="bg1"/>
                </a:solidFill>
                <a:effectLst>
                  <a:outerShdw dist="38100" dir="1800000" algn="ctr" rotWithShape="0">
                    <a:schemeClr val="tx1"/>
                  </a:outerShdw>
                </a:effectLst>
              </a:rPr>
              <a:t>Nøkkelsetningsark</a:t>
            </a:r>
          </a:p>
        </p:txBody>
      </p:sp>
    </p:spTree>
    <p:extLst>
      <p:ext uri="{BB962C8B-B14F-4D97-AF65-F5344CB8AC3E}">
        <p14:creationId xmlns:p14="http://schemas.microsoft.com/office/powerpoint/2010/main" val="302929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861D47C-00E1-5043-3680-4232EECD0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6576" y="737294"/>
            <a:ext cx="5306531" cy="4707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295" endPos="92000" dist="101600" dir="5400000" sy="-100000" algn="bl" rotWithShape="0"/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02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17979</TotalTime>
  <Words>756</Words>
  <Application>Microsoft Office PowerPoint</Application>
  <PresentationFormat>Skjermfremvisning (4:3)</PresentationFormat>
  <Paragraphs>131</Paragraphs>
  <Slides>28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2" baseType="lpstr">
      <vt:lpstr>Arial</vt:lpstr>
      <vt:lpstr>Calibri</vt:lpstr>
      <vt:lpstr>Comic Sans MS</vt:lpstr>
      <vt:lpstr>Office-tema</vt:lpstr>
      <vt:lpstr>PowerPoint-presentasjon</vt:lpstr>
      <vt:lpstr>PowerPoint-presentasjon</vt:lpstr>
      <vt:lpstr>PowerPoint-presentasjon</vt:lpstr>
      <vt:lpstr>PowerPoint-presentasjon</vt:lpstr>
      <vt:lpstr>Oppdrag snakketøy</vt:lpstr>
      <vt:lpstr>PowerPoint-presentasjon</vt:lpstr>
      <vt:lpstr>Nettadresse / URL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Lag eit flytskjema</vt:lpstr>
      <vt:lpstr>PowerPoint-presentasjon</vt:lpstr>
      <vt:lpstr>Flytskjema for å hente ei nettside</vt:lpstr>
      <vt:lpstr>Flytskjema for å hente ei nettside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112</cp:revision>
  <dcterms:created xsi:type="dcterms:W3CDTF">2017-02-22T14:58:16Z</dcterms:created>
  <dcterms:modified xsi:type="dcterms:W3CDTF">2024-11-08T15:03:24Z</dcterms:modified>
</cp:coreProperties>
</file>