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92" r:id="rId4"/>
    <p:sldId id="278" r:id="rId5"/>
    <p:sldId id="279" r:id="rId6"/>
    <p:sldId id="281" r:id="rId7"/>
    <p:sldId id="274" r:id="rId8"/>
    <p:sldId id="282" r:id="rId9"/>
    <p:sldId id="283" r:id="rId10"/>
    <p:sldId id="257" r:id="rId11"/>
    <p:sldId id="275" r:id="rId12"/>
    <p:sldId id="285" r:id="rId13"/>
    <p:sldId id="276" r:id="rId14"/>
    <p:sldId id="286" r:id="rId15"/>
    <p:sldId id="287" r:id="rId16"/>
    <p:sldId id="288" r:id="rId17"/>
    <p:sldId id="273" r:id="rId18"/>
    <p:sldId id="29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08.06.2018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50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24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84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04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39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34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47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89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464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1963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54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805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878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0065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2258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735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6121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9827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2326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5F7E-79F7-45B4-8C72-BC82E48C8926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8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7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Lukket krets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44" y="63588"/>
            <a:ext cx="6645122" cy="704826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6600"/>
                </a:solidFill>
              </a:rPr>
              <a:t>Den </a:t>
            </a:r>
            <a:r>
              <a:rPr lang="nb-NO" sz="3600" b="1" dirty="0" smtClean="0">
                <a:solidFill>
                  <a:srgbClr val="006600"/>
                </a:solidFill>
              </a:rPr>
              <a:t>elektriske kretsen</a:t>
            </a:r>
            <a:r>
              <a:rPr lang="nb-NO" sz="3600" dirty="0" smtClean="0">
                <a:solidFill>
                  <a:srgbClr val="006600"/>
                </a:solidFill>
              </a:rPr>
              <a:t> er et</a:t>
            </a:r>
            <a:r>
              <a:rPr lang="nb-NO" sz="3600" b="1" dirty="0" smtClean="0">
                <a:solidFill>
                  <a:srgbClr val="006600"/>
                </a:solidFill>
              </a:rPr>
              <a:t> system</a:t>
            </a:r>
            <a:endParaRPr lang="nb-NO" sz="3600" b="1" dirty="0">
              <a:solidFill>
                <a:srgbClr val="00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27578" r="8928" b="31158"/>
          <a:stretch/>
        </p:blipFill>
        <p:spPr>
          <a:xfrm rot="19329333">
            <a:off x="3717338" y="4158717"/>
            <a:ext cx="3099167" cy="1027967"/>
          </a:xfrm>
          <a:prstGeom prst="rect">
            <a:avLst/>
          </a:prstGeom>
        </p:spPr>
      </p:pic>
      <p:pic>
        <p:nvPicPr>
          <p:cNvPr id="10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20929" r="17950" b="17055"/>
          <a:stretch/>
        </p:blipFill>
        <p:spPr>
          <a:xfrm>
            <a:off x="6954923" y="2716288"/>
            <a:ext cx="1193949" cy="1016128"/>
          </a:xfrm>
          <a:prstGeom prst="rect">
            <a:avLst/>
          </a:prstGeom>
        </p:spPr>
      </p:pic>
      <p:pic>
        <p:nvPicPr>
          <p:cNvPr id="15" name="Picture 2" descr="Light, Bulb, Filament, Lamp, Orange, Technolo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61" y="59103"/>
            <a:ext cx="1456324" cy="23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lectric, Sockets, Power, Plug, Electricity, Energ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61213" r="55994" b="3032"/>
          <a:stretch/>
        </p:blipFill>
        <p:spPr bwMode="auto">
          <a:xfrm>
            <a:off x="411495" y="5661248"/>
            <a:ext cx="1224136" cy="11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8" t="9353" r="16685" b="48230"/>
          <a:stretch/>
        </p:blipFill>
        <p:spPr>
          <a:xfrm rot="10800000">
            <a:off x="210824" y="3019097"/>
            <a:ext cx="1696879" cy="124711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" y="981327"/>
            <a:ext cx="1533296" cy="17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2483768" y="981327"/>
            <a:ext cx="3195017" cy="724063"/>
          </a:xfrm>
          <a:prstGeom prst="wedgeRoundRectCallout">
            <a:avLst>
              <a:gd name="adj1" fmla="val -66622"/>
              <a:gd name="adj2" fmla="val 28889"/>
              <a:gd name="adj3" fmla="val 1666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Lyspæra og kontaktstykket sitter i lampesokkelen.</a:t>
            </a:r>
            <a:endParaRPr lang="nb-NO" sz="2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385095" y="2493154"/>
            <a:ext cx="2546945" cy="1013207"/>
          </a:xfrm>
          <a:prstGeom prst="wedgeRoundRectCallout">
            <a:avLst>
              <a:gd name="adj1" fmla="val -77811"/>
              <a:gd name="adj2" fmla="val 59695"/>
              <a:gd name="adj3" fmla="val 1666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Strekkavlasteren fester lampesokkelen til ledningen.</a:t>
            </a:r>
            <a:endParaRPr lang="nb-NO" sz="2000" dirty="0"/>
          </a:p>
        </p:txBody>
      </p:sp>
      <p:pic>
        <p:nvPicPr>
          <p:cNvPr id="1028" name="Picture 4" descr="Sockets, Plug, Electric Plug, Switch, Electricit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26664" r="47532" b="46462"/>
          <a:stretch/>
        </p:blipFill>
        <p:spPr bwMode="auto">
          <a:xfrm rot="19232268">
            <a:off x="1856868" y="5384532"/>
            <a:ext cx="1439261" cy="10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879546" y="5952424"/>
            <a:ext cx="1028157" cy="2593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61318" y="5342950"/>
            <a:ext cx="469867" cy="472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288774" y="3071623"/>
            <a:ext cx="792088" cy="4347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452320" y="2270020"/>
            <a:ext cx="547632" cy="4462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999952" y="2564903"/>
            <a:ext cx="281473" cy="5615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684818" y="3630395"/>
            <a:ext cx="648073" cy="340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541217" y="5759327"/>
            <a:ext cx="720080" cy="147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275591" y="6211790"/>
            <a:ext cx="720080" cy="738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Callout 66"/>
          <p:cNvSpPr/>
          <p:nvPr/>
        </p:nvSpPr>
        <p:spPr>
          <a:xfrm>
            <a:off x="5580112" y="5342950"/>
            <a:ext cx="3024336" cy="868840"/>
          </a:xfrm>
          <a:prstGeom prst="wedgeEllipseCallout">
            <a:avLst>
              <a:gd name="adj1" fmla="val -46641"/>
              <a:gd name="adj2" fmla="val -6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jobber delene sammen?</a:t>
            </a:r>
            <a:endParaRPr lang="nb-NO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0825" y="2723559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740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546904" y="764704"/>
            <a:ext cx="7992888" cy="80086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3600" dirty="0" smtClean="0">
              <a:solidFill>
                <a:srgbClr val="006600"/>
              </a:solidFill>
            </a:endParaRPr>
          </a:p>
        </p:txBody>
      </p:sp>
      <p:pic>
        <p:nvPicPr>
          <p:cNvPr id="1026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3923928" y="1352034"/>
            <a:ext cx="5015924" cy="36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395536" y="836712"/>
            <a:ext cx="3312368" cy="1096686"/>
          </a:xfrm>
          <a:prstGeom prst="wedgeEllipseCallout">
            <a:avLst>
              <a:gd name="adj1" fmla="val 42892"/>
              <a:gd name="adj2" fmla="val 91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Alle delene har en </a:t>
            </a:r>
            <a:r>
              <a:rPr lang="nb-NO" sz="2200" b="1" dirty="0">
                <a:solidFill>
                  <a:schemeClr val="bg1"/>
                </a:solidFill>
              </a:rPr>
              <a:t>funksjon</a:t>
            </a:r>
            <a:r>
              <a:rPr lang="nb-NO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15516" y="4581128"/>
            <a:ext cx="3672408" cy="1304399"/>
          </a:xfrm>
          <a:prstGeom prst="wedgeEllipseCallout">
            <a:avLst>
              <a:gd name="adj1" fmla="val 47422"/>
              <a:gd name="adj2" fmla="val -8375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Delene jobber sammen og gjør at lampa fungerer som den skal.</a:t>
            </a:r>
          </a:p>
        </p:txBody>
      </p:sp>
    </p:spTree>
    <p:extLst>
      <p:ext uri="{BB962C8B-B14F-4D97-AF65-F5344CB8AC3E}">
        <p14:creationId xmlns:p14="http://schemas.microsoft.com/office/powerpoint/2010/main" val="10079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82451" y="476672"/>
            <a:ext cx="4364678" cy="72888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006600"/>
                </a:solidFill>
              </a:rPr>
              <a:t>En </a:t>
            </a:r>
            <a:r>
              <a:rPr lang="nb-NO" b="1" dirty="0" smtClean="0">
                <a:solidFill>
                  <a:srgbClr val="006600"/>
                </a:solidFill>
              </a:rPr>
              <a:t>lukket</a:t>
            </a:r>
            <a:r>
              <a:rPr lang="nb-NO" dirty="0" smtClean="0">
                <a:solidFill>
                  <a:srgbClr val="006600"/>
                </a:solidFill>
              </a:rPr>
              <a:t> </a:t>
            </a:r>
            <a:r>
              <a:rPr lang="nb-NO" b="1" dirty="0" smtClean="0">
                <a:solidFill>
                  <a:srgbClr val="006600"/>
                </a:solidFill>
              </a:rPr>
              <a:t>elektrisk krets</a:t>
            </a:r>
            <a:r>
              <a:rPr lang="nb-NO" dirty="0" smtClean="0">
                <a:solidFill>
                  <a:srgbClr val="006600"/>
                </a:solidFill>
              </a:rPr>
              <a:t>. </a:t>
            </a:r>
            <a:endParaRPr lang="nb-NO" dirty="0">
              <a:solidFill>
                <a:srgbClr val="0066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19262" y="1120418"/>
            <a:ext cx="25202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 descr="N:\Forskerføtter og leserøtter\ELEKTRISITET\Bilder\Bilder til lærerveiledningene\Kontakt og støps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28007" r="15626" b="3201"/>
          <a:stretch/>
        </p:blipFill>
        <p:spPr bwMode="auto">
          <a:xfrm>
            <a:off x="4447128" y="3068960"/>
            <a:ext cx="4060257" cy="16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193913" y="2132856"/>
            <a:ext cx="39461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 dirty="0"/>
          </a:p>
        </p:txBody>
      </p:sp>
      <p:sp>
        <p:nvSpPr>
          <p:cNvPr id="5" name="Oval Callout 4"/>
          <p:cNvSpPr/>
          <p:nvPr/>
        </p:nvSpPr>
        <p:spPr>
          <a:xfrm>
            <a:off x="5340690" y="1340768"/>
            <a:ext cx="3672408" cy="1242078"/>
          </a:xfrm>
          <a:prstGeom prst="wedgeEllipseCallout">
            <a:avLst>
              <a:gd name="adj1" fmla="val -22910"/>
              <a:gd name="adj2" fmla="val 99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hvis vi trekker støpselet ut av stikkontakten?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6040088" y="5023275"/>
            <a:ext cx="2937660" cy="720080"/>
          </a:xfrm>
          <a:prstGeom prst="wedgeEllipseCallout">
            <a:avLst>
              <a:gd name="adj1" fmla="val -37179"/>
              <a:gd name="adj2" fmla="val -106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Kretsen brytes.</a:t>
            </a:r>
          </a:p>
        </p:txBody>
      </p:sp>
    </p:spTree>
    <p:extLst>
      <p:ext uri="{BB962C8B-B14F-4D97-AF65-F5344CB8AC3E}">
        <p14:creationId xmlns:p14="http://schemas.microsoft.com/office/powerpoint/2010/main" val="36838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242"/>
          <a:stretch/>
        </p:blipFill>
        <p:spPr>
          <a:xfrm>
            <a:off x="5779432" y="238390"/>
            <a:ext cx="2897024" cy="3382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1760" y="476672"/>
            <a:ext cx="3816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Magiske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nb-NO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briller</a:t>
            </a:r>
            <a:endParaRPr lang="nb-NO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8" name="Picture 2" descr="N:\Forskerføtter og leserøtter\ELEKTRISITET\Bilder\Bilder til lærerveiledningene\Økt 3 – Faktabok om elektrisi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61787"/>
            <a:ext cx="2304256" cy="32769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107504" y="1484783"/>
            <a:ext cx="4968552" cy="1368153"/>
          </a:xfrm>
          <a:prstGeom prst="wedgeEllipseCallout">
            <a:avLst>
              <a:gd name="adj1" fmla="val 58521"/>
              <a:gd name="adj2" fmla="val -42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skjer inni ledningen og lyspæra som gjør at lyspæra lyser i en lukket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494033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Nina Myklebust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8594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24767"/>
            <a:ext cx="2405208" cy="998984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4000" dirty="0" smtClean="0"/>
              <a:t>Side 7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7415" r="451" b="153"/>
          <a:stretch/>
        </p:blipFill>
        <p:spPr bwMode="auto">
          <a:xfrm>
            <a:off x="4067944" y="332656"/>
            <a:ext cx="4464496" cy="5987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27584" y="1863081"/>
            <a:ext cx="2808312" cy="989855"/>
          </a:xfrm>
          <a:prstGeom prst="wedgeEllipseCallout">
            <a:avLst>
              <a:gd name="adj1" fmla="val 58108"/>
              <a:gd name="adj2" fmla="val 7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Hvor finner vi </a:t>
            </a:r>
          </a:p>
          <a:p>
            <a:pPr algn="ctr"/>
            <a:r>
              <a:rPr lang="nb-NO" sz="2200" b="1" dirty="0">
                <a:solidFill>
                  <a:schemeClr val="bg1"/>
                </a:solidFill>
              </a:rPr>
              <a:t>elektronene</a:t>
            </a:r>
            <a:r>
              <a:rPr lang="nb-NO" sz="2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52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116632"/>
            <a:ext cx="1800200" cy="50100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Side 11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198" r="4182"/>
          <a:stretch/>
        </p:blipFill>
        <p:spPr bwMode="auto">
          <a:xfrm>
            <a:off x="5364088" y="620688"/>
            <a:ext cx="3749822" cy="517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 dirty="0"/>
          </a:p>
        </p:txBody>
      </p:sp>
      <p:pic>
        <p:nvPicPr>
          <p:cNvPr id="5" name="Picture 2" descr="N:\Forskerføtter og leserøtter\ELEKTRISITET\Bilder\Bilder fra Petter Brodal\P21404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4"/>
          <a:stretch/>
        </p:blipFill>
        <p:spPr bwMode="auto">
          <a:xfrm>
            <a:off x="104644" y="766259"/>
            <a:ext cx="3057768" cy="19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33" y="294737"/>
            <a:ext cx="3172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006600"/>
                </a:solidFill>
              </a:rPr>
              <a:t>S</a:t>
            </a:r>
            <a:r>
              <a:rPr lang="nb-NO" sz="2200" dirty="0" smtClean="0">
                <a:solidFill>
                  <a:srgbClr val="006600"/>
                </a:solidFill>
              </a:rPr>
              <a:t>trøm i tynn metalltråd</a:t>
            </a:r>
            <a:endParaRPr lang="nb-NO" sz="2200" dirty="0">
              <a:solidFill>
                <a:srgbClr val="0066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9"/>
          <a:stretch/>
        </p:blipFill>
        <p:spPr bwMode="auto">
          <a:xfrm>
            <a:off x="104644" y="4149080"/>
            <a:ext cx="6860034" cy="11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644" y="2852936"/>
            <a:ext cx="1548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63688" y="2994397"/>
            <a:ext cx="3384376" cy="864096"/>
          </a:xfrm>
          <a:prstGeom prst="wedgeRoundRectCallout">
            <a:avLst>
              <a:gd name="adj1" fmla="val -1657"/>
              <a:gd name="adj2" fmla="val 84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bg1"/>
                </a:solidFill>
              </a:rPr>
              <a:t>Elektronene</a:t>
            </a:r>
            <a:r>
              <a:rPr lang="nb-NO" sz="2000" dirty="0">
                <a:solidFill>
                  <a:schemeClr val="bg1"/>
                </a:solidFill>
              </a:rPr>
              <a:t> møtte </a:t>
            </a:r>
            <a:r>
              <a:rPr lang="nb-NO" sz="2000" b="1" dirty="0">
                <a:solidFill>
                  <a:schemeClr val="bg1"/>
                </a:solidFill>
              </a:rPr>
              <a:t>motstand</a:t>
            </a:r>
            <a:r>
              <a:rPr lang="nb-NO" sz="2000" dirty="0">
                <a:solidFill>
                  <a:schemeClr val="bg1"/>
                </a:solidFill>
              </a:rPr>
              <a:t> i metalltråden</a:t>
            </a:r>
            <a:r>
              <a:rPr lang="nb-NO" sz="2000" dirty="0" smtClean="0">
                <a:solidFill>
                  <a:schemeClr val="bg1"/>
                </a:solidFill>
              </a:rPr>
              <a:t>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652988" y="5661248"/>
            <a:ext cx="4378632" cy="864096"/>
          </a:xfrm>
          <a:prstGeom prst="wedgeRoundRectCallout">
            <a:avLst>
              <a:gd name="adj1" fmla="val -8772"/>
              <a:gd name="adj2" fmla="val -91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Mange </a:t>
            </a:r>
            <a:r>
              <a:rPr lang="nb-NO" sz="2000" b="1" dirty="0">
                <a:solidFill>
                  <a:schemeClr val="bg1"/>
                </a:solidFill>
              </a:rPr>
              <a:t>elektroner</a:t>
            </a:r>
            <a:r>
              <a:rPr lang="nb-NO" sz="2000" dirty="0">
                <a:solidFill>
                  <a:schemeClr val="bg1"/>
                </a:solidFill>
              </a:rPr>
              <a:t> klemte seg gjennom samtidig og gjorde tråden varm.</a:t>
            </a:r>
          </a:p>
        </p:txBody>
      </p:sp>
    </p:spTree>
    <p:extLst>
      <p:ext uri="{BB962C8B-B14F-4D97-AF65-F5344CB8AC3E}">
        <p14:creationId xmlns:p14="http://schemas.microsoft.com/office/powerpoint/2010/main" val="15895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2808312" cy="548680"/>
          </a:xfrm>
        </p:spPr>
        <p:txBody>
          <a:bodyPr>
            <a:normAutofit fontScale="90000"/>
          </a:bodyPr>
          <a:lstStyle/>
          <a:p>
            <a:r>
              <a:rPr lang="nb-NO" sz="3200" dirty="0" smtClean="0"/>
              <a:t>Side 15 </a:t>
            </a:r>
            <a:endParaRPr lang="nb-N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2816"/>
          <a:stretch/>
        </p:blipFill>
        <p:spPr bwMode="auto">
          <a:xfrm>
            <a:off x="5004048" y="764704"/>
            <a:ext cx="3975202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592460"/>
            <a:ext cx="1944216" cy="38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51521" y="404664"/>
            <a:ext cx="3528391" cy="1152129"/>
          </a:xfrm>
          <a:prstGeom prst="wedgeEllipseCallout">
            <a:avLst>
              <a:gd name="adj1" fmla="val 31656"/>
              <a:gd name="adj2" fmla="val 83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skjer med </a:t>
            </a:r>
            <a:r>
              <a:rPr lang="nb-NO" sz="2000" b="1" dirty="0" smtClean="0"/>
              <a:t>elektronene</a:t>
            </a:r>
            <a:r>
              <a:rPr lang="nb-NO" sz="2000" dirty="0" smtClean="0"/>
              <a:t> i en lukket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7" name="Oval Callout 6"/>
          <p:cNvSpPr/>
          <p:nvPr/>
        </p:nvSpPr>
        <p:spPr>
          <a:xfrm>
            <a:off x="251521" y="5373216"/>
            <a:ext cx="2861236" cy="1119063"/>
          </a:xfrm>
          <a:prstGeom prst="wedgeEllipseCallout">
            <a:avLst>
              <a:gd name="adj1" fmla="val 43094"/>
              <a:gd name="adj2" fmla="val -77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skjer med </a:t>
            </a:r>
            <a:r>
              <a:rPr lang="nb-NO" sz="2000" b="1" dirty="0" smtClean="0"/>
              <a:t>elektronene</a:t>
            </a:r>
            <a:r>
              <a:rPr lang="nb-NO" sz="2000" dirty="0" smtClean="0"/>
              <a:t> hvis vi bryter kretsen?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721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844" y="1919600"/>
            <a:ext cx="4464496" cy="1143000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kan dramatisere lukket krets.</a:t>
            </a:r>
            <a:endParaRPr lang="nb-NO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  <p:pic>
        <p:nvPicPr>
          <p:cNvPr id="2050" name="Picture 2" descr="Masks, Icon, Theater Icon, Teatro, Icon Masks, 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r="-1084" b="15810"/>
          <a:stretch/>
        </p:blipFill>
        <p:spPr bwMode="auto">
          <a:xfrm>
            <a:off x="5508104" y="116632"/>
            <a:ext cx="3508473" cy="23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" y="476672"/>
            <a:ext cx="1944216" cy="38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051720" y="4005064"/>
            <a:ext cx="691276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Det kan bare gå strøm når den elektriske kretsen er lukket.</a:t>
            </a:r>
            <a:endParaRPr lang="nb-N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Klassens bok om lamper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412776"/>
            <a:ext cx="32667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4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3851920" cy="864096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Hva vil det si at et materiale </a:t>
            </a:r>
            <a:r>
              <a:rPr lang="nb-NO" sz="2600" b="1" i="1" dirty="0" smtClean="0">
                <a:solidFill>
                  <a:schemeClr val="tx2"/>
                </a:solidFill>
              </a:rPr>
              <a:t>leder</a:t>
            </a:r>
            <a:r>
              <a:rPr lang="nb-NO" sz="2600" i="1" dirty="0" smtClean="0">
                <a:solidFill>
                  <a:schemeClr val="tx2"/>
                </a:solidFill>
              </a:rPr>
              <a:t> strøm? Kan du nevne noen materialer som </a:t>
            </a:r>
            <a:r>
              <a:rPr lang="nb-NO" sz="2600" b="1" i="1" dirty="0" smtClean="0">
                <a:solidFill>
                  <a:schemeClr val="tx2"/>
                </a:solidFill>
              </a:rPr>
              <a:t>leder</a:t>
            </a:r>
            <a:r>
              <a:rPr lang="nb-NO" sz="2600" i="1" dirty="0" smtClean="0">
                <a:solidFill>
                  <a:schemeClr val="tx2"/>
                </a:solidFill>
              </a:rPr>
              <a:t> strøm og noen som </a:t>
            </a:r>
            <a:r>
              <a:rPr lang="nb-NO" sz="2600" b="1" i="1" dirty="0" smtClean="0">
                <a:solidFill>
                  <a:schemeClr val="tx2"/>
                </a:solidFill>
              </a:rPr>
              <a:t>isolerer</a:t>
            </a:r>
            <a:r>
              <a:rPr lang="nb-NO" sz="2600" i="1" dirty="0" smtClean="0">
                <a:solidFill>
                  <a:schemeClr val="tx2"/>
                </a:solidFill>
              </a:rPr>
              <a:t> strøm?</a:t>
            </a:r>
            <a:r>
              <a:rPr lang="nb-NO" sz="2600" dirty="0"/>
              <a:t/>
            </a:r>
            <a:br>
              <a:rPr lang="nb-NO" sz="2600" dirty="0"/>
            </a:br>
            <a:endParaRPr lang="nb-NO" sz="2600" i="1" dirty="0" smtClean="0"/>
          </a:p>
          <a:p>
            <a:pPr marL="0" indent="0"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 smtClean="0">
                <a:solidFill>
                  <a:schemeClr val="tx2"/>
                </a:solidFill>
              </a:rPr>
              <a:t>Lærlingheftet </a:t>
            </a:r>
            <a:r>
              <a:rPr lang="nb-NO" sz="2600" dirty="0">
                <a:solidFill>
                  <a:schemeClr val="tx2"/>
                </a:solidFill>
              </a:rPr>
              <a:t>side </a:t>
            </a:r>
            <a:r>
              <a:rPr lang="nb-NO" sz="2600" dirty="0" smtClean="0">
                <a:solidFill>
                  <a:schemeClr val="tx2"/>
                </a:solidFill>
              </a:rPr>
              <a:t>24, spørsmål 6. </a:t>
            </a:r>
            <a:endParaRPr lang="nb-NO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2. Diskuter med naboen. 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5076056" y="601538"/>
            <a:ext cx="1512168" cy="15954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>
            <a:off x="6842601" y="904441"/>
            <a:ext cx="1926773" cy="1283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25769" r="2947" b="28730"/>
          <a:stretch/>
        </p:blipFill>
        <p:spPr>
          <a:xfrm>
            <a:off x="3119214" y="116632"/>
            <a:ext cx="5827831" cy="624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0970" y="2215074"/>
            <a:ext cx="1312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861772" y="30189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5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0933" r="16102" b="11775"/>
          <a:stretch/>
        </p:blipFill>
        <p:spPr>
          <a:xfrm>
            <a:off x="5932641" y="2476684"/>
            <a:ext cx="1749413" cy="1457798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79512" y="1268760"/>
            <a:ext cx="4320480" cy="1077119"/>
          </a:xfrm>
          <a:prstGeom prst="wedgeRoundRectCallout">
            <a:avLst>
              <a:gd name="adj1" fmla="val 60130"/>
              <a:gd name="adj2" fmla="val -22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denne økta skal vi prøve å svare på spørsmål vi fikk da vi </a:t>
            </a:r>
            <a:r>
              <a:rPr lang="nb-NO" sz="2000" b="1" dirty="0" smtClean="0"/>
              <a:t>analyserte</a:t>
            </a:r>
            <a:r>
              <a:rPr lang="nb-NO" sz="2000" dirty="0" smtClean="0"/>
              <a:t> lampesokkel og ledning…</a:t>
            </a:r>
            <a:endParaRPr lang="nb-NO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95536" y="2897109"/>
            <a:ext cx="4843722" cy="891931"/>
          </a:xfrm>
          <a:prstGeom prst="wedgeRoundRectCallout">
            <a:avLst>
              <a:gd name="adj1" fmla="val 57913"/>
              <a:gd name="adj2" fmla="val -39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…og finne ut hvordan disse delene jobber sammen i den </a:t>
            </a:r>
            <a:r>
              <a:rPr lang="nb-NO" sz="2000" b="1" dirty="0" smtClean="0"/>
              <a:t>elektriske kretsen</a:t>
            </a:r>
            <a:r>
              <a:rPr lang="nb-NO" sz="2000" dirty="0" smtClean="0"/>
              <a:t> til lampa.</a:t>
            </a:r>
            <a:endParaRPr lang="nb-N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8516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4499992" y="5013176"/>
            <a:ext cx="4291217" cy="1192793"/>
          </a:xfrm>
          <a:prstGeom prst="wedgeRoundRectCallout">
            <a:avLst>
              <a:gd name="adj1" fmla="val -70601"/>
              <a:gd name="adj2" fmla="val 24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Vi skal også se nærmere på hva som skjer med </a:t>
            </a:r>
            <a:r>
              <a:rPr lang="nb-NO" sz="2000" b="1" dirty="0" smtClean="0"/>
              <a:t>elektronene</a:t>
            </a:r>
            <a:r>
              <a:rPr lang="nb-NO" sz="2000" dirty="0" smtClean="0"/>
              <a:t> </a:t>
            </a:r>
            <a:r>
              <a:rPr lang="nb-NO" sz="2000" dirty="0" smtClean="0"/>
              <a:t>i den</a:t>
            </a:r>
            <a:r>
              <a:rPr lang="nb-NO" sz="2000" b="1" dirty="0" smtClean="0"/>
              <a:t> </a:t>
            </a:r>
            <a:r>
              <a:rPr lang="nb-NO" sz="2000" b="1" dirty="0" smtClean="0"/>
              <a:t>elektrisk </a:t>
            </a:r>
            <a:r>
              <a:rPr lang="nb-NO" sz="2000" b="1" dirty="0" smtClean="0"/>
              <a:t>kretsen</a:t>
            </a:r>
            <a:r>
              <a:rPr lang="nb-NO" sz="2000" dirty="0" smtClean="0"/>
              <a:t> til ei lampe.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4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345777" y="21328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6600"/>
                </a:solidFill>
              </a:rPr>
              <a:t>Les side 18–20.</a:t>
            </a:r>
          </a:p>
        </p:txBody>
      </p:sp>
      <p:pic>
        <p:nvPicPr>
          <p:cNvPr id="9" name="Picture 3" descr="N:\Forskerføtter og leserøtter\ELEKTRISITET\Bilder\Bilder til lærerveiledningene\Økt 3 – Faktabok om elektrisi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3" y="2731497"/>
            <a:ext cx="2578248" cy="366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4027" y="53869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Side 11 i lærlingheftet.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7544" y="260648"/>
            <a:ext cx="2642047" cy="1014740"/>
          </a:xfrm>
          <a:prstGeom prst="wedgeEllipseCallout">
            <a:avLst>
              <a:gd name="adj1" fmla="val 44747"/>
              <a:gd name="adj2" fmla="val 7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kan vi finne svar? </a:t>
            </a:r>
            <a:endParaRPr lang="nb-NO" sz="2200" dirty="0"/>
          </a:p>
        </p:txBody>
      </p:sp>
      <p:sp>
        <p:nvSpPr>
          <p:cNvPr id="11" name="Rectangle 10"/>
          <p:cNvSpPr/>
          <p:nvPr/>
        </p:nvSpPr>
        <p:spPr>
          <a:xfrm>
            <a:off x="3879911" y="3024861"/>
            <a:ext cx="2088232" cy="94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63" y="620688"/>
            <a:ext cx="532783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61370" y="4293096"/>
            <a:ext cx="227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Metall leder strøm.</a:t>
            </a:r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525" r="2746" b="2832"/>
          <a:stretch/>
        </p:blipFill>
        <p:spPr bwMode="auto">
          <a:xfrm>
            <a:off x="2347568" y="911853"/>
            <a:ext cx="5968848" cy="532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073692" y="3625649"/>
            <a:ext cx="3158070" cy="1171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5538196" y="3619335"/>
            <a:ext cx="29334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 den ene ledningen går strømmen </a:t>
            </a:r>
            <a:r>
              <a:rPr lang="nb-NO" sz="19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fra</a:t>
            </a:r>
            <a:r>
              <a:rPr lang="nb-NO" sz="19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strømkilden. I den andre går strømmen </a:t>
            </a:r>
            <a:r>
              <a:rPr lang="nb-NO" sz="19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tilbake</a:t>
            </a:r>
            <a:r>
              <a:rPr lang="nb-NO" sz="19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nb-NO" sz="1900" u="sng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til</a:t>
            </a:r>
            <a:r>
              <a:rPr lang="nb-NO" sz="19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nb-NO" sz="19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strømkilden.</a:t>
            </a:r>
            <a:endParaRPr lang="nb-NO" sz="19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79513" y="188640"/>
            <a:ext cx="2880319" cy="1080120"/>
          </a:xfrm>
          <a:prstGeom prst="wedgeEllipseCallout">
            <a:avLst>
              <a:gd name="adj1" fmla="val 37379"/>
              <a:gd name="adj2" fmla="val 95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Leste du noe som kan svare på spørsmål 2? </a:t>
            </a:r>
            <a:endParaRPr lang="nb-NO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301208"/>
            <a:ext cx="2270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Metall leder strøm.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pic>
        <p:nvPicPr>
          <p:cNvPr id="12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251520" y="2430317"/>
            <a:ext cx="1622255" cy="23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525" r="2746" b="2832"/>
          <a:stretch/>
        </p:blipFill>
        <p:spPr bwMode="auto">
          <a:xfrm>
            <a:off x="1979712" y="1124744"/>
            <a:ext cx="5926862" cy="528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3890278"/>
            <a:ext cx="2786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I den ene ledningen går strømmen </a:t>
            </a:r>
            <a:r>
              <a:rPr lang="nb-NO" u="sng" dirty="0" smtClean="0">
                <a:latin typeface="Comic Sans MS" panose="030F0702030302020204" pitchFamily="66" charset="0"/>
              </a:rPr>
              <a:t>fra</a:t>
            </a:r>
            <a:r>
              <a:rPr lang="nb-NO" dirty="0" smtClean="0">
                <a:latin typeface="Comic Sans MS" panose="030F0702030302020204" pitchFamily="66" charset="0"/>
              </a:rPr>
              <a:t> strømkilden. I den andre går strømmen </a:t>
            </a:r>
            <a:r>
              <a:rPr lang="nb-NO" u="sng" dirty="0" smtClean="0">
                <a:latin typeface="Comic Sans MS" panose="030F0702030302020204" pitchFamily="66" charset="0"/>
              </a:rPr>
              <a:t>tilbake til</a:t>
            </a:r>
            <a:r>
              <a:rPr lang="nb-NO" dirty="0" smtClean="0">
                <a:latin typeface="Comic Sans MS" panose="030F0702030302020204" pitchFamily="66" charset="0"/>
              </a:rPr>
              <a:t> strømkilden. 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07704" y="2492896"/>
            <a:ext cx="2880320" cy="1080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Callout 9"/>
          <p:cNvSpPr/>
          <p:nvPr/>
        </p:nvSpPr>
        <p:spPr>
          <a:xfrm>
            <a:off x="251520" y="260648"/>
            <a:ext cx="2753008" cy="1080120"/>
          </a:xfrm>
          <a:prstGeom prst="wedgeEllipseCallout">
            <a:avLst>
              <a:gd name="adj1" fmla="val 36315"/>
              <a:gd name="adj2" fmla="val 62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Leste du noe som kan svare på spørsmål 1? </a:t>
            </a:r>
            <a:endParaRPr lang="nb-NO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5759" y="5470485"/>
            <a:ext cx="227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Metall leder strøm</a:t>
            </a:r>
            <a:r>
              <a:rPr lang="nb-NO" sz="1600" dirty="0" smtClean="0">
                <a:latin typeface="Comic Sans MS" panose="030F0702030302020204" pitchFamily="66" charset="0"/>
              </a:rPr>
              <a:t>.</a:t>
            </a:r>
            <a:endParaRPr lang="nb-NO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87" y="71865"/>
            <a:ext cx="8229600" cy="1008112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tx2"/>
                </a:solidFill>
              </a:rPr>
              <a:t>Hva er </a:t>
            </a:r>
            <a:r>
              <a:rPr lang="nb-NO" sz="3200" b="1" dirty="0" smtClean="0">
                <a:solidFill>
                  <a:schemeClr val="tx2"/>
                </a:solidFill>
              </a:rPr>
              <a:t>funksjonen</a:t>
            </a:r>
            <a:r>
              <a:rPr lang="nb-NO" sz="3200" dirty="0" smtClean="0">
                <a:solidFill>
                  <a:schemeClr val="tx2"/>
                </a:solidFill>
              </a:rPr>
              <a:t> til kontaktstykket?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 dirty="0"/>
          </a:p>
        </p:txBody>
      </p:sp>
      <p:pic>
        <p:nvPicPr>
          <p:cNvPr id="8" name="Content Placeholder 7" descr="N:\Forskerføtter og leserøtter\ELEKTRISITET\Elevbøker\Faktabok om elektrisitet\ferdig bok\NY med streker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5" t="59209" r="13674" b="14135"/>
          <a:stretch/>
        </p:blipFill>
        <p:spPr bwMode="auto">
          <a:xfrm>
            <a:off x="395536" y="4424764"/>
            <a:ext cx="1544480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126318" y="1004181"/>
            <a:ext cx="3956520" cy="1008112"/>
          </a:xfrm>
          <a:prstGeom prst="wedgeEllipseCallout">
            <a:avLst>
              <a:gd name="adj1" fmla="val 48017"/>
              <a:gd name="adj2" fmla="val 60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 i lampesokkelen sitter kontaktstykket?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251520" y="2492896"/>
            <a:ext cx="3566253" cy="1415456"/>
          </a:xfrm>
          <a:prstGeom prst="wedgeEllipseCallout">
            <a:avLst>
              <a:gd name="adj1" fmla="val -24725"/>
              <a:gd name="adj2" fmla="val 78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må ledninger kobles til lyspæra for at den skal lyse?</a:t>
            </a:r>
            <a:endParaRPr lang="nb-NO" sz="2200" dirty="0"/>
          </a:p>
        </p:txBody>
      </p:sp>
      <p:sp>
        <p:nvSpPr>
          <p:cNvPr id="11" name="TextBox 22"/>
          <p:cNvSpPr txBox="1"/>
          <p:nvPr/>
        </p:nvSpPr>
        <p:spPr>
          <a:xfrm>
            <a:off x="737607" y="6533586"/>
            <a:ext cx="1044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Rim Tusvik</a:t>
            </a:r>
            <a:endParaRPr lang="nb-NO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332258" cy="20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42" y="1772816"/>
            <a:ext cx="2114045" cy="20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1781701" y="4149080"/>
            <a:ext cx="4072144" cy="1464864"/>
          </a:xfrm>
          <a:prstGeom prst="wedgeEllipseCallout">
            <a:avLst>
              <a:gd name="adj1" fmla="val 40065"/>
              <a:gd name="adj2" fmla="val -10578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Hvorfor har kontaktstykket to deler av metall, mens resten er av plast?</a:t>
            </a:r>
            <a:endParaRPr lang="nb-NO" sz="2100" dirty="0"/>
          </a:p>
        </p:txBody>
      </p:sp>
      <p:sp>
        <p:nvSpPr>
          <p:cNvPr id="15" name="Oval Callout 14"/>
          <p:cNvSpPr/>
          <p:nvPr/>
        </p:nvSpPr>
        <p:spPr>
          <a:xfrm>
            <a:off x="5319896" y="4607329"/>
            <a:ext cx="3648730" cy="1269943"/>
          </a:xfrm>
          <a:prstGeom prst="wedgeEllipseCallout">
            <a:avLst>
              <a:gd name="adj1" fmla="val -32978"/>
              <a:gd name="adj2" fmla="val -94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Hva er </a:t>
            </a:r>
            <a:r>
              <a:rPr lang="nb-NO" sz="2100" b="1" dirty="0" smtClean="0"/>
              <a:t>funksjonen</a:t>
            </a:r>
            <a:r>
              <a:rPr lang="nb-NO" sz="2100" dirty="0" smtClean="0"/>
              <a:t> til de to metalldelene på kontaktstykket?</a:t>
            </a: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29832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12291" r="61127" b="9065"/>
          <a:stretch/>
        </p:blipFill>
        <p:spPr bwMode="auto">
          <a:xfrm>
            <a:off x="5558817" y="509628"/>
            <a:ext cx="3395570" cy="347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5796136" y="4766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Metallkontakter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501311" y="1947483"/>
            <a:ext cx="1080120" cy="1857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Left Arrow 7"/>
          <p:cNvSpPr/>
          <p:nvPr/>
        </p:nvSpPr>
        <p:spPr>
          <a:xfrm>
            <a:off x="6907386" y="1310079"/>
            <a:ext cx="1080120" cy="2060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 descr="Light, Bulb, Filament, Lamp, Orange,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15" y="83796"/>
            <a:ext cx="1423076" cy="22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8755" r="33576" b="36235"/>
          <a:stretch/>
        </p:blipFill>
        <p:spPr>
          <a:xfrm rot="5400000">
            <a:off x="3005591" y="4790168"/>
            <a:ext cx="2443771" cy="1195772"/>
          </a:xfrm>
          <a:prstGeom prst="rect">
            <a:avLst/>
          </a:prstGeom>
        </p:spPr>
      </p:pic>
      <p:pic>
        <p:nvPicPr>
          <p:cNvPr id="18" name="Bild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20929" r="17950" b="17055"/>
          <a:stretch/>
        </p:blipFill>
        <p:spPr>
          <a:xfrm>
            <a:off x="3606668" y="2666566"/>
            <a:ext cx="1486072" cy="1264743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>
          <a:xfrm rot="20944768">
            <a:off x="3668023" y="1899144"/>
            <a:ext cx="507772" cy="87310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6200000">
            <a:off x="4155582" y="3915723"/>
            <a:ext cx="589738" cy="26808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Down Arrow 8"/>
          <p:cNvSpPr/>
          <p:nvPr/>
        </p:nvSpPr>
        <p:spPr>
          <a:xfrm rot="10800000">
            <a:off x="3733230" y="3649568"/>
            <a:ext cx="291900" cy="6662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Down Arrow 10"/>
          <p:cNvSpPr/>
          <p:nvPr/>
        </p:nvSpPr>
        <p:spPr>
          <a:xfrm>
            <a:off x="4349704" y="2432159"/>
            <a:ext cx="242054" cy="4688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3490870" y="6609940"/>
            <a:ext cx="1473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3" name="Oval Callout 2"/>
          <p:cNvSpPr/>
          <p:nvPr/>
        </p:nvSpPr>
        <p:spPr>
          <a:xfrm>
            <a:off x="92147" y="908720"/>
            <a:ext cx="3497770" cy="1131644"/>
          </a:xfrm>
          <a:prstGeom prst="wedgeEllipseCallout">
            <a:avLst>
              <a:gd name="adj1" fmla="val 40563"/>
              <a:gd name="adj2" fmla="val 91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>
                <a:solidFill>
                  <a:schemeClr val="bg1"/>
                </a:solidFill>
              </a:rPr>
              <a:t>Kontaktstykket leder strøm fra ledningen til </a:t>
            </a:r>
            <a:r>
              <a:rPr lang="nb-NO" sz="2100" dirty="0" smtClean="0">
                <a:solidFill>
                  <a:schemeClr val="bg1"/>
                </a:solidFill>
              </a:rPr>
              <a:t>lyspæra …</a:t>
            </a:r>
            <a:endParaRPr lang="nb-NO" sz="2100" dirty="0">
              <a:solidFill>
                <a:schemeClr val="bg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198645" y="5301208"/>
            <a:ext cx="3382785" cy="864096"/>
          </a:xfrm>
          <a:prstGeom prst="wedgeEllipseCallout">
            <a:avLst>
              <a:gd name="adj1" fmla="val -58842"/>
              <a:gd name="adj2" fmla="val -68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>
                <a:solidFill>
                  <a:schemeClr val="bg1"/>
                </a:solidFill>
              </a:rPr>
              <a:t>… og fra lyspæra tilbake til ledningen</a:t>
            </a:r>
            <a:r>
              <a:rPr lang="nb-NO" sz="2100" dirty="0" smtClean="0">
                <a:solidFill>
                  <a:schemeClr val="bg1"/>
                </a:solidFill>
              </a:rPr>
              <a:t>.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9" grpId="0" animBg="1"/>
      <p:bldP spid="20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524" r="2746" b="20881"/>
          <a:stretch/>
        </p:blipFill>
        <p:spPr bwMode="auto">
          <a:xfrm>
            <a:off x="1360516" y="557808"/>
            <a:ext cx="6291784" cy="455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22768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Å lede strøm fra ledningen til lyspæra. </a:t>
            </a:r>
            <a:endParaRPr lang="nb-NO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89795" y="3068960"/>
            <a:ext cx="28083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6016" y="3501008"/>
            <a:ext cx="31313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 den ene ledningen går strømmen </a:t>
            </a:r>
            <a:r>
              <a:rPr lang="nb-NO" sz="1900" u="sng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fra</a:t>
            </a:r>
            <a:r>
              <a:rPr lang="nb-NO" sz="19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strømkilden. I den andre går strømmen </a:t>
            </a:r>
            <a:r>
              <a:rPr lang="nb-NO" sz="1900" u="sng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tilbake til</a:t>
            </a:r>
            <a:r>
              <a:rPr lang="nb-NO" sz="19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strømkilden.</a:t>
            </a:r>
            <a:endParaRPr lang="nb-NO" sz="19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459</Words>
  <Application>Microsoft Office PowerPoint</Application>
  <PresentationFormat>On-screen Show (4:3)</PresentationFormat>
  <Paragraphs>89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Økt 7 </vt:lpstr>
      <vt:lpstr>Skriv-par-del </vt:lpstr>
      <vt:lpstr>PowerPoint Presentation</vt:lpstr>
      <vt:lpstr>PowerPoint Presentation</vt:lpstr>
      <vt:lpstr>PowerPoint Presentation</vt:lpstr>
      <vt:lpstr>PowerPoint Presentation</vt:lpstr>
      <vt:lpstr>Hva er funksjonen til kontaktstykket?</vt:lpstr>
      <vt:lpstr>PowerPoint Presentation</vt:lpstr>
      <vt:lpstr>PowerPoint Presentation</vt:lpstr>
      <vt:lpstr>Den elektriske kretsen er et system</vt:lpstr>
      <vt:lpstr>PowerPoint Presentation</vt:lpstr>
      <vt:lpstr>PowerPoint Presentation</vt:lpstr>
      <vt:lpstr>PowerPoint Presentation</vt:lpstr>
      <vt:lpstr> Side 7 </vt:lpstr>
      <vt:lpstr> Side 11  </vt:lpstr>
      <vt:lpstr>Side 15 </vt:lpstr>
      <vt:lpstr>Vi kan dramatisere lukket krets.</vt:lpstr>
      <vt:lpstr>Klassens bok om lamper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340</cp:revision>
  <dcterms:created xsi:type="dcterms:W3CDTF">2017-02-13T14:57:33Z</dcterms:created>
  <dcterms:modified xsi:type="dcterms:W3CDTF">2018-06-08T07:53:25Z</dcterms:modified>
</cp:coreProperties>
</file>