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296" r:id="rId3"/>
    <p:sldId id="290" r:id="rId4"/>
    <p:sldId id="297" r:id="rId5"/>
    <p:sldId id="292" r:id="rId6"/>
    <p:sldId id="294" r:id="rId7"/>
    <p:sldId id="298" r:id="rId8"/>
    <p:sldId id="300" r:id="rId9"/>
    <p:sldId id="280" r:id="rId10"/>
    <p:sldId id="299" r:id="rId11"/>
    <p:sldId id="283" r:id="rId12"/>
    <p:sldId id="284" r:id="rId13"/>
    <p:sldId id="286" r:id="rId14"/>
    <p:sldId id="289" r:id="rId15"/>
    <p:sldId id="288" r:id="rId16"/>
    <p:sldId id="301" r:id="rId17"/>
    <p:sldId id="279" r:id="rId18"/>
    <p:sldId id="285" r:id="rId19"/>
    <p:sldId id="256" r:id="rId2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72E79-FA03-4720-8EC7-3B003EB76D22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F2BAC-6ABC-49BC-8B6F-BF02BB7C06E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568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712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13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576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959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059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03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323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04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28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85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830274-0B4E-4D02-AB38-178C371AA6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80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1E09B-BE6C-4556-95F8-6585E7EB8496}" type="datetimeFigureOut">
              <a:rPr lang="nb-NO" smtClean="0"/>
              <a:t>06.02.2017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 userDrawn="1"/>
        </p:nvSpPr>
        <p:spPr>
          <a:xfrm>
            <a:off x="8605690" y="6291426"/>
            <a:ext cx="543386" cy="566574"/>
          </a:xfrm>
          <a:custGeom>
            <a:avLst/>
            <a:gdLst>
              <a:gd name="connsiteX0" fmla="*/ 0 w 725666"/>
              <a:gd name="connsiteY0" fmla="*/ 758231 h 758231"/>
              <a:gd name="connsiteX1" fmla="*/ 0 w 725666"/>
              <a:gd name="connsiteY1" fmla="*/ 0 h 758231"/>
              <a:gd name="connsiteX2" fmla="*/ 725666 w 725666"/>
              <a:gd name="connsiteY2" fmla="*/ 758231 h 758231"/>
              <a:gd name="connsiteX3" fmla="*/ 0 w 725666"/>
              <a:gd name="connsiteY3" fmla="*/ 758231 h 758231"/>
              <a:gd name="connsiteX0" fmla="*/ 0 w 726393"/>
              <a:gd name="connsiteY0" fmla="*/ 766777 h 766777"/>
              <a:gd name="connsiteX1" fmla="*/ 726393 w 726393"/>
              <a:gd name="connsiteY1" fmla="*/ 0 h 766777"/>
              <a:gd name="connsiteX2" fmla="*/ 725666 w 726393"/>
              <a:gd name="connsiteY2" fmla="*/ 766777 h 766777"/>
              <a:gd name="connsiteX3" fmla="*/ 0 w 726393"/>
              <a:gd name="connsiteY3" fmla="*/ 766777 h 76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93" h="766777">
                <a:moveTo>
                  <a:pt x="0" y="766777"/>
                </a:moveTo>
                <a:lnTo>
                  <a:pt x="726393" y="0"/>
                </a:lnTo>
                <a:cubicBezTo>
                  <a:pt x="726151" y="255592"/>
                  <a:pt x="725908" y="511185"/>
                  <a:pt x="725666" y="766777"/>
                </a:cubicBezTo>
                <a:lnTo>
                  <a:pt x="0" y="7667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 anchor="b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830274-0B4E-4D02-AB38-178C371AA6D7}" type="slidenum">
              <a:rPr lang="nb-NO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6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layer.vimeo.com/video/188729489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sp, Macro, Insect, Nature, Arthropod, Biology, Ani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3" y="0"/>
            <a:ext cx="920013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188640"/>
            <a:ext cx="574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>
                <a:solidFill>
                  <a:schemeClr val="bg1"/>
                </a:solidFill>
              </a:rPr>
              <a:t>Biologi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nb-NO" sz="2400" b="1" dirty="0" err="1" smtClean="0">
                <a:solidFill>
                  <a:schemeClr val="bg1"/>
                </a:solidFill>
              </a:rPr>
              <a:t>handlar</a:t>
            </a:r>
            <a:r>
              <a:rPr lang="nb-NO" sz="2400" b="1" dirty="0" smtClean="0">
                <a:solidFill>
                  <a:schemeClr val="bg1"/>
                </a:solidFill>
              </a:rPr>
              <a:t> </a:t>
            </a:r>
            <a:r>
              <a:rPr lang="nb-NO" sz="2400" b="1" dirty="0">
                <a:solidFill>
                  <a:schemeClr val="bg1"/>
                </a:solidFill>
              </a:rPr>
              <a:t>om alt det som er </a:t>
            </a:r>
            <a:r>
              <a:rPr lang="nb-NO" sz="2400" b="1" dirty="0" err="1" smtClean="0">
                <a:solidFill>
                  <a:schemeClr val="bg1"/>
                </a:solidFill>
              </a:rPr>
              <a:t>levande</a:t>
            </a:r>
            <a:r>
              <a:rPr lang="nb-NO" sz="2400" b="1" dirty="0">
                <a:solidFill>
                  <a:schemeClr val="bg1"/>
                </a:solidFill>
              </a:rPr>
              <a:t>. </a:t>
            </a:r>
            <a:endParaRPr lang="nb-NO" sz="24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400" i="1" dirty="0" err="1" smtClean="0">
                <a:solidFill>
                  <a:schemeClr val="bg1"/>
                </a:solidFill>
              </a:rPr>
              <a:t>Bio</a:t>
            </a:r>
            <a:r>
              <a:rPr lang="nb-NO" sz="2400" dirty="0" smtClean="0">
                <a:solidFill>
                  <a:schemeClr val="bg1"/>
                </a:solidFill>
              </a:rPr>
              <a:t> </a:t>
            </a:r>
            <a:r>
              <a:rPr lang="nb-NO" sz="2400" dirty="0">
                <a:solidFill>
                  <a:schemeClr val="bg1"/>
                </a:solidFill>
              </a:rPr>
              <a:t>betyr liv og </a:t>
            </a:r>
            <a:r>
              <a:rPr lang="nb-NO" sz="2400" i="1" dirty="0" err="1">
                <a:solidFill>
                  <a:schemeClr val="bg1"/>
                </a:solidFill>
              </a:rPr>
              <a:t>logi</a:t>
            </a:r>
            <a:r>
              <a:rPr lang="nb-NO" sz="2400" dirty="0">
                <a:solidFill>
                  <a:schemeClr val="bg1"/>
                </a:solidFill>
              </a:rPr>
              <a:t> betyr lære. </a:t>
            </a:r>
            <a:endParaRPr lang="nb-NO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171198" y="260648"/>
            <a:ext cx="68211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n-NO" sz="2000" dirty="0" smtClean="0"/>
              <a:t>Cellebiolog Frodes kompendium </a:t>
            </a:r>
          </a:p>
          <a:p>
            <a:pPr algn="ctr"/>
            <a:r>
              <a:rPr lang="nn-NO" sz="3200" dirty="0" smtClean="0"/>
              <a:t>Tabell – Modellar av dei fire celletypane</a:t>
            </a:r>
            <a:endParaRPr lang="nn-NO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51247"/>
            <a:ext cx="3164209" cy="3057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51145"/>
            <a:ext cx="2764363" cy="303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739">
            <a:off x="3389800" y="1610882"/>
            <a:ext cx="2537924" cy="1612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16" y="3358613"/>
            <a:ext cx="2681298" cy="3381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249" y="2041094"/>
            <a:ext cx="1058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dirty="0" err="1" smtClean="0"/>
              <a:t>Dyrecelle</a:t>
            </a:r>
            <a:endParaRPr lang="nn-NO" dirty="0"/>
          </a:p>
        </p:txBody>
      </p:sp>
      <p:sp>
        <p:nvSpPr>
          <p:cNvPr id="9" name="Rectangle 8"/>
          <p:cNvSpPr/>
          <p:nvPr/>
        </p:nvSpPr>
        <p:spPr>
          <a:xfrm>
            <a:off x="3983303" y="1389620"/>
            <a:ext cx="139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dirty="0" smtClean="0"/>
              <a:t>Bakteriecelle</a:t>
            </a:r>
            <a:endParaRPr lang="nn-NO" dirty="0"/>
          </a:p>
        </p:txBody>
      </p:sp>
      <p:sp>
        <p:nvSpPr>
          <p:cNvPr id="10" name="Rectangle 9"/>
          <p:cNvSpPr/>
          <p:nvPr/>
        </p:nvSpPr>
        <p:spPr>
          <a:xfrm>
            <a:off x="5076056" y="6247228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dirty="0" smtClean="0"/>
              <a:t>Soppcelle</a:t>
            </a:r>
            <a:endParaRPr lang="nn-NO" dirty="0"/>
          </a:p>
        </p:txBody>
      </p:sp>
      <p:sp>
        <p:nvSpPr>
          <p:cNvPr id="11" name="Rectangle 10"/>
          <p:cNvSpPr/>
          <p:nvPr/>
        </p:nvSpPr>
        <p:spPr>
          <a:xfrm>
            <a:off x="7378241" y="1864821"/>
            <a:ext cx="1210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dirty="0" smtClean="0"/>
              <a:t>Plantecelle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087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003414" y="260648"/>
            <a:ext cx="51567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dirty="0" err="1"/>
              <a:t>Cellebiolog</a:t>
            </a:r>
            <a:r>
              <a:rPr lang="nb-NO" sz="2000" dirty="0"/>
              <a:t> Frode sitt kompendium </a:t>
            </a:r>
          </a:p>
          <a:p>
            <a:pPr algn="ctr"/>
            <a:r>
              <a:rPr lang="nb-NO" sz="3200" dirty="0" smtClean="0"/>
              <a:t>Mikroskopbilde </a:t>
            </a:r>
            <a:r>
              <a:rPr lang="nb-NO" sz="3200" dirty="0" smtClean="0"/>
              <a:t>av </a:t>
            </a:r>
            <a:r>
              <a:rPr lang="nb-NO" sz="3200" dirty="0" err="1" smtClean="0"/>
              <a:t>organellar</a:t>
            </a:r>
            <a:endParaRPr lang="nb-NO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5" y="1484784"/>
            <a:ext cx="6932550" cy="47905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51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969106"/>
              </p:ext>
            </p:extLst>
          </p:nvPr>
        </p:nvGraphicFramePr>
        <p:xfrm>
          <a:off x="467544" y="1196752"/>
          <a:ext cx="8064896" cy="5472608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0912">
                <a:tc>
                  <a:txBody>
                    <a:bodyPr/>
                    <a:lstStyle/>
                    <a:p>
                      <a:pPr algn="ctr" fontAlgn="t"/>
                      <a:r>
                        <a:rPr lang="nn-NO" sz="1600" b="1" noProof="0" dirty="0" smtClean="0">
                          <a:effectLst/>
                          <a:latin typeface="+mj-lt"/>
                        </a:rPr>
                        <a:t>Mikroskopbilde</a:t>
                      </a:r>
                      <a:endParaRPr lang="nn-NO" sz="16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6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Kjenneteikn</a:t>
                      </a:r>
                      <a:endParaRPr lang="nn-NO" sz="16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6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Celletype</a:t>
                      </a:r>
                      <a:endParaRPr lang="nn-NO" sz="16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6542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2462773" y="260648"/>
            <a:ext cx="4238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n-NO" sz="3200" dirty="0" smtClean="0"/>
              <a:t>Elevark – Kva type celle?</a:t>
            </a:r>
            <a:endParaRPr lang="nn-NO" sz="3200" dirty="0"/>
          </a:p>
        </p:txBody>
      </p:sp>
      <p:pic>
        <p:nvPicPr>
          <p:cNvPr id="9" name="Bild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9" y="2893055"/>
            <a:ext cx="2352819" cy="1223466"/>
          </a:xfrm>
          <a:prstGeom prst="rect">
            <a:avLst/>
          </a:prstGeom>
        </p:spPr>
      </p:pic>
      <p:pic>
        <p:nvPicPr>
          <p:cNvPr id="10" name="Bild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1" y="4125460"/>
            <a:ext cx="2364054" cy="1297381"/>
          </a:xfrm>
          <a:prstGeom prst="rect">
            <a:avLst/>
          </a:prstGeom>
        </p:spPr>
      </p:pic>
      <p:pic>
        <p:nvPicPr>
          <p:cNvPr id="11" name="Bild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0" y="5429984"/>
            <a:ext cx="2360071" cy="1224136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3" y="1628800"/>
            <a:ext cx="2362286" cy="12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Øystein Sørborg\Desktop\Dropbox\Jobb\Celler\EM-bilder\Plant_cell001_scalebar_in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59"/>
            <a:ext cx="7530175" cy="68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9" y="6601997"/>
            <a:ext cx="2155458" cy="28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8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Øystein Sørborg\Desktop\Dropbox\Jobb\Celler\EM-bilder\Animal_cell001_scalebar_inf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/>
          <a:stretch/>
        </p:blipFill>
        <p:spPr bwMode="auto">
          <a:xfrm>
            <a:off x="0" y="0"/>
            <a:ext cx="9138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Øystein Sørborg\Desktop\Dropbox\Jobb\Celler\EM-bilder\yeast_cell001_scalebar_in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6" y="0"/>
            <a:ext cx="7485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8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3" y="0"/>
            <a:ext cx="7544263" cy="68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580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10495"/>
              </p:ext>
            </p:extLst>
          </p:nvPr>
        </p:nvGraphicFramePr>
        <p:xfrm>
          <a:off x="1259632" y="912958"/>
          <a:ext cx="6624736" cy="482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Vi har to hovudtypar celler: Celler med cellekjerne og celler utan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Planteceller, </a:t>
                      </a:r>
                      <a:r>
                        <a:rPr lang="nn-NO" sz="2000" b="0" noProof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dyreceller</a:t>
                      </a: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 og soppceller er celler med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Bakteriar er celler utan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Celler består av delar som har ulike funksjonar, og vi kan kjenne igjen celletypane ut frå kva delar dei består av.</a:t>
                      </a: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b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8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83100"/>
              </p:ext>
            </p:extLst>
          </p:nvPr>
        </p:nvGraphicFramePr>
        <p:xfrm>
          <a:off x="527421" y="1484784"/>
          <a:ext cx="8064896" cy="3096344"/>
        </p:xfrm>
        <a:graphic>
          <a:graphicData uri="http://schemas.openxmlformats.org/drawingml/2006/table">
            <a:tbl>
              <a:tblPr/>
              <a:tblGrid>
                <a:gridCol w="2853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29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0114">
                <a:tc>
                  <a:txBody>
                    <a:bodyPr/>
                    <a:lstStyle/>
                    <a:p>
                      <a:pPr algn="ctr" fontAlgn="t"/>
                      <a:r>
                        <a:rPr lang="nn-NO" sz="2000" b="1" noProof="0" dirty="0" smtClean="0">
                          <a:effectLst/>
                          <a:latin typeface="+mj-lt"/>
                        </a:rPr>
                        <a:t>Mikroskopbilde</a:t>
                      </a:r>
                      <a:endParaRPr lang="nn-NO" sz="14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20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Kjenneteikn</a:t>
                      </a:r>
                      <a:endParaRPr lang="nn-NO" sz="20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20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Celletype</a:t>
                      </a:r>
                      <a:endParaRPr lang="nn-NO" sz="20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623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n-NO" sz="1200" b="1" noProof="0" dirty="0">
                        <a:effectLst/>
                        <a:latin typeface="+mj-lt"/>
                      </a:endParaRPr>
                    </a:p>
                  </a:txBody>
                  <a:tcPr marL="39484" marR="39484" marT="39484" marB="394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833002" y="260648"/>
            <a:ext cx="7497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n-NO" sz="3200" dirty="0" smtClean="0"/>
              <a:t>Kva type celle kan ev. meteorittfunnet vere?</a:t>
            </a:r>
            <a:endParaRPr lang="nn-NO" sz="3200" dirty="0"/>
          </a:p>
        </p:txBody>
      </p:sp>
      <p:pic>
        <p:nvPicPr>
          <p:cNvPr id="9" name="Picture 2" descr="http://www.space.com/images/i/000/041/524/original/nakhla-mars-meteorite-s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6" y="2132856"/>
            <a:ext cx="28364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4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ace.com/images/i/000/041/524/original/nakhla-mars-meteorite-s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099" y="0"/>
            <a:ext cx="10088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5220072" y="476672"/>
            <a:ext cx="3744416" cy="2831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n-NO" b="1" dirty="0" smtClean="0"/>
              <a:t>Men…</a:t>
            </a:r>
          </a:p>
          <a:p>
            <a:r>
              <a:rPr lang="nn-NO" sz="1600" dirty="0" smtClean="0"/>
              <a:t>Meteoritten kjem frå verdsrommet!</a:t>
            </a:r>
          </a:p>
          <a:p>
            <a:r>
              <a:rPr lang="nn-NO" sz="1600" dirty="0" smtClean="0"/>
              <a:t>Kanskje frå ein planet utan atmosfære? Tyngdekrafta er antakeleg annleis?</a:t>
            </a:r>
          </a:p>
          <a:p>
            <a:r>
              <a:rPr lang="nn-NO" sz="1600" dirty="0" smtClean="0"/>
              <a:t>Heilt andre temperaturar? Osv.</a:t>
            </a:r>
          </a:p>
          <a:p>
            <a:endParaRPr lang="nn-NO" sz="1600" dirty="0" smtClean="0"/>
          </a:p>
          <a:p>
            <a:r>
              <a:rPr lang="nn-NO" sz="1600" dirty="0" smtClean="0"/>
              <a:t>Er nok ein heilt anna type enn plantecelle, </a:t>
            </a:r>
            <a:r>
              <a:rPr lang="nn-NO" sz="1600" dirty="0" err="1" smtClean="0"/>
              <a:t>dyrecelle</a:t>
            </a:r>
            <a:r>
              <a:rPr lang="nn-NO" sz="1600" dirty="0" smtClean="0"/>
              <a:t>, soppcelle eller bakteriecelle.</a:t>
            </a:r>
          </a:p>
          <a:p>
            <a:r>
              <a:rPr lang="nn-NO" sz="1600" dirty="0" smtClean="0"/>
              <a:t/>
            </a:r>
            <a:br>
              <a:rPr lang="nn-NO" sz="1600" dirty="0" smtClean="0"/>
            </a:br>
            <a:r>
              <a:rPr lang="nn-NO" sz="1600" dirty="0" smtClean="0"/>
              <a:t>Sjå på bildet og bruk fantasien. Viss det er eit cellefossil, kvifor ser han slik ut?</a:t>
            </a:r>
            <a:endParaRPr lang="nn-NO" sz="1600" dirty="0"/>
          </a:p>
        </p:txBody>
      </p:sp>
    </p:spTree>
    <p:extLst>
      <p:ext uri="{BB962C8B-B14F-4D97-AF65-F5344CB8AC3E}">
        <p14:creationId xmlns:p14="http://schemas.microsoft.com/office/powerpoint/2010/main" val="25619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lh-uv-storage03\ils-viten\Forskerføtter og leserøtter\Oversettelser SeedsRootsMateriale\Jord som leveområde\5 publisering\Bilder\Bilder fra Karen Marie\mars 2008 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93"/>
          <a:stretch/>
        </p:blipFill>
        <p:spPr bwMode="auto">
          <a:xfrm>
            <a:off x="1403648" y="10974"/>
            <a:ext cx="6660232" cy="691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7585" y="68431"/>
            <a:ext cx="3168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 err="1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Biologar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undersøker </a:t>
            </a:r>
            <a:r>
              <a:rPr lang="nb-NO" sz="2400" b="1" dirty="0" err="1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korleis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 </a:t>
            </a:r>
            <a:r>
              <a:rPr lang="nb-NO" sz="2400" b="1" dirty="0" err="1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levande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endParaRPr lang="nb-NO" sz="2400" b="1" dirty="0" smtClean="0">
              <a:solidFill>
                <a:schemeClr val="bg1"/>
              </a:solidFill>
              <a:effectLst>
                <a:glow rad="101600">
                  <a:srgbClr val="00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bygd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 og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fungerer.</a:t>
            </a:r>
            <a:endParaRPr lang="nb-NO" sz="2400" b="1" dirty="0">
              <a:solidFill>
                <a:schemeClr val="bg1"/>
              </a:solidFill>
              <a:effectLst>
                <a:glow rad="101600">
                  <a:srgbClr val="00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22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/>
          <a:stretch/>
        </p:blipFill>
        <p:spPr bwMode="auto">
          <a:xfrm>
            <a:off x="-4467" y="1427147"/>
            <a:ext cx="9164362" cy="46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1680" y="260648"/>
            <a:ext cx="55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i="1" dirty="0" err="1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Cellebiologar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undersøker </a:t>
            </a:r>
            <a:r>
              <a:rPr lang="nb-NO" sz="2400" b="1" dirty="0" err="1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korleis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celler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bygde 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 og </a:t>
            </a:r>
            <a:r>
              <a:rPr lang="nb-NO" sz="2400" b="1" dirty="0" smtClean="0">
                <a:solidFill>
                  <a:schemeClr val="bg1"/>
                </a:solidFill>
                <a:effectLst>
                  <a:glow rad="101600">
                    <a:srgbClr val="0066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fungerer.</a:t>
            </a:r>
            <a:endParaRPr lang="nb-NO" sz="2400" b="1" dirty="0">
              <a:solidFill>
                <a:schemeClr val="bg1"/>
              </a:solidFill>
              <a:effectLst>
                <a:glow rad="101600">
                  <a:srgbClr val="0066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4666" y="97468"/>
            <a:ext cx="8959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err="1" smtClean="0"/>
              <a:t>Desse</a:t>
            </a:r>
            <a:r>
              <a:rPr lang="nb-NO" sz="2800" dirty="0" smtClean="0"/>
              <a:t> bilda </a:t>
            </a:r>
            <a:r>
              <a:rPr lang="nb-NO" sz="2800" dirty="0" smtClean="0"/>
              <a:t>skal </a:t>
            </a:r>
            <a:r>
              <a:rPr lang="nb-NO" sz="2800" dirty="0" smtClean="0"/>
              <a:t>de sortere </a:t>
            </a:r>
            <a:r>
              <a:rPr lang="nb-NO" sz="2800" dirty="0" smtClean="0"/>
              <a:t>i plante-,</a:t>
            </a:r>
          </a:p>
          <a:p>
            <a:pPr algn="ctr"/>
            <a:r>
              <a:rPr lang="nb-NO" sz="2800" dirty="0" smtClean="0"/>
              <a:t>dyre-, sopp- og bakterieceller</a:t>
            </a:r>
            <a:endParaRPr lang="nb-NO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r="1740"/>
          <a:stretch/>
        </p:blipFill>
        <p:spPr bwMode="auto">
          <a:xfrm>
            <a:off x="5944215" y="1191070"/>
            <a:ext cx="2779454" cy="21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294949" cy="174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5" y="3963338"/>
            <a:ext cx="2779454" cy="27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9" y="5085184"/>
            <a:ext cx="2401780" cy="1627412"/>
          </a:xfrm>
          <a:prstGeom prst="rect">
            <a:avLst/>
          </a:prstGeom>
        </p:spPr>
      </p:pic>
      <p:pic>
        <p:nvPicPr>
          <p:cNvPr id="12" name="Bild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40" y="1159063"/>
            <a:ext cx="2401780" cy="1593735"/>
          </a:xfrm>
          <a:prstGeom prst="rect">
            <a:avLst/>
          </a:prstGeom>
        </p:spPr>
      </p:pic>
      <p:pic>
        <p:nvPicPr>
          <p:cNvPr id="13" name="Bild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8" y="2962570"/>
            <a:ext cx="2401781" cy="2021152"/>
          </a:xfrm>
          <a:prstGeom prst="rect">
            <a:avLst/>
          </a:prstGeom>
        </p:spPr>
      </p:pic>
      <p:pic>
        <p:nvPicPr>
          <p:cNvPr id="14" name="Bild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82924"/>
            <a:ext cx="2294949" cy="1864334"/>
          </a:xfrm>
          <a:prstGeom prst="rect">
            <a:avLst/>
          </a:prstGeom>
        </p:spPr>
      </p:pic>
      <p:pic>
        <p:nvPicPr>
          <p:cNvPr id="15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9063"/>
            <a:ext cx="2294949" cy="15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13369"/>
              </p:ext>
            </p:extLst>
          </p:nvPr>
        </p:nvGraphicFramePr>
        <p:xfrm>
          <a:off x="1115616" y="912958"/>
          <a:ext cx="6912768" cy="4824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27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Alle celler har cellemembran, cellevæske og arvestoff.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Cellemembranen fraktar stoff ut og inn av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Arvestoffet styrer det som skjer i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b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0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257789"/>
              </p:ext>
            </p:extLst>
          </p:nvPr>
        </p:nvGraphicFramePr>
        <p:xfrm>
          <a:off x="1115616" y="912958"/>
          <a:ext cx="6840760" cy="4974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24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Alle celler har cellemembran, cellevæske og arvestoff.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Cellemembranen fraktar stoff ut og inn av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omic Sans MS" panose="030F0702030302020204" pitchFamily="66" charset="0"/>
                        </a:rPr>
                        <a:t>Arvestoffet styrer det som skjer i cella.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Vi har to hovudtypar celler: Celler med cellekjerne og celler utan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Planteceller, </a:t>
                      </a:r>
                      <a:r>
                        <a:rPr lang="nn-NO" sz="2000" b="0" noProof="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dyreceller</a:t>
                      </a:r>
                      <a:r>
                        <a:rPr lang="nn-NO" sz="2000" b="0" baseline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og</a:t>
                      </a: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soppceller</a:t>
                      </a:r>
                      <a:r>
                        <a:rPr lang="nn-NO" sz="2000" b="0" baseline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er c</a:t>
                      </a: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eller med cellekjerne.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n-NO" sz="2000" b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Bakteriar</a:t>
                      </a:r>
                      <a:r>
                        <a:rPr lang="nn-NO" sz="2000" b="0" baseline="0" noProof="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er celler utan cellekjerne.</a:t>
                      </a:r>
                      <a:endParaRPr lang="nn-NO" sz="2000" b="0" noProof="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50750" y="7630"/>
            <a:ext cx="19432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chemeClr val="bg1"/>
                </a:solidFill>
                <a:effectLst>
                  <a:outerShdw dist="38100" dir="1800000" algn="ctr" rotWithShape="0">
                    <a:schemeClr val="tx1"/>
                  </a:outerShdw>
                </a:effectLst>
              </a:rPr>
              <a:t>Nøkkelsetningsark</a:t>
            </a:r>
            <a:endParaRPr lang="nb-NO" b="1" dirty="0">
              <a:solidFill>
                <a:schemeClr val="bg1"/>
              </a:solidFill>
              <a:effectLst>
                <a:outerShdw dist="38100" dir="1800000" algn="ctr" rotWithShape="0">
                  <a:schemeClr val="tx1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64" y="53589"/>
            <a:ext cx="1399050" cy="31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4666" y="97468"/>
            <a:ext cx="8959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err="1" smtClean="0"/>
              <a:t>Desse</a:t>
            </a:r>
            <a:r>
              <a:rPr lang="nb-NO" sz="2800" dirty="0" smtClean="0"/>
              <a:t> bilda </a:t>
            </a:r>
            <a:r>
              <a:rPr lang="nb-NO" sz="2800" dirty="0" smtClean="0"/>
              <a:t>skal </a:t>
            </a:r>
            <a:r>
              <a:rPr lang="nb-NO" sz="2800" dirty="0" smtClean="0"/>
              <a:t>de sortere </a:t>
            </a:r>
            <a:r>
              <a:rPr lang="nb-NO" sz="2800" dirty="0" smtClean="0"/>
              <a:t>i plante-,</a:t>
            </a:r>
          </a:p>
          <a:p>
            <a:pPr algn="ctr"/>
            <a:r>
              <a:rPr lang="nb-NO" sz="2800" dirty="0" smtClean="0"/>
              <a:t>dyre-, sopp- og bakterieceller</a:t>
            </a:r>
            <a:endParaRPr lang="nb-NO" sz="2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r="1740"/>
          <a:stretch/>
        </p:blipFill>
        <p:spPr bwMode="auto">
          <a:xfrm>
            <a:off x="5944215" y="1191070"/>
            <a:ext cx="2779454" cy="21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294949" cy="174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5" y="3963338"/>
            <a:ext cx="2779454" cy="27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9" y="5085184"/>
            <a:ext cx="2401780" cy="1627412"/>
          </a:xfrm>
          <a:prstGeom prst="rect">
            <a:avLst/>
          </a:prstGeom>
        </p:spPr>
      </p:pic>
      <p:pic>
        <p:nvPicPr>
          <p:cNvPr id="16" name="Bilde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40" y="1159063"/>
            <a:ext cx="2401780" cy="1593735"/>
          </a:xfrm>
          <a:prstGeom prst="rect">
            <a:avLst/>
          </a:prstGeom>
        </p:spPr>
      </p:pic>
      <p:pic>
        <p:nvPicPr>
          <p:cNvPr id="17" name="Bilde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8" y="2962570"/>
            <a:ext cx="2401781" cy="2021152"/>
          </a:xfrm>
          <a:prstGeom prst="rect">
            <a:avLst/>
          </a:prstGeom>
        </p:spPr>
      </p:pic>
      <p:pic>
        <p:nvPicPr>
          <p:cNvPr id="18" name="Bild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82924"/>
            <a:ext cx="2294949" cy="1864334"/>
          </a:xfrm>
          <a:prstGeom prst="rect">
            <a:avLst/>
          </a:prstGeom>
        </p:spPr>
      </p:pic>
      <p:pic>
        <p:nvPicPr>
          <p:cNvPr id="19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9063"/>
            <a:ext cx="2294949" cy="15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3"/>
          <a:stretch/>
        </p:blipFill>
        <p:spPr bwMode="auto">
          <a:xfrm>
            <a:off x="2805" y="1"/>
            <a:ext cx="9141195" cy="6891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750199" y="260648"/>
            <a:ext cx="56631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000" b="1" dirty="0" smtClean="0">
                <a:solidFill>
                  <a:schemeClr val="bg1"/>
                </a:solidFill>
              </a:rPr>
              <a:t>Hjelpemiddel: </a:t>
            </a:r>
          </a:p>
          <a:p>
            <a:r>
              <a:rPr lang="nb-NO" sz="3200" b="1" dirty="0" err="1">
                <a:solidFill>
                  <a:schemeClr val="bg1"/>
                </a:solidFill>
              </a:rPr>
              <a:t>Cellebiolog</a:t>
            </a:r>
            <a:r>
              <a:rPr lang="nb-NO" sz="3200" b="1" dirty="0">
                <a:solidFill>
                  <a:schemeClr val="bg1"/>
                </a:solidFill>
              </a:rPr>
              <a:t> </a:t>
            </a:r>
            <a:r>
              <a:rPr lang="nb-NO" sz="3200" b="1" dirty="0" smtClean="0">
                <a:solidFill>
                  <a:schemeClr val="bg1"/>
                </a:solidFill>
              </a:rPr>
              <a:t>Frodes </a:t>
            </a:r>
            <a:r>
              <a:rPr lang="nb-NO" sz="3200" b="1" dirty="0">
                <a:solidFill>
                  <a:schemeClr val="bg1"/>
                </a:solidFill>
              </a:rPr>
              <a:t>kompendium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2" y="1602969"/>
            <a:ext cx="3248716" cy="2181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93919"/>
            <a:ext cx="3505964" cy="235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66" y="4293096"/>
            <a:ext cx="3493592" cy="2414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8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52049"/>
              </p:ext>
            </p:extLst>
          </p:nvPr>
        </p:nvGraphicFramePr>
        <p:xfrm>
          <a:off x="467544" y="1502109"/>
          <a:ext cx="8208912" cy="4810418"/>
        </p:xfrm>
        <a:graphic>
          <a:graphicData uri="http://schemas.openxmlformats.org/drawingml/2006/table">
            <a:tbl>
              <a:tblPr/>
              <a:tblGrid>
                <a:gridCol w="1764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1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10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1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10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047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nn-NO" sz="1100" noProof="0" dirty="0" smtClean="0">
                          <a:effectLst/>
                        </a:rPr>
                        <a:t/>
                      </a:r>
                      <a:br>
                        <a:rPr lang="nn-NO" sz="1100" noProof="0" dirty="0" smtClean="0">
                          <a:effectLst/>
                        </a:rPr>
                      </a:br>
                      <a:endParaRPr lang="nn-NO" sz="1100" noProof="0" dirty="0" smtClean="0">
                        <a:effectLst/>
                      </a:endParaRPr>
                    </a:p>
                    <a:p>
                      <a:pPr algn="ctr" fontAlgn="t"/>
                      <a:r>
                        <a:rPr lang="nn-NO" sz="1100" noProof="0" dirty="0" smtClean="0">
                          <a:effectLst/>
                        </a:rPr>
                        <a:t/>
                      </a:r>
                      <a:br>
                        <a:rPr lang="nn-NO" sz="1100" noProof="0" dirty="0" smtClean="0">
                          <a:effectLst/>
                        </a:rPr>
                      </a:b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400" b="1" i="0" u="none" strike="noStrike" noProof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Celler utan cellekjerne</a:t>
                      </a:r>
                      <a:endParaRPr lang="nn-NO" sz="1400" b="1" noProof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400" b="1" i="0" u="none" strike="noStrike" noProof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Celler med cellekjerne</a:t>
                      </a:r>
                      <a:endParaRPr lang="nn-NO" sz="1400" b="1" noProof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473">
                <a:tc vMerge="1">
                  <a:txBody>
                    <a:bodyPr/>
                    <a:lstStyle/>
                    <a:p>
                      <a:pPr algn="ctr" fontAlgn="t"/>
                      <a:endParaRPr lang="nb-NO" sz="110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Bakterieceller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Planteceller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Dyreceller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Soppceller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Cellemembran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Cellekjerne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DNA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Cellevegg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(protein)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(cellulose)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(kitin)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Mitokondriar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Kloroplastar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Ribosom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Indre kanalsystem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047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Blærer</a:t>
                      </a:r>
                      <a:endParaRPr lang="nn-NO" sz="1100" b="1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Nei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Ja,</a:t>
                      </a:r>
                      <a:r>
                        <a:rPr lang="nn-NO" sz="11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store</a:t>
                      </a: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(vakuolar)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n-NO" sz="11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Ja, små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n-NO" sz="1100" noProof="0" dirty="0" smtClean="0">
                          <a:effectLst/>
                        </a:rPr>
                        <a:t>Ja,</a:t>
                      </a:r>
                      <a:r>
                        <a:rPr lang="nn-NO" sz="1100" baseline="0" noProof="0" dirty="0" smtClean="0">
                          <a:effectLst/>
                        </a:rPr>
                        <a:t> små</a:t>
                      </a:r>
                      <a:endParaRPr lang="nn-NO" sz="1100" noProof="0" dirty="0">
                        <a:effectLst/>
                      </a:endParaRPr>
                    </a:p>
                  </a:txBody>
                  <a:tcPr marL="39484" marR="39484" marT="39484" marB="3948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1242944" y="260648"/>
            <a:ext cx="667766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n-NO" sz="2000" dirty="0" smtClean="0"/>
              <a:t>Cellebiolog Frodes kompendium </a:t>
            </a:r>
          </a:p>
          <a:p>
            <a:pPr algn="ctr"/>
            <a:r>
              <a:rPr lang="nn-NO" sz="3200" dirty="0" smtClean="0"/>
              <a:t>Tabell – Kjenneteikn på fire typar celler</a:t>
            </a:r>
            <a:endParaRPr lang="nn-NO" sz="3200" dirty="0"/>
          </a:p>
        </p:txBody>
      </p:sp>
    </p:spTree>
    <p:extLst>
      <p:ext uri="{BB962C8B-B14F-4D97-AF65-F5344CB8AC3E}">
        <p14:creationId xmlns:p14="http://schemas.microsoft.com/office/powerpoint/2010/main" val="37288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41053</TotalTime>
  <Words>365</Words>
  <Application>Microsoft Office PowerPoint</Application>
  <PresentationFormat>Skjermfremvisning (4:3)</PresentationFormat>
  <Paragraphs>117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0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Øystein Sørborg</cp:lastModifiedBy>
  <cp:revision>157</cp:revision>
  <dcterms:created xsi:type="dcterms:W3CDTF">2016-06-23T08:33:18Z</dcterms:created>
  <dcterms:modified xsi:type="dcterms:W3CDTF">2017-02-09T16:17:45Z</dcterms:modified>
</cp:coreProperties>
</file>