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58" r:id="rId3"/>
    <p:sldId id="275" r:id="rId4"/>
    <p:sldId id="259" r:id="rId5"/>
    <p:sldId id="276" r:id="rId6"/>
    <p:sldId id="277" r:id="rId7"/>
    <p:sldId id="278" r:id="rId8"/>
    <p:sldId id="279" r:id="rId9"/>
    <p:sldId id="280" r:id="rId10"/>
    <p:sldId id="281" r:id="rId11"/>
    <p:sldId id="263" r:id="rId12"/>
    <p:sldId id="264" r:id="rId13"/>
    <p:sldId id="270" r:id="rId14"/>
    <p:sldId id="271" r:id="rId15"/>
    <p:sldId id="265" r:id="rId16"/>
    <p:sldId id="282" r:id="rId17"/>
    <p:sldId id="283" r:id="rId18"/>
    <p:sldId id="284" r:id="rId19"/>
    <p:sldId id="268" r:id="rId20"/>
    <p:sldId id="269" r:id="rId21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B26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164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864E3E-3C92-4C95-A000-CCF002802DC8}" type="datetimeFigureOut">
              <a:rPr lang="nb-NO" smtClean="0"/>
              <a:t>18.06.2018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0633D3-C50E-4943-B9EC-3E6D0634EC5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84580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0633D3-C50E-4943-B9EC-3E6D0634EC5F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11109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0633D3-C50E-4943-B9EC-3E6D0634EC5F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927939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0633D3-C50E-4943-B9EC-3E6D0634EC5F}" type="slidenum">
              <a:rPr lang="nb-NO" smtClean="0">
                <a:solidFill>
                  <a:prstClr val="black"/>
                </a:solidFill>
              </a:rPr>
              <a:pPr/>
              <a:t>10</a:t>
            </a:fld>
            <a:endParaRPr lang="nb-N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52403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0633D3-C50E-4943-B9EC-3E6D0634EC5F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694632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0633D3-C50E-4943-B9EC-3E6D0634EC5F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39890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0633D3-C50E-4943-B9EC-3E6D0634EC5F}" type="slidenum">
              <a:rPr lang="nb-NO" smtClean="0"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120059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0633D3-C50E-4943-B9EC-3E6D0634EC5F}" type="slidenum">
              <a:rPr lang="nb-NO" smtClean="0"/>
              <a:t>18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06629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0633D3-C50E-4943-B9EC-3E6D0634EC5F}" type="slidenum">
              <a:rPr lang="nb-NO" smtClean="0"/>
              <a:t>19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490571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0633D3-C50E-4943-B9EC-3E6D0634EC5F}" type="slidenum">
              <a:rPr lang="nb-NO" smtClean="0"/>
              <a:t>20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773155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AEC71-D440-4D02-B05D-211FA399595C}" type="datetime1">
              <a:rPr lang="nb-NO" smtClean="0"/>
              <a:t>18.06.2018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3776-DA22-4874-AB3A-94A0A42272E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29959191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AEC71-D440-4D02-B05D-211FA399595C}" type="datetime1">
              <a:rPr lang="nb-NO" smtClean="0"/>
              <a:t>18.06.2018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3776-DA22-4874-AB3A-94A0A42272E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85721674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AEC71-D440-4D02-B05D-211FA399595C}" type="datetime1">
              <a:rPr lang="nb-NO" smtClean="0"/>
              <a:t>18.06.2018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3776-DA22-4874-AB3A-94A0A42272E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74549967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AEC71-D440-4D02-B05D-211FA399595C}" type="datetime1">
              <a:rPr lang="nb-NO" smtClean="0"/>
              <a:t>18.06.2018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3776-DA22-4874-AB3A-94A0A42272E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19618977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AEC71-D440-4D02-B05D-211FA399595C}" type="datetime1">
              <a:rPr lang="nb-NO" smtClean="0"/>
              <a:t>18.06.2018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3776-DA22-4874-AB3A-94A0A42272E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18904443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AEC71-D440-4D02-B05D-211FA399595C}" type="datetime1">
              <a:rPr lang="nb-NO" smtClean="0"/>
              <a:t>18.06.2018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3776-DA22-4874-AB3A-94A0A42272E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16100674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AEC71-D440-4D02-B05D-211FA399595C}" type="datetime1">
              <a:rPr lang="nb-NO" smtClean="0"/>
              <a:t>18.06.2018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3776-DA22-4874-AB3A-94A0A42272E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81960774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AEC71-D440-4D02-B05D-211FA399595C}" type="datetime1">
              <a:rPr lang="nb-NO" smtClean="0"/>
              <a:t>18.06.2018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3776-DA22-4874-AB3A-94A0A42272E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67601098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AEC71-D440-4D02-B05D-211FA399595C}" type="datetime1">
              <a:rPr lang="nb-NO" smtClean="0"/>
              <a:t>18.06.2018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3776-DA22-4874-AB3A-94A0A42272E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67485132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AEC71-D440-4D02-B05D-211FA399595C}" type="datetime1">
              <a:rPr lang="nb-NO" smtClean="0"/>
              <a:t>18.06.2018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3776-DA22-4874-AB3A-94A0A42272E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8297355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AEC71-D440-4D02-B05D-211FA399595C}" type="datetime1">
              <a:rPr lang="nb-NO" smtClean="0"/>
              <a:t>18.06.2018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3776-DA22-4874-AB3A-94A0A42272E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79172949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BAEC71-D440-4D02-B05D-211FA399595C}" type="datetime1">
              <a:rPr lang="nb-NO" smtClean="0"/>
              <a:t>18.06.2018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603776-DA22-4874-AB3A-94A0A42272E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42137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rk.no/rogaland/batterier-kan-antenne-soppel-1.10919277" TargetMode="External"/><Relationship Id="rId2" Type="http://schemas.openxmlformats.org/officeDocument/2006/relationships/hyperlink" Target="https://www.nrk.no/sognogfjordane/mista-nesten-huset-sitt-_-batteri-var-brannfelle-1.13886420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smtClean="0"/>
              <a:t>Økt 8</a:t>
            </a:r>
            <a:endParaRPr lang="nb-N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 err="1" smtClean="0"/>
              <a:t>Korleis</a:t>
            </a:r>
            <a:r>
              <a:rPr lang="nb-NO" dirty="0" smtClean="0"/>
              <a:t> </a:t>
            </a:r>
            <a:r>
              <a:rPr lang="nb-NO" dirty="0" err="1" smtClean="0"/>
              <a:t>verkar</a:t>
            </a:r>
            <a:r>
              <a:rPr lang="nb-NO" dirty="0" smtClean="0"/>
              <a:t> </a:t>
            </a:r>
            <a:r>
              <a:rPr lang="nb-NO" dirty="0" err="1" smtClean="0"/>
              <a:t>ein</a:t>
            </a:r>
            <a:r>
              <a:rPr lang="nb-NO" dirty="0" smtClean="0"/>
              <a:t> </a:t>
            </a:r>
            <a:r>
              <a:rPr lang="nb-NO" dirty="0" err="1" smtClean="0"/>
              <a:t>brytar</a:t>
            </a:r>
            <a:r>
              <a:rPr lang="nb-NO" dirty="0" smtClean="0"/>
              <a:t>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3776-DA22-4874-AB3A-94A0A42272ED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26998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60648"/>
            <a:ext cx="6635080" cy="756084"/>
          </a:xfrm>
        </p:spPr>
        <p:txBody>
          <a:bodyPr/>
          <a:lstStyle/>
          <a:p>
            <a:pPr marL="0" indent="0">
              <a:buNone/>
            </a:pPr>
            <a:r>
              <a:rPr lang="nb-NO" sz="3600" dirty="0">
                <a:solidFill>
                  <a:schemeClr val="accent2"/>
                </a:solidFill>
              </a:rPr>
              <a:t>K</a:t>
            </a:r>
            <a:r>
              <a:rPr lang="nb-NO" sz="3600" dirty="0" smtClean="0">
                <a:solidFill>
                  <a:schemeClr val="accent2"/>
                </a:solidFill>
              </a:rPr>
              <a:t>va </a:t>
            </a:r>
            <a:r>
              <a:rPr lang="nb-NO" sz="3600" dirty="0" smtClean="0">
                <a:solidFill>
                  <a:schemeClr val="accent2"/>
                </a:solidFill>
              </a:rPr>
              <a:t>er </a:t>
            </a:r>
            <a:r>
              <a:rPr lang="nb-NO" sz="3600" b="1" dirty="0" smtClean="0">
                <a:solidFill>
                  <a:schemeClr val="accent2"/>
                </a:solidFill>
              </a:rPr>
              <a:t>funksjonen</a:t>
            </a:r>
            <a:r>
              <a:rPr lang="nb-NO" sz="3600" dirty="0" smtClean="0">
                <a:solidFill>
                  <a:schemeClr val="accent2"/>
                </a:solidFill>
              </a:rPr>
              <a:t> til </a:t>
            </a:r>
            <a:r>
              <a:rPr lang="nb-NO" sz="3600" dirty="0" err="1" smtClean="0">
                <a:solidFill>
                  <a:schemeClr val="accent2"/>
                </a:solidFill>
              </a:rPr>
              <a:t>ein</a:t>
            </a:r>
            <a:r>
              <a:rPr lang="nb-NO" sz="3600" dirty="0" smtClean="0">
                <a:solidFill>
                  <a:schemeClr val="accent2"/>
                </a:solidFill>
              </a:rPr>
              <a:t> </a:t>
            </a:r>
            <a:r>
              <a:rPr lang="nb-NO" sz="3600" dirty="0" err="1" smtClean="0">
                <a:solidFill>
                  <a:schemeClr val="accent2"/>
                </a:solidFill>
              </a:rPr>
              <a:t>brytar</a:t>
            </a:r>
            <a:r>
              <a:rPr lang="nb-NO" sz="3600" dirty="0" smtClean="0">
                <a:solidFill>
                  <a:schemeClr val="accent2"/>
                </a:solidFill>
              </a:rPr>
              <a:t>? </a:t>
            </a:r>
          </a:p>
          <a:p>
            <a:pPr marL="0" indent="0">
              <a:buNone/>
            </a:pPr>
            <a:endParaRPr lang="nb-NO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3776-DA22-4874-AB3A-94A0A42272ED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050" name="Picture 2" descr="N:\Forskerføtter og leserøtter\ELEKTRISITET\Bilder\Bilder til lærerveiledningene\Bryter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2" t="36184" r="14103"/>
          <a:stretch/>
        </p:blipFill>
        <p:spPr bwMode="auto">
          <a:xfrm rot="16200000">
            <a:off x="6216852" y="3696342"/>
            <a:ext cx="3016855" cy="1546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Switch, On Off Switch, Light, Wall, Texture, Whit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11" t="25991" r="34368" b="32139"/>
          <a:stretch/>
        </p:blipFill>
        <p:spPr bwMode="auto">
          <a:xfrm>
            <a:off x="6588224" y="407535"/>
            <a:ext cx="2160240" cy="207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Callout 4"/>
          <p:cNvSpPr/>
          <p:nvPr/>
        </p:nvSpPr>
        <p:spPr>
          <a:xfrm>
            <a:off x="827584" y="1444105"/>
            <a:ext cx="3672408" cy="976783"/>
          </a:xfrm>
          <a:prstGeom prst="wedgeEllipseCallout">
            <a:avLst>
              <a:gd name="adj1" fmla="val -50399"/>
              <a:gd name="adj2" fmla="val 6109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>
                <a:solidFill>
                  <a:prstClr val="white"/>
                </a:solidFill>
              </a:rPr>
              <a:t>Er det bryter på lampa du tok bilde av?</a:t>
            </a:r>
            <a:endParaRPr lang="nb-NO" sz="2000" dirty="0">
              <a:solidFill>
                <a:prstClr val="white"/>
              </a:solidFill>
            </a:endParaRPr>
          </a:p>
        </p:txBody>
      </p:sp>
      <p:sp>
        <p:nvSpPr>
          <p:cNvPr id="7" name="Oval Callout 6"/>
          <p:cNvSpPr/>
          <p:nvPr/>
        </p:nvSpPr>
        <p:spPr>
          <a:xfrm>
            <a:off x="1907704" y="3068959"/>
            <a:ext cx="3960440" cy="1152129"/>
          </a:xfrm>
          <a:prstGeom prst="wedgeEllipseCallout">
            <a:avLst>
              <a:gd name="adj1" fmla="val -51484"/>
              <a:gd name="adj2" fmla="val 5819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>
                <a:solidFill>
                  <a:prstClr val="white"/>
                </a:solidFill>
              </a:rPr>
              <a:t>Kva slags </a:t>
            </a:r>
            <a:r>
              <a:rPr lang="nb-NO" sz="2000" dirty="0" smtClean="0">
                <a:solidFill>
                  <a:prstClr val="white"/>
                </a:solidFill>
              </a:rPr>
              <a:t>andre </a:t>
            </a:r>
            <a:r>
              <a:rPr lang="nb-NO" sz="2000" dirty="0" err="1" smtClean="0">
                <a:solidFill>
                  <a:prstClr val="white"/>
                </a:solidFill>
              </a:rPr>
              <a:t>gjenstandar</a:t>
            </a:r>
            <a:r>
              <a:rPr lang="nb-NO" sz="2000" dirty="0" smtClean="0">
                <a:solidFill>
                  <a:prstClr val="white"/>
                </a:solidFill>
              </a:rPr>
              <a:t> </a:t>
            </a:r>
            <a:r>
              <a:rPr lang="nb-NO" sz="2000" dirty="0" smtClean="0">
                <a:solidFill>
                  <a:prstClr val="white"/>
                </a:solidFill>
              </a:rPr>
              <a:t>som </a:t>
            </a:r>
            <a:r>
              <a:rPr lang="nb-NO" sz="2000" dirty="0" smtClean="0">
                <a:solidFill>
                  <a:prstClr val="white"/>
                </a:solidFill>
              </a:rPr>
              <a:t>brukar straum </a:t>
            </a:r>
            <a:r>
              <a:rPr lang="nb-NO" sz="2000" dirty="0" smtClean="0">
                <a:solidFill>
                  <a:prstClr val="white"/>
                </a:solidFill>
              </a:rPr>
              <a:t>har </a:t>
            </a:r>
            <a:r>
              <a:rPr lang="nb-NO" sz="2000" dirty="0" err="1" smtClean="0">
                <a:solidFill>
                  <a:prstClr val="white"/>
                </a:solidFill>
              </a:rPr>
              <a:t>brytar</a:t>
            </a:r>
            <a:r>
              <a:rPr lang="nb-NO" sz="2000" dirty="0" smtClean="0">
                <a:solidFill>
                  <a:prstClr val="white"/>
                </a:solidFill>
              </a:rPr>
              <a:t>?</a:t>
            </a:r>
            <a:endParaRPr lang="nb-NO" sz="2000" dirty="0">
              <a:solidFill>
                <a:prstClr val="white"/>
              </a:solidFill>
            </a:endParaRPr>
          </a:p>
        </p:txBody>
      </p:sp>
      <p:sp>
        <p:nvSpPr>
          <p:cNvPr id="8" name="Oval Callout 7"/>
          <p:cNvSpPr/>
          <p:nvPr/>
        </p:nvSpPr>
        <p:spPr>
          <a:xfrm>
            <a:off x="2195736" y="5085185"/>
            <a:ext cx="3960440" cy="1008112"/>
          </a:xfrm>
          <a:prstGeom prst="wedgeEllipseCallout">
            <a:avLst>
              <a:gd name="adj1" fmla="val 58813"/>
              <a:gd name="adj2" fmla="val -6272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>
                <a:solidFill>
                  <a:prstClr val="white"/>
                </a:solidFill>
              </a:rPr>
              <a:t>Skriv </a:t>
            </a:r>
            <a:r>
              <a:rPr lang="nb-NO" sz="2000" dirty="0" smtClean="0">
                <a:solidFill>
                  <a:prstClr val="white"/>
                </a:solidFill>
              </a:rPr>
              <a:t>«</a:t>
            </a:r>
            <a:r>
              <a:rPr lang="nb-NO" sz="2000" dirty="0" err="1" smtClean="0">
                <a:solidFill>
                  <a:prstClr val="white"/>
                </a:solidFill>
              </a:rPr>
              <a:t>brytar</a:t>
            </a:r>
            <a:r>
              <a:rPr lang="nb-NO" sz="2000" dirty="0" smtClean="0">
                <a:solidFill>
                  <a:prstClr val="white"/>
                </a:solidFill>
              </a:rPr>
              <a:t>» i ordlista i lærlingheftet.</a:t>
            </a:r>
            <a:endParaRPr lang="nb-NO" sz="20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4690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8" t="7307"/>
          <a:stretch/>
        </p:blipFill>
        <p:spPr bwMode="auto">
          <a:xfrm>
            <a:off x="4067944" y="404664"/>
            <a:ext cx="4070139" cy="58855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3776-DA22-4874-AB3A-94A0A42272ED}" type="slidenum">
              <a:rPr lang="nb-NO" smtClean="0"/>
              <a:t>11</a:t>
            </a:fld>
            <a:endParaRPr lang="nb-NO"/>
          </a:p>
        </p:txBody>
      </p:sp>
      <p:sp>
        <p:nvSpPr>
          <p:cNvPr id="5" name="Oval Callout 4"/>
          <p:cNvSpPr/>
          <p:nvPr/>
        </p:nvSpPr>
        <p:spPr>
          <a:xfrm>
            <a:off x="971600" y="908720"/>
            <a:ext cx="2304256" cy="967433"/>
          </a:xfrm>
          <a:prstGeom prst="wedgeEllipseCallout">
            <a:avLst>
              <a:gd name="adj1" fmla="val 62286"/>
              <a:gd name="adj2" fmla="val 6644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Samarbeid to og to.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2204248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" t="5879"/>
          <a:stretch/>
        </p:blipFill>
        <p:spPr bwMode="auto">
          <a:xfrm>
            <a:off x="3995936" y="332656"/>
            <a:ext cx="3955396" cy="58614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3776-DA22-4874-AB3A-94A0A42272ED}" type="slidenum">
              <a:rPr lang="nb-NO" smtClean="0"/>
              <a:t>12</a:t>
            </a:fld>
            <a:endParaRPr lang="nb-NO"/>
          </a:p>
        </p:txBody>
      </p:sp>
      <p:sp>
        <p:nvSpPr>
          <p:cNvPr id="6" name="Oval Callout 5"/>
          <p:cNvSpPr/>
          <p:nvPr/>
        </p:nvSpPr>
        <p:spPr>
          <a:xfrm>
            <a:off x="1115616" y="714523"/>
            <a:ext cx="2304256" cy="967433"/>
          </a:xfrm>
          <a:prstGeom prst="wedgeEllipseCallout">
            <a:avLst>
              <a:gd name="adj1" fmla="val 62286"/>
              <a:gd name="adj2" fmla="val 6644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Samarbeid to og to.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3591945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2" t="11797" r="20677" b="24665"/>
          <a:stretch/>
        </p:blipFill>
        <p:spPr>
          <a:xfrm>
            <a:off x="1703530" y="2636912"/>
            <a:ext cx="7241704" cy="3722960"/>
          </a:xfrm>
          <a:prstGeom prst="rect">
            <a:avLst/>
          </a:prstGeom>
        </p:spPr>
      </p:pic>
      <p:sp>
        <p:nvSpPr>
          <p:cNvPr id="5" name="Plassholder for innhold 4"/>
          <p:cNvSpPr>
            <a:spLocks noGrp="1"/>
          </p:cNvSpPr>
          <p:nvPr>
            <p:ph idx="1"/>
          </p:nvPr>
        </p:nvSpPr>
        <p:spPr>
          <a:xfrm>
            <a:off x="467544" y="404664"/>
            <a:ext cx="5040560" cy="1656184"/>
          </a:xfrm>
          <a:prstGeom prst="wedgeEllipseCallout">
            <a:avLst>
              <a:gd name="adj1" fmla="val 32519"/>
              <a:gd name="adj2" fmla="val 64904"/>
            </a:avLst>
          </a:prstGeom>
          <a:solidFill>
            <a:srgbClr val="5AB26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indent="0" algn="ctr">
              <a:buNone/>
            </a:pPr>
            <a:r>
              <a:rPr lang="nb-NO" sz="2000" dirty="0" smtClean="0"/>
              <a:t>Kontakt med metallskruene på den eine sida av </a:t>
            </a:r>
            <a:r>
              <a:rPr lang="nb-NO" sz="2000" dirty="0" err="1" smtClean="0"/>
              <a:t>brytaren</a:t>
            </a:r>
            <a:r>
              <a:rPr lang="nb-NO" sz="2000" dirty="0" smtClean="0"/>
              <a:t>. Trykk på </a:t>
            </a:r>
            <a:r>
              <a:rPr lang="nb-NO" sz="2000" dirty="0" err="1" smtClean="0"/>
              <a:t>brytaren</a:t>
            </a:r>
            <a:r>
              <a:rPr lang="nb-NO" sz="2000" dirty="0" smtClean="0"/>
              <a:t> og sjå kva som skjer</a:t>
            </a:r>
            <a:r>
              <a:rPr lang="nb-NO" sz="2000" dirty="0" smtClean="0"/>
              <a:t>.</a:t>
            </a:r>
            <a:endParaRPr lang="nb-NO" sz="2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3776-DA22-4874-AB3A-94A0A42272ED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81021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8" t="7502" r="31450" b="15842"/>
          <a:stretch/>
        </p:blipFill>
        <p:spPr>
          <a:xfrm>
            <a:off x="3419872" y="1916832"/>
            <a:ext cx="5098436" cy="4229483"/>
          </a:xfrm>
          <a:prstGeom prst="rect">
            <a:avLst/>
          </a:prstGeom>
        </p:spPr>
      </p:pic>
      <p:sp>
        <p:nvSpPr>
          <p:cNvPr id="5" name="Bildeforklaring formet som en ellipse 5"/>
          <p:cNvSpPr>
            <a:spLocks noGrp="1"/>
          </p:cNvSpPr>
          <p:nvPr>
            <p:ph idx="1"/>
          </p:nvPr>
        </p:nvSpPr>
        <p:spPr>
          <a:xfrm>
            <a:off x="323528" y="476672"/>
            <a:ext cx="5184576" cy="1368152"/>
          </a:xfrm>
          <a:prstGeom prst="wedgeEllipseCallout">
            <a:avLst>
              <a:gd name="adj1" fmla="val 41577"/>
              <a:gd name="adj2" fmla="val 72604"/>
            </a:avLst>
          </a:prstGeom>
          <a:solidFill>
            <a:srgbClr val="5AB26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indent="0" algn="ctr">
              <a:buNone/>
            </a:pPr>
            <a:r>
              <a:rPr lang="nb-NO" sz="2000" dirty="0" smtClean="0"/>
              <a:t>Kontakt med metallskruene på den andre sida av </a:t>
            </a:r>
            <a:r>
              <a:rPr lang="nb-NO" sz="2000" dirty="0" err="1" smtClean="0"/>
              <a:t>brytaren</a:t>
            </a:r>
            <a:r>
              <a:rPr lang="nb-NO" sz="2000" dirty="0" smtClean="0"/>
              <a:t>. Trykk på </a:t>
            </a:r>
            <a:r>
              <a:rPr lang="nb-NO" sz="2000" dirty="0" err="1" smtClean="0"/>
              <a:t>brytaren</a:t>
            </a:r>
            <a:r>
              <a:rPr lang="nb-NO" sz="2000" dirty="0" smtClean="0"/>
              <a:t> og sjå kva som skjer</a:t>
            </a:r>
            <a:r>
              <a:rPr lang="nb-NO" sz="2000" dirty="0" smtClean="0"/>
              <a:t>.</a:t>
            </a:r>
            <a:endParaRPr lang="nb-NO" sz="2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3776-DA22-4874-AB3A-94A0A42272ED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20099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692" y="3645024"/>
            <a:ext cx="1757084" cy="7414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3600" dirty="0" smtClean="0"/>
              <a:t>Hugs: </a:t>
            </a:r>
          </a:p>
          <a:p>
            <a:pPr marL="0" indent="0">
              <a:buNone/>
            </a:pPr>
            <a:endParaRPr lang="nb-NO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3776-DA22-4874-AB3A-94A0A42272ED}" type="slidenum">
              <a:rPr lang="nb-NO" smtClean="0"/>
              <a:t>15</a:t>
            </a:fld>
            <a:endParaRPr lang="nb-NO"/>
          </a:p>
        </p:txBody>
      </p:sp>
      <p:sp>
        <p:nvSpPr>
          <p:cNvPr id="4" name="Content Placeholder 3"/>
          <p:cNvSpPr txBox="1">
            <a:spLocks/>
          </p:cNvSpPr>
          <p:nvPr/>
        </p:nvSpPr>
        <p:spPr>
          <a:xfrm>
            <a:off x="85904" y="4365104"/>
            <a:ext cx="8928992" cy="107721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nb-NO" dirty="0" smtClean="0">
                <a:latin typeface="Comic Sans MS" panose="030F0702030302020204" pitchFamily="66" charset="0"/>
              </a:rPr>
              <a:t>Det kan </a:t>
            </a:r>
            <a:r>
              <a:rPr lang="nb-NO" dirty="0" err="1" smtClean="0">
                <a:latin typeface="Comic Sans MS" panose="030F0702030302020204" pitchFamily="66" charset="0"/>
              </a:rPr>
              <a:t>berre</a:t>
            </a:r>
            <a:r>
              <a:rPr lang="nb-NO" dirty="0" smtClean="0">
                <a:latin typeface="Comic Sans MS" panose="030F0702030302020204" pitchFamily="66" charset="0"/>
              </a:rPr>
              <a:t> gå </a:t>
            </a:r>
            <a:r>
              <a:rPr lang="nb-NO" dirty="0" err="1" smtClean="0">
                <a:latin typeface="Comic Sans MS" panose="030F0702030302020204" pitchFamily="66" charset="0"/>
              </a:rPr>
              <a:t>straum</a:t>
            </a:r>
            <a:r>
              <a:rPr lang="nb-NO" dirty="0" smtClean="0">
                <a:latin typeface="Comic Sans MS" panose="030F0702030302020204" pitchFamily="66" charset="0"/>
              </a:rPr>
              <a:t> når den elektriske kretsen er lukka.</a:t>
            </a:r>
            <a:endParaRPr lang="nb-NO" dirty="0">
              <a:latin typeface="Comic Sans MS" panose="030F0702030302020204" pitchFamily="66" charset="0"/>
            </a:endParaRPr>
          </a:p>
        </p:txBody>
      </p:sp>
      <p:sp>
        <p:nvSpPr>
          <p:cNvPr id="5" name="Oval Callout 4"/>
          <p:cNvSpPr/>
          <p:nvPr/>
        </p:nvSpPr>
        <p:spPr>
          <a:xfrm>
            <a:off x="4067944" y="476672"/>
            <a:ext cx="3702496" cy="1227192"/>
          </a:xfrm>
          <a:prstGeom prst="wedgeEllipseCallout">
            <a:avLst>
              <a:gd name="adj1" fmla="val 38103"/>
              <a:gd name="adj2" fmla="val 7956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Kva gjorde de for å få bindersen til å verke som </a:t>
            </a:r>
            <a:r>
              <a:rPr lang="nb-NO" sz="2000" dirty="0" err="1" smtClean="0"/>
              <a:t>ein</a:t>
            </a:r>
            <a:r>
              <a:rPr lang="nb-NO" sz="2000" dirty="0" smtClean="0"/>
              <a:t> </a:t>
            </a:r>
            <a:r>
              <a:rPr lang="nb-NO" sz="2000" dirty="0" err="1" smtClean="0"/>
              <a:t>brytar</a:t>
            </a:r>
            <a:r>
              <a:rPr lang="nb-NO" sz="2000" dirty="0" smtClean="0"/>
              <a:t>?</a:t>
            </a:r>
            <a:endParaRPr lang="nb-NO" sz="2000" dirty="0"/>
          </a:p>
        </p:txBody>
      </p:sp>
      <p:pic>
        <p:nvPicPr>
          <p:cNvPr id="1026" name="Picture 2" descr="Paper-Clip, Office, Pin, Holder, Supply, Tag, Equipmen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7289" y="2060848"/>
            <a:ext cx="1754335" cy="1559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Callout 5"/>
          <p:cNvSpPr/>
          <p:nvPr/>
        </p:nvSpPr>
        <p:spPr>
          <a:xfrm>
            <a:off x="1115616" y="1703864"/>
            <a:ext cx="3168352" cy="861040"/>
          </a:xfrm>
          <a:prstGeom prst="wedgeEllipseCallout">
            <a:avLst>
              <a:gd name="adj1" fmla="val -57739"/>
              <a:gd name="adj2" fmla="val 6574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Kva er </a:t>
            </a:r>
            <a:r>
              <a:rPr lang="nb-NO" sz="2000" b="1" dirty="0" smtClean="0"/>
              <a:t>funksjonen</a:t>
            </a:r>
            <a:r>
              <a:rPr lang="nb-NO" sz="2000" dirty="0" smtClean="0"/>
              <a:t> til </a:t>
            </a:r>
            <a:r>
              <a:rPr lang="nb-NO" sz="2000" dirty="0" err="1" smtClean="0"/>
              <a:t>ein</a:t>
            </a:r>
            <a:r>
              <a:rPr lang="nb-NO" sz="2000" dirty="0" smtClean="0"/>
              <a:t> </a:t>
            </a:r>
            <a:r>
              <a:rPr lang="nb-NO" sz="2000" dirty="0" err="1" smtClean="0"/>
              <a:t>brytar</a:t>
            </a:r>
            <a:r>
              <a:rPr lang="nb-NO" sz="2000" dirty="0" smtClean="0"/>
              <a:t>?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2825202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692696"/>
            <a:ext cx="8712968" cy="1080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b="1" dirty="0" smtClean="0"/>
              <a:t>Funksjonen</a:t>
            </a:r>
            <a:r>
              <a:rPr lang="nb-NO" dirty="0" smtClean="0"/>
              <a:t> til </a:t>
            </a:r>
            <a:r>
              <a:rPr lang="nb-NO" dirty="0" err="1" smtClean="0"/>
              <a:t>brytaren</a:t>
            </a:r>
            <a:r>
              <a:rPr lang="nb-NO" dirty="0" smtClean="0"/>
              <a:t> </a:t>
            </a:r>
            <a:r>
              <a:rPr lang="nb-NO" dirty="0" smtClean="0"/>
              <a:t>er å </a:t>
            </a:r>
            <a:r>
              <a:rPr lang="nb-NO" dirty="0" err="1" smtClean="0"/>
              <a:t>opne</a:t>
            </a:r>
            <a:r>
              <a:rPr lang="nb-NO" dirty="0" smtClean="0"/>
              <a:t> </a:t>
            </a:r>
            <a:r>
              <a:rPr lang="nb-NO" dirty="0" smtClean="0"/>
              <a:t>og lukke kretsen.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3776-DA22-4874-AB3A-94A0A42272ED}" type="slidenum">
              <a:rPr lang="nb-NO" smtClean="0"/>
              <a:t>16</a:t>
            </a:fld>
            <a:endParaRPr lang="nb-NO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89" b="-2430"/>
          <a:stretch/>
        </p:blipFill>
        <p:spPr bwMode="auto">
          <a:xfrm>
            <a:off x="6948264" y="1843433"/>
            <a:ext cx="1296144" cy="2056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710"/>
          <a:stretch/>
        </p:blipFill>
        <p:spPr bwMode="auto">
          <a:xfrm>
            <a:off x="6948264" y="4221088"/>
            <a:ext cx="1296144" cy="2055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ular Callout 3"/>
          <p:cNvSpPr/>
          <p:nvPr/>
        </p:nvSpPr>
        <p:spPr>
          <a:xfrm>
            <a:off x="939094" y="1996601"/>
            <a:ext cx="4896544" cy="996627"/>
          </a:xfrm>
          <a:prstGeom prst="wedgeRoundRectCallout">
            <a:avLst>
              <a:gd name="adj1" fmla="val 67606"/>
              <a:gd name="adj2" fmla="val 2375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/>
              <a:t>Når </a:t>
            </a:r>
            <a:r>
              <a:rPr lang="nb-NO" sz="2200" dirty="0" err="1" smtClean="0"/>
              <a:t>brytaren</a:t>
            </a:r>
            <a:r>
              <a:rPr lang="nb-NO" sz="2200" dirty="0" smtClean="0"/>
              <a:t> </a:t>
            </a:r>
            <a:r>
              <a:rPr lang="nb-NO" sz="2200" dirty="0" err="1" smtClean="0"/>
              <a:t>lukkar</a:t>
            </a:r>
            <a:r>
              <a:rPr lang="nb-NO" sz="2200" dirty="0" smtClean="0"/>
              <a:t> </a:t>
            </a:r>
            <a:r>
              <a:rPr lang="nb-NO" sz="2200" dirty="0"/>
              <a:t>kretsen kan det gå </a:t>
            </a:r>
            <a:r>
              <a:rPr lang="nb-NO" sz="2200" dirty="0" smtClean="0"/>
              <a:t>straum</a:t>
            </a:r>
            <a:r>
              <a:rPr lang="nb-NO" sz="2200" dirty="0"/>
              <a:t>. Da vil lyspæra lyse.</a:t>
            </a:r>
          </a:p>
        </p:txBody>
      </p:sp>
      <p:sp>
        <p:nvSpPr>
          <p:cNvPr id="7" name="Rounded Rectangular Callout 6"/>
          <p:cNvSpPr/>
          <p:nvPr/>
        </p:nvSpPr>
        <p:spPr>
          <a:xfrm>
            <a:off x="826769" y="4201340"/>
            <a:ext cx="5121194" cy="1152128"/>
          </a:xfrm>
          <a:prstGeom prst="wedgeRoundRectCallout">
            <a:avLst>
              <a:gd name="adj1" fmla="val 66327"/>
              <a:gd name="adj2" fmla="val 1757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/>
              <a:t>Når </a:t>
            </a:r>
            <a:r>
              <a:rPr lang="nb-NO" sz="2200" dirty="0" err="1" smtClean="0"/>
              <a:t>brytaren</a:t>
            </a:r>
            <a:r>
              <a:rPr lang="nb-NO" sz="2200" dirty="0" smtClean="0"/>
              <a:t> </a:t>
            </a:r>
            <a:r>
              <a:rPr lang="nb-NO" sz="2200" dirty="0" err="1"/>
              <a:t>o</a:t>
            </a:r>
            <a:r>
              <a:rPr lang="nb-NO" sz="2200" dirty="0" err="1" smtClean="0"/>
              <a:t>pner</a:t>
            </a:r>
            <a:r>
              <a:rPr lang="nb-NO" sz="2200" dirty="0" smtClean="0"/>
              <a:t> </a:t>
            </a:r>
            <a:r>
              <a:rPr lang="nb-NO" sz="2200" dirty="0"/>
              <a:t>kretsen, </a:t>
            </a:r>
            <a:r>
              <a:rPr lang="nb-NO" sz="2200" dirty="0" err="1" smtClean="0"/>
              <a:t>stoppar</a:t>
            </a:r>
            <a:r>
              <a:rPr lang="nb-NO" sz="2200" dirty="0" smtClean="0"/>
              <a:t> straumen</a:t>
            </a:r>
            <a:r>
              <a:rPr lang="nb-NO" sz="2200" dirty="0"/>
              <a:t>. Da vil lyspæra slutte å lyse. </a:t>
            </a:r>
          </a:p>
        </p:txBody>
      </p:sp>
    </p:spTree>
    <p:extLst>
      <p:ext uri="{BB962C8B-B14F-4D97-AF65-F5344CB8AC3E}">
        <p14:creationId xmlns:p14="http://schemas.microsoft.com/office/powerpoint/2010/main" val="1705544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3776-DA22-4874-AB3A-94A0A42272ED}" type="slidenum">
              <a:rPr lang="nb-NO" smtClean="0"/>
              <a:t>17</a:t>
            </a:fld>
            <a:endParaRPr lang="nb-NO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12" t="19209" r="8898" b="24520"/>
          <a:stretch/>
        </p:blipFill>
        <p:spPr>
          <a:xfrm>
            <a:off x="2555777" y="369762"/>
            <a:ext cx="3744416" cy="2153288"/>
          </a:xfrm>
          <a:prstGeom prst="rect">
            <a:avLst/>
          </a:prstGeom>
        </p:spPr>
      </p:pic>
      <p:sp>
        <p:nvSpPr>
          <p:cNvPr id="6" name="Content Placeholder 3"/>
          <p:cNvSpPr txBox="1">
            <a:spLocks/>
          </p:cNvSpPr>
          <p:nvPr/>
        </p:nvSpPr>
        <p:spPr>
          <a:xfrm>
            <a:off x="441509" y="2992596"/>
            <a:ext cx="8172909" cy="58477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nb-NO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Bryteren </a:t>
            </a:r>
            <a:r>
              <a:rPr lang="nb-NO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opnar</a:t>
            </a:r>
            <a:r>
              <a:rPr lang="nb-NO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r>
              <a:rPr lang="nb-NO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og </a:t>
            </a:r>
            <a:r>
              <a:rPr lang="nb-NO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lukkar</a:t>
            </a:r>
            <a:r>
              <a:rPr lang="nb-NO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r>
              <a:rPr lang="nb-NO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kretsen.</a:t>
            </a:r>
            <a:endParaRPr lang="nb-NO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Oval Callout 6"/>
          <p:cNvSpPr/>
          <p:nvPr/>
        </p:nvSpPr>
        <p:spPr>
          <a:xfrm>
            <a:off x="715075" y="4293096"/>
            <a:ext cx="3784915" cy="1296144"/>
          </a:xfrm>
          <a:prstGeom prst="wedgeEllipseCallout">
            <a:avLst>
              <a:gd name="adj1" fmla="val 34527"/>
              <a:gd name="adj2" fmla="val -6558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>
                <a:solidFill>
                  <a:schemeClr val="bg1"/>
                </a:solidFill>
              </a:rPr>
              <a:t>Skriv nøkkelsetningen i </a:t>
            </a:r>
            <a:r>
              <a:rPr lang="nb-NO" sz="2000" dirty="0" smtClean="0">
                <a:solidFill>
                  <a:schemeClr val="bg1"/>
                </a:solidFill>
              </a:rPr>
              <a:t>lærlingheftet, </a:t>
            </a:r>
            <a:r>
              <a:rPr lang="nb-NO" sz="2000" dirty="0">
                <a:solidFill>
                  <a:schemeClr val="bg1"/>
                </a:solidFill>
              </a:rPr>
              <a:t/>
            </a:r>
            <a:br>
              <a:rPr lang="nb-NO" sz="2000" dirty="0">
                <a:solidFill>
                  <a:schemeClr val="bg1"/>
                </a:solidFill>
              </a:rPr>
            </a:br>
            <a:r>
              <a:rPr lang="nb-NO" sz="2000" dirty="0">
                <a:solidFill>
                  <a:schemeClr val="bg1"/>
                </a:solidFill>
              </a:rPr>
              <a:t>i rute </a:t>
            </a:r>
            <a:r>
              <a:rPr lang="nb-NO" sz="2000" dirty="0" smtClean="0">
                <a:solidFill>
                  <a:schemeClr val="bg1"/>
                </a:solidFill>
              </a:rPr>
              <a:t>7 </a:t>
            </a:r>
            <a:r>
              <a:rPr lang="nb-NO" sz="2000" dirty="0">
                <a:solidFill>
                  <a:schemeClr val="bg1"/>
                </a:solidFill>
              </a:rPr>
              <a:t>på side </a:t>
            </a:r>
            <a:r>
              <a:rPr lang="nb-NO" sz="2000" dirty="0" smtClean="0">
                <a:solidFill>
                  <a:schemeClr val="bg1"/>
                </a:solidFill>
              </a:rPr>
              <a:t>3.</a:t>
            </a:r>
            <a:endParaRPr lang="nb-NO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479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3776-DA22-4874-AB3A-94A0A42272ED}" type="slidenum">
              <a:rPr lang="nb-NO" smtClean="0"/>
              <a:t>18</a:t>
            </a:fld>
            <a:endParaRPr lang="nb-NO"/>
          </a:p>
        </p:txBody>
      </p:sp>
      <p:pic>
        <p:nvPicPr>
          <p:cNvPr id="2" name="Bild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22" t="23114" r="13933" b="32741"/>
          <a:stretch/>
        </p:blipFill>
        <p:spPr>
          <a:xfrm>
            <a:off x="136484" y="3515599"/>
            <a:ext cx="4460537" cy="2249706"/>
          </a:xfrm>
          <a:prstGeom prst="rect">
            <a:avLst/>
          </a:prstGeom>
        </p:spPr>
      </p:pic>
      <p:pic>
        <p:nvPicPr>
          <p:cNvPr id="3" name="Bild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09" t="22531" r="15649" b="34337"/>
          <a:stretch/>
        </p:blipFill>
        <p:spPr>
          <a:xfrm>
            <a:off x="4716015" y="3515599"/>
            <a:ext cx="4328571" cy="2249706"/>
          </a:xfrm>
          <a:prstGeom prst="rect">
            <a:avLst/>
          </a:prstGeom>
        </p:spPr>
      </p:pic>
      <p:cxnSp>
        <p:nvCxnSpPr>
          <p:cNvPr id="9" name="Rett pil 8"/>
          <p:cNvCxnSpPr/>
          <p:nvPr/>
        </p:nvCxnSpPr>
        <p:spPr>
          <a:xfrm flipV="1">
            <a:off x="1619672" y="4941168"/>
            <a:ext cx="360040" cy="151216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tt pil 9"/>
          <p:cNvCxnSpPr/>
          <p:nvPr/>
        </p:nvCxnSpPr>
        <p:spPr>
          <a:xfrm flipV="1">
            <a:off x="6156176" y="4941168"/>
            <a:ext cx="360040" cy="151216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Bilde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12" t="19209" r="8898" b="24520"/>
          <a:stretch/>
        </p:blipFill>
        <p:spPr>
          <a:xfrm>
            <a:off x="4932040" y="528400"/>
            <a:ext cx="3312369" cy="1904832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467544" y="509918"/>
            <a:ext cx="3591396" cy="1334906"/>
          </a:xfrm>
          <a:prstGeom prst="wedgeRoundRectCallout">
            <a:avLst>
              <a:gd name="adj1" fmla="val 69428"/>
              <a:gd name="adj2" fmla="val -313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/>
              <a:t>K</a:t>
            </a:r>
            <a:r>
              <a:rPr lang="nb-NO" sz="2000" dirty="0" smtClean="0"/>
              <a:t>va </a:t>
            </a:r>
            <a:r>
              <a:rPr lang="nb-NO" sz="2000" dirty="0"/>
              <a:t>skjer i </a:t>
            </a:r>
            <a:r>
              <a:rPr lang="nb-NO" sz="2000" dirty="0" err="1" smtClean="0"/>
              <a:t>brytaren</a:t>
            </a:r>
            <a:r>
              <a:rPr lang="nb-NO" sz="2000" dirty="0"/>
              <a:t>, som </a:t>
            </a:r>
            <a:r>
              <a:rPr lang="nb-NO" sz="2000" dirty="0" err="1" smtClean="0"/>
              <a:t>gjer</a:t>
            </a:r>
            <a:r>
              <a:rPr lang="nb-NO" sz="2000" dirty="0" smtClean="0"/>
              <a:t> </a:t>
            </a:r>
            <a:r>
              <a:rPr lang="nb-NO" sz="2000" dirty="0"/>
              <a:t>at </a:t>
            </a:r>
            <a:r>
              <a:rPr lang="nb-NO" sz="2000" dirty="0" smtClean="0"/>
              <a:t>straumen </a:t>
            </a:r>
            <a:r>
              <a:rPr lang="nb-NO" sz="2000" dirty="0" err="1" smtClean="0"/>
              <a:t>stoppar</a:t>
            </a:r>
            <a:r>
              <a:rPr lang="nb-NO" sz="2000" dirty="0" smtClean="0"/>
              <a:t> </a:t>
            </a:r>
            <a:r>
              <a:rPr lang="nb-NO" sz="2000" dirty="0"/>
              <a:t>opp når vi trykker på knappen</a:t>
            </a:r>
            <a:r>
              <a:rPr lang="nb-NO" sz="2000" dirty="0" smtClean="0"/>
              <a:t>?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2419462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3776-DA22-4874-AB3A-94A0A42272ED}" type="slidenum">
              <a:rPr lang="nb-NO" smtClean="0"/>
              <a:t>19</a:t>
            </a:fld>
            <a:endParaRPr lang="nb-NO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4"/>
          <a:stretch/>
        </p:blipFill>
        <p:spPr bwMode="auto">
          <a:xfrm>
            <a:off x="3923928" y="404664"/>
            <a:ext cx="3908061" cy="5895395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Oval Callout 5"/>
          <p:cNvSpPr/>
          <p:nvPr/>
        </p:nvSpPr>
        <p:spPr>
          <a:xfrm>
            <a:off x="755576" y="764704"/>
            <a:ext cx="2448272" cy="1080120"/>
          </a:xfrm>
          <a:prstGeom prst="wedgeEllipseCallout">
            <a:avLst>
              <a:gd name="adj1" fmla="val 60250"/>
              <a:gd name="adj2" fmla="val 5770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/>
              <a:t>Side 15 i </a:t>
            </a:r>
            <a:r>
              <a:rPr lang="nb-NO" sz="2000" dirty="0" smtClean="0"/>
              <a:t>lærlingheftet.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3051549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332656"/>
            <a:ext cx="3131840" cy="792088"/>
          </a:xfrm>
          <a:prstGeom prst="roundRect">
            <a:avLst/>
          </a:prstGeom>
          <a:gradFill flip="none" rotWithShape="1">
            <a:gsLst>
              <a:gs pos="100000">
                <a:srgbClr val="92D050"/>
              </a:gs>
              <a:gs pos="1000">
                <a:srgbClr val="007A00"/>
              </a:gs>
            </a:gsLst>
            <a:lin ang="10800000" scaled="0"/>
            <a:tileRect/>
          </a:gra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algn="l"/>
            <a:r>
              <a:rPr lang="nb-NO" dirty="0" smtClean="0"/>
              <a:t>Skriv-par-del 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603072"/>
            <a:ext cx="8964488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800" i="1" dirty="0" smtClean="0">
                <a:solidFill>
                  <a:schemeClr val="tx2"/>
                </a:solidFill>
              </a:rPr>
              <a:t>Kva skjer med </a:t>
            </a:r>
            <a:r>
              <a:rPr lang="nb-NO" sz="2800" b="1" i="1" dirty="0" smtClean="0">
                <a:solidFill>
                  <a:schemeClr val="tx2"/>
                </a:solidFill>
              </a:rPr>
              <a:t>elektrona</a:t>
            </a:r>
            <a:r>
              <a:rPr lang="nb-NO" sz="2800" i="1" dirty="0" smtClean="0">
                <a:solidFill>
                  <a:schemeClr val="tx2"/>
                </a:solidFill>
              </a:rPr>
              <a:t> når det går </a:t>
            </a:r>
            <a:r>
              <a:rPr lang="nb-NO" sz="2800" i="1" dirty="0" err="1" smtClean="0">
                <a:solidFill>
                  <a:schemeClr val="tx2"/>
                </a:solidFill>
              </a:rPr>
              <a:t>straum</a:t>
            </a:r>
            <a:r>
              <a:rPr lang="nb-NO" sz="2800" i="1" dirty="0" smtClean="0">
                <a:solidFill>
                  <a:schemeClr val="tx2"/>
                </a:solidFill>
              </a:rPr>
              <a:t> i en </a:t>
            </a:r>
            <a:r>
              <a:rPr lang="nb-NO" sz="2800" b="1" i="1" dirty="0" smtClean="0">
                <a:solidFill>
                  <a:schemeClr val="tx2"/>
                </a:solidFill>
              </a:rPr>
              <a:t>lukka krets</a:t>
            </a:r>
            <a:r>
              <a:rPr lang="nb-NO" sz="2800" i="1" dirty="0" smtClean="0">
                <a:solidFill>
                  <a:schemeClr val="tx2"/>
                </a:solidFill>
              </a:rPr>
              <a:t>? </a:t>
            </a:r>
          </a:p>
          <a:p>
            <a:pPr marL="0" indent="0">
              <a:buNone/>
            </a:pPr>
            <a:r>
              <a:rPr lang="nb-NO" sz="2800" i="1" dirty="0" smtClean="0">
                <a:solidFill>
                  <a:schemeClr val="tx2"/>
                </a:solidFill>
              </a:rPr>
              <a:t>Kva skjer med </a:t>
            </a:r>
            <a:r>
              <a:rPr lang="nb-NO" sz="2800" b="1" i="1" dirty="0" smtClean="0">
                <a:solidFill>
                  <a:schemeClr val="tx2"/>
                </a:solidFill>
              </a:rPr>
              <a:t>elektrona</a:t>
            </a:r>
            <a:r>
              <a:rPr lang="nb-NO" sz="2800" i="1" dirty="0" smtClean="0">
                <a:solidFill>
                  <a:schemeClr val="tx2"/>
                </a:solidFill>
              </a:rPr>
              <a:t> viss vi </a:t>
            </a:r>
            <a:r>
              <a:rPr lang="nb-NO" sz="2800" b="1" i="1" dirty="0" smtClean="0">
                <a:solidFill>
                  <a:schemeClr val="tx2"/>
                </a:solidFill>
              </a:rPr>
              <a:t>bryt kretsen</a:t>
            </a:r>
            <a:r>
              <a:rPr lang="nb-NO" sz="2800" i="1" dirty="0" smtClean="0">
                <a:solidFill>
                  <a:schemeClr val="tx2"/>
                </a:solidFill>
              </a:rPr>
              <a:t>?</a:t>
            </a:r>
            <a:r>
              <a:rPr lang="nb-NO" sz="2800" dirty="0" smtClean="0"/>
              <a:t> </a:t>
            </a:r>
          </a:p>
          <a:p>
            <a:pPr marL="0" indent="0">
              <a:buNone/>
            </a:pPr>
            <a:endParaRPr lang="nb-NO" sz="2800" i="1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nb-NO" sz="2800" dirty="0" smtClean="0"/>
              <a:t>1. Skriv</a:t>
            </a:r>
            <a:r>
              <a:rPr lang="nb-NO" sz="2800" dirty="0"/>
              <a:t>: </a:t>
            </a:r>
            <a:r>
              <a:rPr lang="nb-NO" sz="2800" dirty="0" err="1">
                <a:solidFill>
                  <a:schemeClr val="tx2"/>
                </a:solidFill>
              </a:rPr>
              <a:t>Lærlingheftet</a:t>
            </a:r>
            <a:r>
              <a:rPr lang="nb-NO" sz="2800" dirty="0">
                <a:solidFill>
                  <a:schemeClr val="tx2"/>
                </a:solidFill>
              </a:rPr>
              <a:t> </a:t>
            </a:r>
            <a:r>
              <a:rPr lang="nb-NO" sz="2800" dirty="0" smtClean="0">
                <a:solidFill>
                  <a:schemeClr val="tx2"/>
                </a:solidFill>
              </a:rPr>
              <a:t>side 25, spørsmål 7a </a:t>
            </a:r>
            <a:r>
              <a:rPr lang="nb-NO" sz="2800" dirty="0">
                <a:solidFill>
                  <a:schemeClr val="tx2"/>
                </a:solidFill>
              </a:rPr>
              <a:t>og </a:t>
            </a:r>
            <a:r>
              <a:rPr lang="nb-NO" sz="2800" dirty="0" smtClean="0">
                <a:solidFill>
                  <a:schemeClr val="tx2"/>
                </a:solidFill>
              </a:rPr>
              <a:t>7b</a:t>
            </a:r>
            <a:r>
              <a:rPr lang="nb-NO" sz="2800" dirty="0">
                <a:solidFill>
                  <a:schemeClr val="tx2"/>
                </a:solidFill>
              </a:rPr>
              <a:t>. </a:t>
            </a:r>
            <a:endParaRPr lang="nb-NO" sz="2800" dirty="0" smtClean="0">
              <a:solidFill>
                <a:schemeClr val="tx2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nb-NO" sz="2800" dirty="0" smtClean="0"/>
              <a:t>2. Diskuter med naboen.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b-NO" sz="2800" dirty="0" smtClean="0"/>
              <a:t>3. Del i plenum. 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3776-DA22-4874-AB3A-94A0A42272ED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07081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3776-DA22-4874-AB3A-94A0A42272ED}" type="slidenum">
              <a:rPr lang="nb-NO" smtClean="0"/>
              <a:t>20</a:t>
            </a:fld>
            <a:endParaRPr lang="nb-NO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2488" y="0"/>
            <a:ext cx="13190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91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3776-DA22-4874-AB3A-94A0A42272ED}" type="slidenum">
              <a:rPr lang="nb-NO" smtClean="0"/>
              <a:t>3</a:t>
            </a:fld>
            <a:endParaRPr lang="nb-NO"/>
          </a:p>
        </p:txBody>
      </p:sp>
      <p:pic>
        <p:nvPicPr>
          <p:cNvPr id="10" name="Picture 6" descr="Light Bulb, Socket, Light, Current, Animation, Cg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03" t="6288" r="20832" b="6347"/>
          <a:stretch/>
        </p:blipFill>
        <p:spPr bwMode="auto">
          <a:xfrm>
            <a:off x="5610640" y="269359"/>
            <a:ext cx="3262705" cy="3663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ounded Rectangular Callout 10"/>
          <p:cNvSpPr/>
          <p:nvPr/>
        </p:nvSpPr>
        <p:spPr>
          <a:xfrm>
            <a:off x="406344" y="735778"/>
            <a:ext cx="5976664" cy="1296144"/>
          </a:xfrm>
          <a:prstGeom prst="wedgeRoundRectCallout">
            <a:avLst>
              <a:gd name="adj1" fmla="val -16528"/>
              <a:gd name="adj2" fmla="val 7807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I denne økta skal vi </a:t>
            </a:r>
            <a:r>
              <a:rPr lang="nb-NO" sz="2200" dirty="0" smtClean="0"/>
              <a:t>sjå </a:t>
            </a:r>
            <a:r>
              <a:rPr lang="nb-NO" sz="2200" dirty="0" err="1" smtClean="0"/>
              <a:t>nærmare</a:t>
            </a:r>
            <a:r>
              <a:rPr lang="nb-NO" sz="2200" dirty="0" smtClean="0"/>
              <a:t> </a:t>
            </a:r>
            <a:r>
              <a:rPr lang="nb-NO" sz="2200" dirty="0" smtClean="0"/>
              <a:t>på </a:t>
            </a:r>
            <a:r>
              <a:rPr lang="nb-NO" sz="2200" dirty="0" smtClean="0"/>
              <a:t>straumkjelde </a:t>
            </a:r>
            <a:r>
              <a:rPr lang="nb-NO" sz="2200" dirty="0" smtClean="0"/>
              <a:t>og </a:t>
            </a:r>
            <a:r>
              <a:rPr lang="nb-NO" sz="2200" b="1" dirty="0" smtClean="0"/>
              <a:t>motstand</a:t>
            </a:r>
            <a:r>
              <a:rPr lang="nb-NO" sz="2200" dirty="0" smtClean="0"/>
              <a:t> i </a:t>
            </a:r>
            <a:r>
              <a:rPr lang="nb-NO" sz="2200" dirty="0" err="1" smtClean="0"/>
              <a:t>ein</a:t>
            </a:r>
            <a:r>
              <a:rPr lang="nb-NO" sz="2200" dirty="0" smtClean="0"/>
              <a:t> </a:t>
            </a:r>
            <a:r>
              <a:rPr lang="nb-NO" sz="2200" b="1" dirty="0" smtClean="0"/>
              <a:t>elektrisk krets</a:t>
            </a:r>
            <a:r>
              <a:rPr lang="nb-NO" sz="2200" dirty="0" smtClean="0"/>
              <a:t>, og snakke om </a:t>
            </a:r>
            <a:r>
              <a:rPr lang="nb-NO" sz="2200" dirty="0" err="1" smtClean="0"/>
              <a:t>sikkerheit</a:t>
            </a:r>
            <a:r>
              <a:rPr lang="nb-NO" sz="2200" dirty="0" smtClean="0"/>
              <a:t> </a:t>
            </a:r>
            <a:r>
              <a:rPr lang="nb-NO" sz="2200" dirty="0" smtClean="0"/>
              <a:t>rundt </a:t>
            </a:r>
            <a:r>
              <a:rPr lang="nb-NO" sz="2200" b="1" dirty="0" smtClean="0"/>
              <a:t>elektrisk strøm</a:t>
            </a:r>
            <a:r>
              <a:rPr lang="nb-NO" sz="2200" dirty="0" smtClean="0"/>
              <a:t>.</a:t>
            </a:r>
            <a:endParaRPr lang="nb-NO" sz="2200" dirty="0"/>
          </a:p>
        </p:txBody>
      </p:sp>
      <p:sp>
        <p:nvSpPr>
          <p:cNvPr id="12" name="Rounded Rectangular Callout 11"/>
          <p:cNvSpPr/>
          <p:nvPr/>
        </p:nvSpPr>
        <p:spPr>
          <a:xfrm>
            <a:off x="480985" y="3717032"/>
            <a:ext cx="5203647" cy="1025866"/>
          </a:xfrm>
          <a:prstGeom prst="wedgeRoundRectCallout">
            <a:avLst>
              <a:gd name="adj1" fmla="val -823"/>
              <a:gd name="adj2" fmla="val 7657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Vi skal også finne ut </a:t>
            </a:r>
            <a:r>
              <a:rPr lang="nb-NO" sz="2200" dirty="0" smtClean="0"/>
              <a:t>kva </a:t>
            </a:r>
            <a:r>
              <a:rPr lang="nb-NO" sz="2200" dirty="0" smtClean="0"/>
              <a:t>som er </a:t>
            </a:r>
            <a:r>
              <a:rPr lang="nb-NO" sz="2200" b="1" dirty="0" smtClean="0"/>
              <a:t>funksjonen</a:t>
            </a:r>
            <a:r>
              <a:rPr lang="nb-NO" sz="2200" dirty="0" smtClean="0"/>
              <a:t> til </a:t>
            </a:r>
            <a:r>
              <a:rPr lang="nb-NO" sz="2200" dirty="0" err="1" smtClean="0"/>
              <a:t>ein</a:t>
            </a:r>
            <a:r>
              <a:rPr lang="nb-NO" sz="2200" dirty="0" smtClean="0"/>
              <a:t> </a:t>
            </a:r>
            <a:r>
              <a:rPr lang="nb-NO" sz="2200" dirty="0" smtClean="0"/>
              <a:t>bryter, og </a:t>
            </a:r>
            <a:r>
              <a:rPr lang="nb-NO" sz="2200" dirty="0" err="1" smtClean="0"/>
              <a:t>korleis</a:t>
            </a:r>
            <a:r>
              <a:rPr lang="nb-NO" sz="2200" dirty="0" smtClean="0"/>
              <a:t> </a:t>
            </a:r>
            <a:r>
              <a:rPr lang="nb-NO" sz="2200" dirty="0" smtClean="0"/>
              <a:t>den </a:t>
            </a:r>
            <a:r>
              <a:rPr lang="nb-NO" sz="2200" dirty="0" err="1" smtClean="0"/>
              <a:t>verkar</a:t>
            </a:r>
            <a:r>
              <a:rPr lang="nb-NO" sz="2200" dirty="0" smtClean="0"/>
              <a:t>.</a:t>
            </a:r>
            <a:endParaRPr lang="nb-NO" sz="2200" dirty="0"/>
          </a:p>
        </p:txBody>
      </p:sp>
      <p:pic>
        <p:nvPicPr>
          <p:cNvPr id="13" name="Picture 2" descr="N:\Forskerføtter og leserøtter\ELEKTRISITET\Bilder\Bilder til lærerveiledningene\Bryter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2" t="36184" r="14103"/>
          <a:stretch/>
        </p:blipFill>
        <p:spPr bwMode="auto">
          <a:xfrm>
            <a:off x="3563888" y="5085184"/>
            <a:ext cx="2597153" cy="1330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8587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Callout 3"/>
          <p:cNvSpPr/>
          <p:nvPr/>
        </p:nvSpPr>
        <p:spPr>
          <a:xfrm>
            <a:off x="611560" y="1124745"/>
            <a:ext cx="3827596" cy="1296144"/>
          </a:xfrm>
          <a:prstGeom prst="wedgeEllipseCallout">
            <a:avLst>
              <a:gd name="adj1" fmla="val 57196"/>
              <a:gd name="adj2" fmla="val 4663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Kva er </a:t>
            </a:r>
            <a:r>
              <a:rPr lang="nb-NO" sz="2200" b="1" dirty="0" smtClean="0"/>
              <a:t>funksjonen</a:t>
            </a:r>
            <a:r>
              <a:rPr lang="nb-NO" sz="2200" dirty="0" smtClean="0"/>
              <a:t> til </a:t>
            </a:r>
            <a:r>
              <a:rPr lang="nb-NO" sz="2200" dirty="0" err="1" smtClean="0"/>
              <a:t>straumkjelda</a:t>
            </a:r>
            <a:r>
              <a:rPr lang="nb-NO" sz="2200" dirty="0" smtClean="0"/>
              <a:t> i </a:t>
            </a:r>
            <a:r>
              <a:rPr lang="nb-NO" sz="2200" dirty="0" err="1" smtClean="0"/>
              <a:t>ein</a:t>
            </a:r>
            <a:r>
              <a:rPr lang="nb-NO" sz="2200" dirty="0" smtClean="0"/>
              <a:t> </a:t>
            </a:r>
            <a:r>
              <a:rPr lang="nb-NO" sz="2200" b="1" dirty="0" smtClean="0"/>
              <a:t>elektrisk krets</a:t>
            </a:r>
            <a:r>
              <a:rPr lang="nb-NO" sz="2200" dirty="0" smtClean="0"/>
              <a:t>?</a:t>
            </a:r>
            <a:endParaRPr lang="nb-NO" sz="2200" dirty="0"/>
          </a:p>
        </p:txBody>
      </p:sp>
      <p:pic>
        <p:nvPicPr>
          <p:cNvPr id="1026" name="Picture 2" descr="N:\Forskerføtter og leserøtter\ELEKTRISITET\Bilder\bilder fra annica\batterier\5R0A190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4" t="32653" r="54843" b="28142"/>
          <a:stretch/>
        </p:blipFill>
        <p:spPr bwMode="auto">
          <a:xfrm>
            <a:off x="6372200" y="548680"/>
            <a:ext cx="1800200" cy="2932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Electric, Sockets, Power, Plug, Electricity, Energy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6" t="5277" r="5341" b="41867"/>
          <a:stretch/>
        </p:blipFill>
        <p:spPr bwMode="auto">
          <a:xfrm>
            <a:off x="4281567" y="4149080"/>
            <a:ext cx="3600400" cy="2213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3776-DA22-4874-AB3A-94A0A42272ED}" type="slidenum">
              <a:rPr lang="nb-NO" smtClean="0"/>
              <a:t>4</a:t>
            </a:fld>
            <a:endParaRPr lang="nb-NO"/>
          </a:p>
        </p:txBody>
      </p:sp>
      <p:sp>
        <p:nvSpPr>
          <p:cNvPr id="6" name="TextBox 5"/>
          <p:cNvSpPr txBox="1"/>
          <p:nvPr/>
        </p:nvSpPr>
        <p:spPr>
          <a:xfrm>
            <a:off x="6444208" y="3481589"/>
            <a:ext cx="19442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err="1" smtClean="0"/>
              <a:t>Annica</a:t>
            </a:r>
            <a:r>
              <a:rPr lang="nb-NO" sz="1050" dirty="0" smtClean="0"/>
              <a:t> Thomsson</a:t>
            </a:r>
            <a:endParaRPr lang="nb-NO" sz="1050" dirty="0"/>
          </a:p>
        </p:txBody>
      </p:sp>
      <p:sp>
        <p:nvSpPr>
          <p:cNvPr id="7" name="TextBox 6"/>
          <p:cNvSpPr txBox="1"/>
          <p:nvPr/>
        </p:nvSpPr>
        <p:spPr>
          <a:xfrm>
            <a:off x="2987824" y="338256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3600" dirty="0" smtClean="0"/>
              <a:t>Straumkjelde</a:t>
            </a:r>
            <a:endParaRPr lang="nb-NO" sz="3600" dirty="0"/>
          </a:p>
        </p:txBody>
      </p:sp>
      <p:sp>
        <p:nvSpPr>
          <p:cNvPr id="8" name="Oval Callout 7"/>
          <p:cNvSpPr/>
          <p:nvPr/>
        </p:nvSpPr>
        <p:spPr>
          <a:xfrm>
            <a:off x="1511660" y="2758215"/>
            <a:ext cx="2664296" cy="936104"/>
          </a:xfrm>
          <a:prstGeom prst="wedgeEllipseCallout">
            <a:avLst>
              <a:gd name="adj1" fmla="val 62724"/>
              <a:gd name="adj2" fmla="val 3355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Dette skal vi undersøke nå.</a:t>
            </a:r>
            <a:endParaRPr lang="nb-NO" sz="2200" dirty="0"/>
          </a:p>
        </p:txBody>
      </p:sp>
      <p:sp>
        <p:nvSpPr>
          <p:cNvPr id="9" name="Oval Callout 8"/>
          <p:cNvSpPr/>
          <p:nvPr/>
        </p:nvSpPr>
        <p:spPr>
          <a:xfrm>
            <a:off x="395536" y="4509120"/>
            <a:ext cx="3600400" cy="1224136"/>
          </a:xfrm>
          <a:prstGeom prst="wedgeEllipseCallout">
            <a:avLst>
              <a:gd name="adj1" fmla="val -52041"/>
              <a:gd name="adj2" fmla="val 6518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Vi skal også undersøke </a:t>
            </a:r>
            <a:r>
              <a:rPr lang="nb-NO" sz="2200" b="1" dirty="0" smtClean="0"/>
              <a:t>motstand</a:t>
            </a:r>
            <a:r>
              <a:rPr lang="nb-NO" sz="2200" dirty="0" smtClean="0"/>
              <a:t> i </a:t>
            </a:r>
            <a:r>
              <a:rPr lang="nb-NO" sz="2200" dirty="0" err="1" smtClean="0"/>
              <a:t>ein</a:t>
            </a:r>
            <a:r>
              <a:rPr lang="nb-NO" sz="2200" dirty="0" smtClean="0"/>
              <a:t> </a:t>
            </a:r>
            <a:r>
              <a:rPr lang="nb-NO" sz="2200" b="1" dirty="0" smtClean="0"/>
              <a:t>elektrisk krets</a:t>
            </a:r>
            <a:r>
              <a:rPr lang="nb-NO" sz="2200" dirty="0" smtClean="0"/>
              <a:t>.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2668318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3776-DA22-4874-AB3A-94A0A42272ED}" type="slidenum">
              <a:rPr lang="nb-NO" smtClean="0"/>
              <a:t>5</a:t>
            </a:fld>
            <a:endParaRPr lang="nb-NO" dirty="0"/>
          </a:p>
        </p:txBody>
      </p:sp>
      <p:pic>
        <p:nvPicPr>
          <p:cNvPr id="5" name="Picture 2" descr="Masks, Icon, Theater Icon, Teatro, Icon Masks, Icons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80" r="-1084" b="15810"/>
          <a:stretch/>
        </p:blipFill>
        <p:spPr bwMode="auto">
          <a:xfrm>
            <a:off x="3089168" y="221867"/>
            <a:ext cx="2253797" cy="152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Antique, Industrial, Lamp, Industry, Vintage, Ancient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6" r="14309"/>
          <a:stretch/>
        </p:blipFill>
        <p:spPr bwMode="auto">
          <a:xfrm>
            <a:off x="1979712" y="2158805"/>
            <a:ext cx="3799928" cy="2773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Oval Callout 17"/>
          <p:cNvSpPr/>
          <p:nvPr/>
        </p:nvSpPr>
        <p:spPr>
          <a:xfrm>
            <a:off x="5148064" y="1124744"/>
            <a:ext cx="3744416" cy="1368152"/>
          </a:xfrm>
          <a:prstGeom prst="wedgeEllipseCallout">
            <a:avLst>
              <a:gd name="adj1" fmla="val -47381"/>
              <a:gd name="adj2" fmla="val 117416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Vi skal dramatisere </a:t>
            </a:r>
            <a:r>
              <a:rPr lang="nb-NO" sz="2200" b="1" dirty="0" smtClean="0"/>
              <a:t>funksjonen</a:t>
            </a:r>
            <a:r>
              <a:rPr lang="nb-NO" sz="2200" dirty="0" smtClean="0"/>
              <a:t> til </a:t>
            </a:r>
            <a:r>
              <a:rPr lang="nb-NO" sz="2200" dirty="0" smtClean="0"/>
              <a:t>straumkjelden</a:t>
            </a:r>
            <a:r>
              <a:rPr lang="nb-NO" sz="2200" dirty="0" smtClean="0"/>
              <a:t>…</a:t>
            </a:r>
            <a:endParaRPr lang="nb-NO" sz="2200" dirty="0"/>
          </a:p>
        </p:txBody>
      </p:sp>
      <p:sp>
        <p:nvSpPr>
          <p:cNvPr id="20" name="Oval Callout 19"/>
          <p:cNvSpPr/>
          <p:nvPr/>
        </p:nvSpPr>
        <p:spPr>
          <a:xfrm>
            <a:off x="2843808" y="4721107"/>
            <a:ext cx="3355040" cy="864096"/>
          </a:xfrm>
          <a:prstGeom prst="wedgeEllipseCallout">
            <a:avLst>
              <a:gd name="adj1" fmla="val -52177"/>
              <a:gd name="adj2" fmla="val -192115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…og </a:t>
            </a:r>
            <a:r>
              <a:rPr lang="nb-NO" sz="2200" b="1" dirty="0" smtClean="0"/>
              <a:t>motstanden</a:t>
            </a:r>
            <a:r>
              <a:rPr lang="nb-NO" sz="2200" dirty="0" smtClean="0"/>
              <a:t> i </a:t>
            </a:r>
            <a:r>
              <a:rPr lang="nb-NO" sz="2200" dirty="0" err="1" smtClean="0"/>
              <a:t>ein</a:t>
            </a:r>
            <a:r>
              <a:rPr lang="nb-NO" sz="2200" dirty="0" smtClean="0"/>
              <a:t> </a:t>
            </a:r>
            <a:r>
              <a:rPr lang="nb-NO" sz="2200" b="1" dirty="0" smtClean="0"/>
              <a:t>elektrisk krets</a:t>
            </a:r>
            <a:r>
              <a:rPr lang="nb-NO" sz="2200" dirty="0" smtClean="0"/>
              <a:t>.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1082187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3776-DA22-4874-AB3A-94A0A42272ED}" type="slidenum">
              <a:rPr lang="nb-NO" smtClean="0"/>
              <a:t>6</a:t>
            </a:fld>
            <a:endParaRPr lang="nb-NO"/>
          </a:p>
        </p:txBody>
      </p:sp>
      <p:sp>
        <p:nvSpPr>
          <p:cNvPr id="5" name="Content Placeholder 3"/>
          <p:cNvSpPr txBox="1">
            <a:spLocks/>
          </p:cNvSpPr>
          <p:nvPr/>
        </p:nvSpPr>
        <p:spPr>
          <a:xfrm>
            <a:off x="1972816" y="1647152"/>
            <a:ext cx="7027908" cy="769441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nb-NO" sz="2200" dirty="0" smtClean="0">
                <a:latin typeface="Comic Sans MS" panose="030F0702030302020204" pitchFamily="66" charset="0"/>
              </a:rPr>
              <a:t>Vi </a:t>
            </a:r>
            <a:r>
              <a:rPr lang="nb-NO" sz="2200" dirty="0" smtClean="0">
                <a:latin typeface="Comic Sans MS" panose="030F0702030302020204" pitchFamily="66" charset="0"/>
              </a:rPr>
              <a:t>brukar </a:t>
            </a:r>
            <a:r>
              <a:rPr lang="nb-NO" sz="2200" dirty="0" smtClean="0">
                <a:latin typeface="Comic Sans MS" panose="030F0702030302020204" pitchFamily="66" charset="0"/>
              </a:rPr>
              <a:t>elektrisk </a:t>
            </a:r>
            <a:r>
              <a:rPr lang="nb-NO" sz="2200" dirty="0" smtClean="0">
                <a:latin typeface="Comic Sans MS" panose="030F0702030302020204" pitchFamily="66" charset="0"/>
              </a:rPr>
              <a:t>straum </a:t>
            </a:r>
            <a:r>
              <a:rPr lang="nb-NO" sz="2200" dirty="0" smtClean="0">
                <a:latin typeface="Comic Sans MS" panose="030F0702030302020204" pitchFamily="66" charset="0"/>
              </a:rPr>
              <a:t>til å få lys, oppvarming/nedkjøling, bevegelse og kommunikasjon.</a:t>
            </a:r>
            <a:endParaRPr lang="nb-NO" sz="2200" dirty="0"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86457" y="116632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600" dirty="0" smtClean="0"/>
              <a:t>Motstand</a:t>
            </a:r>
            <a:endParaRPr lang="nb-NO" sz="3600" dirty="0"/>
          </a:p>
        </p:txBody>
      </p:sp>
      <p:sp>
        <p:nvSpPr>
          <p:cNvPr id="8" name="Oval Callout 7"/>
          <p:cNvSpPr/>
          <p:nvPr/>
        </p:nvSpPr>
        <p:spPr>
          <a:xfrm>
            <a:off x="64911" y="386513"/>
            <a:ext cx="3386641" cy="1260639"/>
          </a:xfrm>
          <a:prstGeom prst="wedgeEllipseCallout">
            <a:avLst>
              <a:gd name="adj1" fmla="val 33908"/>
              <a:gd name="adj2" fmla="val 6424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/>
              <a:t>K</a:t>
            </a:r>
            <a:r>
              <a:rPr lang="nb-NO" sz="2000" dirty="0" smtClean="0"/>
              <a:t>va </a:t>
            </a:r>
            <a:r>
              <a:rPr lang="nb-NO" sz="2000" dirty="0" smtClean="0"/>
              <a:t>er </a:t>
            </a:r>
            <a:r>
              <a:rPr lang="nb-NO" sz="2000" dirty="0" err="1" smtClean="0"/>
              <a:t>dei</a:t>
            </a:r>
            <a:r>
              <a:rPr lang="nb-NO" sz="2000" dirty="0" smtClean="0"/>
              <a:t> </a:t>
            </a:r>
            <a:r>
              <a:rPr lang="nb-NO" sz="2000" dirty="0" smtClean="0"/>
              <a:t>fire </a:t>
            </a:r>
            <a:r>
              <a:rPr lang="nb-NO" sz="2000" dirty="0" err="1" smtClean="0"/>
              <a:t>hoved</a:t>
            </a:r>
            <a:r>
              <a:rPr lang="nb-NO" sz="2000" b="1" dirty="0" err="1" smtClean="0"/>
              <a:t>funksjonane</a:t>
            </a:r>
            <a:r>
              <a:rPr lang="nb-NO" sz="2000" b="1" dirty="0" smtClean="0"/>
              <a:t> </a:t>
            </a:r>
            <a:r>
              <a:rPr lang="nb-NO" sz="2000" dirty="0" smtClean="0"/>
              <a:t>for </a:t>
            </a:r>
            <a:r>
              <a:rPr lang="nb-NO" sz="2000" b="1" dirty="0" smtClean="0"/>
              <a:t>elektrisk </a:t>
            </a:r>
            <a:r>
              <a:rPr lang="nb-NO" sz="2000" b="1" dirty="0" smtClean="0"/>
              <a:t>straum</a:t>
            </a:r>
            <a:r>
              <a:rPr lang="nb-NO" sz="2000" dirty="0" smtClean="0"/>
              <a:t>?</a:t>
            </a:r>
            <a:endParaRPr lang="nb-NO" sz="2000" dirty="0"/>
          </a:p>
        </p:txBody>
      </p:sp>
      <p:sp>
        <p:nvSpPr>
          <p:cNvPr id="13" name="Rounded Rectangular Callout 12"/>
          <p:cNvSpPr/>
          <p:nvPr/>
        </p:nvSpPr>
        <p:spPr>
          <a:xfrm>
            <a:off x="5360362" y="4572574"/>
            <a:ext cx="3640361" cy="1664488"/>
          </a:xfrm>
          <a:prstGeom prst="wedgeRoundRectCallout">
            <a:avLst>
              <a:gd name="adj1" fmla="val -19895"/>
              <a:gd name="adj2" fmla="val 6666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Tenk på andre </a:t>
            </a:r>
            <a:r>
              <a:rPr lang="nb-NO" sz="2000" dirty="0" err="1" smtClean="0"/>
              <a:t>gjenstandar</a:t>
            </a:r>
            <a:r>
              <a:rPr lang="nb-NO" sz="2000" dirty="0" smtClean="0"/>
              <a:t> </a:t>
            </a:r>
            <a:r>
              <a:rPr lang="nb-NO" sz="2000" dirty="0" smtClean="0"/>
              <a:t>som </a:t>
            </a:r>
            <a:r>
              <a:rPr lang="nb-NO" sz="2000" dirty="0" smtClean="0"/>
              <a:t>brukar straum</a:t>
            </a:r>
            <a:r>
              <a:rPr lang="nb-NO" sz="2000" dirty="0" smtClean="0"/>
              <a:t>. </a:t>
            </a:r>
            <a:r>
              <a:rPr lang="nb-NO" sz="2000" dirty="0" smtClean="0"/>
              <a:t>Kva </a:t>
            </a:r>
            <a:r>
              <a:rPr lang="nb-NO" sz="2000" dirty="0" smtClean="0"/>
              <a:t>skjer med gjenstanden når </a:t>
            </a:r>
            <a:r>
              <a:rPr lang="nb-NO" sz="2000" dirty="0" smtClean="0"/>
              <a:t>straumen </a:t>
            </a:r>
            <a:r>
              <a:rPr lang="nb-NO" sz="2000" dirty="0" smtClean="0"/>
              <a:t>i kretsen til gjenstanden møter </a:t>
            </a:r>
            <a:r>
              <a:rPr lang="nb-NO" sz="2000" b="1" dirty="0" smtClean="0"/>
              <a:t>motstand</a:t>
            </a:r>
            <a:r>
              <a:rPr lang="nb-NO" sz="2000" dirty="0" smtClean="0"/>
              <a:t>?</a:t>
            </a:r>
            <a:endParaRPr lang="nb-NO" sz="2000" dirty="0"/>
          </a:p>
        </p:txBody>
      </p:sp>
      <p:pic>
        <p:nvPicPr>
          <p:cNvPr id="21" name="Picture 5" descr="Kitchen, Stove, Oven, Range Hood, Cook, Cooking Pot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77" t="26173" r="22739" b="-1"/>
          <a:stretch/>
        </p:blipFill>
        <p:spPr bwMode="auto">
          <a:xfrm>
            <a:off x="84885" y="4574705"/>
            <a:ext cx="1734086" cy="219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Oval Callout 21"/>
          <p:cNvSpPr/>
          <p:nvPr/>
        </p:nvSpPr>
        <p:spPr>
          <a:xfrm>
            <a:off x="84885" y="2955069"/>
            <a:ext cx="3385537" cy="1389247"/>
          </a:xfrm>
          <a:prstGeom prst="wedgeEllipseCallout">
            <a:avLst>
              <a:gd name="adj1" fmla="val -23897"/>
              <a:gd name="adj2" fmla="val 6919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b="1" dirty="0" smtClean="0"/>
              <a:t>Motstanden</a:t>
            </a:r>
            <a:r>
              <a:rPr lang="nb-NO" sz="2000" dirty="0" smtClean="0"/>
              <a:t> i den </a:t>
            </a:r>
            <a:r>
              <a:rPr lang="nb-NO" sz="2000" b="1" dirty="0" smtClean="0"/>
              <a:t>elektriske kretsen </a:t>
            </a:r>
            <a:r>
              <a:rPr lang="nb-NO" sz="2000" dirty="0" smtClean="0"/>
              <a:t>til </a:t>
            </a:r>
            <a:r>
              <a:rPr lang="nb-NO" sz="2000" dirty="0" err="1" smtClean="0"/>
              <a:t>ein</a:t>
            </a:r>
            <a:r>
              <a:rPr lang="nb-NO" sz="2000" dirty="0" smtClean="0"/>
              <a:t> </a:t>
            </a:r>
            <a:r>
              <a:rPr lang="nb-NO" sz="2000" dirty="0" err="1" smtClean="0"/>
              <a:t>omn</a:t>
            </a:r>
            <a:r>
              <a:rPr lang="nb-NO" sz="2000" dirty="0" smtClean="0"/>
              <a:t> </a:t>
            </a:r>
            <a:r>
              <a:rPr lang="nb-NO" sz="2000" dirty="0" err="1" smtClean="0"/>
              <a:t>gjer</a:t>
            </a:r>
            <a:r>
              <a:rPr lang="nb-NO" sz="2000" dirty="0" smtClean="0"/>
              <a:t> </a:t>
            </a:r>
            <a:r>
              <a:rPr lang="nb-NO" sz="2000" dirty="0" smtClean="0"/>
              <a:t>at </a:t>
            </a:r>
            <a:r>
              <a:rPr lang="nb-NO" sz="2000" dirty="0" err="1" smtClean="0"/>
              <a:t>omnen</a:t>
            </a:r>
            <a:r>
              <a:rPr lang="nb-NO" sz="2000" dirty="0" smtClean="0"/>
              <a:t> </a:t>
            </a:r>
            <a:r>
              <a:rPr lang="nb-NO" sz="2000" dirty="0" smtClean="0"/>
              <a:t>blir varm.</a:t>
            </a:r>
            <a:endParaRPr lang="nb-NO" sz="2000" b="1" dirty="0"/>
          </a:p>
        </p:txBody>
      </p:sp>
      <p:pic>
        <p:nvPicPr>
          <p:cNvPr id="24" name="Picture 2" descr="Antique, Industrial, Lamp, Industry, Vintage, Ancient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6" r="14309"/>
          <a:stretch/>
        </p:blipFill>
        <p:spPr bwMode="auto">
          <a:xfrm>
            <a:off x="2140337" y="4725144"/>
            <a:ext cx="2592288" cy="1892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Oval Callout 24"/>
          <p:cNvSpPr/>
          <p:nvPr/>
        </p:nvSpPr>
        <p:spPr>
          <a:xfrm>
            <a:off x="3149743" y="3034268"/>
            <a:ext cx="3165763" cy="1230848"/>
          </a:xfrm>
          <a:prstGeom prst="wedgeEllipseCallout">
            <a:avLst>
              <a:gd name="adj1" fmla="val -61066"/>
              <a:gd name="adj2" fmla="val 94275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b="1" dirty="0" smtClean="0"/>
              <a:t>Motstanden</a:t>
            </a:r>
            <a:r>
              <a:rPr lang="nb-NO" sz="2000" dirty="0" smtClean="0"/>
              <a:t> i kretsen</a:t>
            </a:r>
            <a:r>
              <a:rPr lang="nb-NO" sz="2000" b="1" dirty="0" smtClean="0"/>
              <a:t> </a:t>
            </a:r>
            <a:r>
              <a:rPr lang="nb-NO" sz="2000" dirty="0" smtClean="0"/>
              <a:t>til ei lampe </a:t>
            </a:r>
            <a:r>
              <a:rPr lang="nb-NO" sz="2000" dirty="0" err="1" smtClean="0"/>
              <a:t>gjer</a:t>
            </a:r>
            <a:r>
              <a:rPr lang="nb-NO" sz="2000" dirty="0" smtClean="0"/>
              <a:t> </a:t>
            </a:r>
            <a:r>
              <a:rPr lang="nb-NO" sz="2000" dirty="0" smtClean="0"/>
              <a:t>at lampa lyser.</a:t>
            </a:r>
            <a:endParaRPr lang="nb-NO" sz="2000" b="1" dirty="0"/>
          </a:p>
        </p:txBody>
      </p:sp>
    </p:spTree>
    <p:extLst>
      <p:ext uri="{BB962C8B-B14F-4D97-AF65-F5344CB8AC3E}">
        <p14:creationId xmlns:p14="http://schemas.microsoft.com/office/powerpoint/2010/main" val="3816177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13" grpId="0" animBg="1"/>
      <p:bldP spid="22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 txBox="1">
            <a:spLocks noGrp="1"/>
          </p:cNvSpPr>
          <p:nvPr>
            <p:ph idx="1"/>
          </p:nvPr>
        </p:nvSpPr>
        <p:spPr>
          <a:xfrm>
            <a:off x="179512" y="1484784"/>
            <a:ext cx="8712968" cy="107721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nb-NO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Funksjonen til </a:t>
            </a:r>
            <a:r>
              <a:rPr lang="nb-NO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straumkjelden </a:t>
            </a:r>
            <a:r>
              <a:rPr lang="nb-NO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er å få det til å gå </a:t>
            </a:r>
            <a:r>
              <a:rPr lang="nb-NO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straum </a:t>
            </a:r>
            <a:r>
              <a:rPr lang="nb-NO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i kretsen.</a:t>
            </a:r>
            <a:endParaRPr lang="nb-NO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3776-DA22-4874-AB3A-94A0A42272ED}" type="slidenum">
              <a:rPr lang="nb-NO" smtClean="0"/>
              <a:t>7</a:t>
            </a:fld>
            <a:endParaRPr lang="nb-NO"/>
          </a:p>
        </p:txBody>
      </p:sp>
      <p:sp>
        <p:nvSpPr>
          <p:cNvPr id="5" name="Oval Callout 4"/>
          <p:cNvSpPr/>
          <p:nvPr/>
        </p:nvSpPr>
        <p:spPr>
          <a:xfrm>
            <a:off x="643069" y="3356992"/>
            <a:ext cx="3784915" cy="1296144"/>
          </a:xfrm>
          <a:prstGeom prst="wedgeEllipseCallout">
            <a:avLst>
              <a:gd name="adj1" fmla="val 34755"/>
              <a:gd name="adj2" fmla="val -8088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bg1"/>
                </a:solidFill>
              </a:rPr>
              <a:t>Skriv nøkkelsetningen i </a:t>
            </a:r>
            <a:r>
              <a:rPr lang="nb-NO" sz="2200" dirty="0" smtClean="0">
                <a:solidFill>
                  <a:schemeClr val="bg1"/>
                </a:solidFill>
              </a:rPr>
              <a:t>lærlingheftet, </a:t>
            </a:r>
            <a:r>
              <a:rPr lang="nb-NO" sz="2200" dirty="0">
                <a:solidFill>
                  <a:schemeClr val="bg1"/>
                </a:solidFill>
              </a:rPr>
              <a:t/>
            </a:r>
            <a:br>
              <a:rPr lang="nb-NO" sz="2200" dirty="0">
                <a:solidFill>
                  <a:schemeClr val="bg1"/>
                </a:solidFill>
              </a:rPr>
            </a:br>
            <a:r>
              <a:rPr lang="nb-NO" sz="2200" dirty="0">
                <a:solidFill>
                  <a:schemeClr val="bg1"/>
                </a:solidFill>
              </a:rPr>
              <a:t>i rute 6</a:t>
            </a:r>
            <a:r>
              <a:rPr lang="nb-NO" sz="2200" dirty="0" smtClean="0">
                <a:solidFill>
                  <a:schemeClr val="bg1"/>
                </a:solidFill>
              </a:rPr>
              <a:t> </a:t>
            </a:r>
            <a:r>
              <a:rPr lang="nb-NO" sz="2200" dirty="0">
                <a:solidFill>
                  <a:schemeClr val="bg1"/>
                </a:solidFill>
              </a:rPr>
              <a:t>på side </a:t>
            </a:r>
            <a:r>
              <a:rPr lang="nb-NO" sz="2200" dirty="0" smtClean="0">
                <a:solidFill>
                  <a:schemeClr val="bg1"/>
                </a:solidFill>
              </a:rPr>
              <a:t>3.</a:t>
            </a:r>
            <a:endParaRPr lang="nb-NO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3763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3776-DA22-4874-AB3A-94A0A42272ED}" type="slidenum">
              <a:rPr lang="nb-NO" smtClean="0"/>
              <a:t>8</a:t>
            </a:fld>
            <a:endParaRPr lang="nb-NO"/>
          </a:p>
        </p:txBody>
      </p:sp>
      <p:pic>
        <p:nvPicPr>
          <p:cNvPr id="3076" name="Picture 4" descr="Arkitektur, Familiens Hus, ForgÃ¥rden, Garasje, Hje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03" t="26111" r="9197"/>
          <a:stretch/>
        </p:blipFill>
        <p:spPr bwMode="auto">
          <a:xfrm>
            <a:off x="5508104" y="116631"/>
            <a:ext cx="3255023" cy="201622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>
            <a:off x="4283968" y="1201421"/>
            <a:ext cx="1008112" cy="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9" name="Picture 7" descr="Makt Polakkene, Ãvre Linjer, Kraftledninger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89" t="825" r="1575" b="7618"/>
          <a:stretch/>
        </p:blipFill>
        <p:spPr bwMode="auto">
          <a:xfrm>
            <a:off x="719199" y="117674"/>
            <a:ext cx="3437642" cy="2391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294" y="3284984"/>
            <a:ext cx="3759452" cy="2499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Oval Callout 17"/>
          <p:cNvSpPr/>
          <p:nvPr/>
        </p:nvSpPr>
        <p:spPr>
          <a:xfrm>
            <a:off x="3565850" y="2213664"/>
            <a:ext cx="3960440" cy="1472996"/>
          </a:xfrm>
          <a:prstGeom prst="wedgeEllipseCallout">
            <a:avLst>
              <a:gd name="adj1" fmla="val -66315"/>
              <a:gd name="adj2" fmla="val -53857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Straumen </a:t>
            </a:r>
            <a:r>
              <a:rPr lang="nb-NO" sz="2000" dirty="0" smtClean="0"/>
              <a:t>i huset ditt </a:t>
            </a:r>
            <a:r>
              <a:rPr lang="nb-NO" sz="2000" dirty="0" smtClean="0"/>
              <a:t>kjem </a:t>
            </a:r>
            <a:r>
              <a:rPr lang="nb-NO" sz="2000" dirty="0" smtClean="0"/>
              <a:t>gjennom </a:t>
            </a:r>
            <a:r>
              <a:rPr lang="nb-NO" sz="2000" dirty="0" err="1" smtClean="0"/>
              <a:t>høyspentleidningar</a:t>
            </a:r>
            <a:r>
              <a:rPr lang="nb-NO" sz="2000" dirty="0" smtClean="0"/>
              <a:t> frå </a:t>
            </a:r>
            <a:r>
              <a:rPr lang="nb-NO" sz="2000" dirty="0" err="1" smtClean="0"/>
              <a:t>eit</a:t>
            </a:r>
            <a:r>
              <a:rPr lang="nb-NO" sz="2000" dirty="0" smtClean="0"/>
              <a:t> </a:t>
            </a:r>
            <a:r>
              <a:rPr lang="nb-NO" sz="2000" dirty="0" smtClean="0"/>
              <a:t>kraftverk langt borte</a:t>
            </a:r>
            <a:r>
              <a:rPr lang="nb-NO" sz="2000" dirty="0"/>
              <a:t>.</a:t>
            </a:r>
          </a:p>
        </p:txBody>
      </p:sp>
      <p:sp>
        <p:nvSpPr>
          <p:cNvPr id="19" name="Oval Callout 18"/>
          <p:cNvSpPr/>
          <p:nvPr/>
        </p:nvSpPr>
        <p:spPr>
          <a:xfrm>
            <a:off x="2772440" y="5229200"/>
            <a:ext cx="4212468" cy="1472996"/>
          </a:xfrm>
          <a:prstGeom prst="wedgeEllipseCallout">
            <a:avLst>
              <a:gd name="adj1" fmla="val -64472"/>
              <a:gd name="adj2" fmla="val -70255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I huset går </a:t>
            </a:r>
            <a:r>
              <a:rPr lang="nb-NO" sz="2000" dirty="0" smtClean="0"/>
              <a:t>straumen </a:t>
            </a:r>
            <a:r>
              <a:rPr lang="nb-NO" sz="2000" dirty="0" smtClean="0"/>
              <a:t>gjennom </a:t>
            </a:r>
            <a:r>
              <a:rPr lang="nb-NO" sz="2000" dirty="0" smtClean="0"/>
              <a:t>leidningar </a:t>
            </a:r>
            <a:r>
              <a:rPr lang="nb-NO" sz="2000" dirty="0" smtClean="0"/>
              <a:t>i veggen, til alle lamper, </a:t>
            </a:r>
            <a:r>
              <a:rPr lang="nb-NO" sz="2000" dirty="0" err="1" smtClean="0"/>
              <a:t>brytarar</a:t>
            </a:r>
            <a:r>
              <a:rPr lang="nb-NO" sz="2000" dirty="0" smtClean="0"/>
              <a:t> </a:t>
            </a:r>
            <a:r>
              <a:rPr lang="nb-NO" sz="2000" dirty="0" smtClean="0"/>
              <a:t>og </a:t>
            </a:r>
            <a:r>
              <a:rPr lang="nb-NO" sz="2000" dirty="0" err="1" smtClean="0"/>
              <a:t>stikkontaktar</a:t>
            </a:r>
            <a:r>
              <a:rPr lang="nb-NO" sz="2000" dirty="0" smtClean="0"/>
              <a:t>.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2522147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07504" y="5517232"/>
            <a:ext cx="8705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 smtClean="0"/>
              <a:t>1.</a:t>
            </a:r>
            <a:r>
              <a:rPr lang="nb-NO" dirty="0" smtClean="0"/>
              <a:t> </a:t>
            </a:r>
            <a:r>
              <a:rPr lang="nn-NO" u="sng" dirty="0" smtClean="0">
                <a:hlinkClick r:id="rId2"/>
              </a:rPr>
              <a:t>nrk.no: Politiet: Desse resirkulerte røykvarslarbatteria førte til </a:t>
            </a:r>
            <a:r>
              <a:rPr lang="nn-NO" u="sng" dirty="0" err="1" smtClean="0">
                <a:hlinkClick r:id="rId2"/>
              </a:rPr>
              <a:t>husbrann</a:t>
            </a:r>
            <a:r>
              <a:rPr lang="nb-NO" dirty="0" smtClean="0"/>
              <a:t> </a:t>
            </a:r>
          </a:p>
          <a:p>
            <a:endParaRPr lang="nb-NO" dirty="0"/>
          </a:p>
          <a:p>
            <a:r>
              <a:rPr lang="nb-NO" b="1" dirty="0" smtClean="0"/>
              <a:t>2.</a:t>
            </a:r>
            <a:r>
              <a:rPr lang="nb-NO" dirty="0" smtClean="0"/>
              <a:t> </a:t>
            </a:r>
            <a:r>
              <a:rPr lang="nb-NO" u="sng" dirty="0" smtClean="0">
                <a:hlinkClick r:id="rId3"/>
              </a:rPr>
              <a:t>nrk.no: Batterier kan være brannbomber</a:t>
            </a:r>
            <a:r>
              <a:rPr lang="nb-NO" dirty="0" smtClean="0"/>
              <a:t> </a:t>
            </a:r>
            <a:endParaRPr lang="nb-NO" dirty="0"/>
          </a:p>
          <a:p>
            <a:endParaRPr lang="nb-NO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6"/>
          <a:stretch/>
        </p:blipFill>
        <p:spPr bwMode="auto">
          <a:xfrm>
            <a:off x="2937400" y="137407"/>
            <a:ext cx="2517489" cy="3141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val Callout 9"/>
          <p:cNvSpPr/>
          <p:nvPr/>
        </p:nvSpPr>
        <p:spPr>
          <a:xfrm>
            <a:off x="107504" y="429824"/>
            <a:ext cx="2844824" cy="1418673"/>
          </a:xfrm>
          <a:prstGeom prst="wedgeEllipseCallout">
            <a:avLst>
              <a:gd name="adj1" fmla="val 65797"/>
              <a:gd name="adj2" fmla="val -9815"/>
            </a:avLst>
          </a:prstGeom>
          <a:solidFill>
            <a:schemeClr val="accent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Det er viktig å tenke på </a:t>
            </a:r>
            <a:r>
              <a:rPr lang="nb-NO" sz="2000" dirty="0" err="1" smtClean="0"/>
              <a:t>sikkerheit</a:t>
            </a:r>
            <a:r>
              <a:rPr lang="nb-NO" sz="2000" dirty="0" smtClean="0"/>
              <a:t> </a:t>
            </a:r>
            <a:r>
              <a:rPr lang="nb-NO" sz="2000" dirty="0" smtClean="0"/>
              <a:t>rundt </a:t>
            </a:r>
            <a:r>
              <a:rPr lang="nb-NO" sz="2000" b="1" dirty="0" smtClean="0"/>
              <a:t>elektrisk </a:t>
            </a:r>
            <a:r>
              <a:rPr lang="nb-NO" sz="2000" b="1" dirty="0" smtClean="0"/>
              <a:t>straum</a:t>
            </a:r>
            <a:r>
              <a:rPr lang="nb-NO" sz="2000" dirty="0" smtClean="0"/>
              <a:t>.</a:t>
            </a:r>
            <a:endParaRPr lang="nb-NO" sz="2000" dirty="0"/>
          </a:p>
        </p:txBody>
      </p:sp>
      <p:sp>
        <p:nvSpPr>
          <p:cNvPr id="11" name="Oval Callout 10"/>
          <p:cNvSpPr/>
          <p:nvPr/>
        </p:nvSpPr>
        <p:spPr>
          <a:xfrm>
            <a:off x="5900069" y="260951"/>
            <a:ext cx="3178574" cy="1247903"/>
          </a:xfrm>
          <a:prstGeom prst="wedgeEllipseCallout">
            <a:avLst>
              <a:gd name="adj1" fmla="val -65815"/>
              <a:gd name="adj2" fmla="val 13902"/>
            </a:avLst>
          </a:prstGeom>
          <a:solidFill>
            <a:schemeClr val="accent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err="1" smtClean="0"/>
              <a:t>Elektrikarar</a:t>
            </a:r>
            <a:r>
              <a:rPr lang="nb-NO" sz="2000" dirty="0" smtClean="0"/>
              <a:t> </a:t>
            </a:r>
            <a:r>
              <a:rPr lang="nb-NO" sz="2000" dirty="0" smtClean="0"/>
              <a:t>skrur av </a:t>
            </a:r>
            <a:r>
              <a:rPr lang="nb-NO" sz="2000" dirty="0" smtClean="0"/>
              <a:t>straumen </a:t>
            </a:r>
            <a:r>
              <a:rPr lang="nb-NO" sz="2000" dirty="0" smtClean="0"/>
              <a:t>før </a:t>
            </a:r>
            <a:r>
              <a:rPr lang="nb-NO" sz="2000" dirty="0" err="1" smtClean="0"/>
              <a:t>dei</a:t>
            </a:r>
            <a:r>
              <a:rPr lang="nb-NO" sz="2000" dirty="0" smtClean="0"/>
              <a:t> </a:t>
            </a:r>
            <a:r>
              <a:rPr lang="nb-NO" sz="2000" dirty="0" smtClean="0"/>
              <a:t>begynner å jobbe.</a:t>
            </a:r>
            <a:endParaRPr lang="nb-NO" sz="20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7762" y="3484646"/>
            <a:ext cx="1120321" cy="1963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Oval Callout 11"/>
          <p:cNvSpPr/>
          <p:nvPr/>
        </p:nvSpPr>
        <p:spPr>
          <a:xfrm>
            <a:off x="6570884" y="2640460"/>
            <a:ext cx="2033564" cy="716532"/>
          </a:xfrm>
          <a:prstGeom prst="wedgeEllipseCallout">
            <a:avLst>
              <a:gd name="adj1" fmla="val -52286"/>
              <a:gd name="adj2" fmla="val 75177"/>
            </a:avLst>
          </a:prstGeom>
          <a:solidFill>
            <a:schemeClr val="accent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Kan føre til brann.</a:t>
            </a:r>
            <a:endParaRPr lang="nb-NO" sz="2000" dirty="0"/>
          </a:p>
        </p:txBody>
      </p:sp>
      <p:pic>
        <p:nvPicPr>
          <p:cNvPr id="1031" name="Picture 7" descr="Fire, Camp, Bonfire, Wood, Heat, Flames, Warmth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50" t="3861" r="5658" b="34208"/>
          <a:stretch/>
        </p:blipFill>
        <p:spPr bwMode="auto">
          <a:xfrm>
            <a:off x="7121502" y="3516241"/>
            <a:ext cx="1920808" cy="2140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3776-DA22-4874-AB3A-94A0A42272ED}" type="slidenum">
              <a:rPr lang="nb-NO" smtClean="0"/>
              <a:t>9</a:t>
            </a:fld>
            <a:endParaRPr lang="nb-NO" dirty="0"/>
          </a:p>
        </p:txBody>
      </p:sp>
      <p:sp>
        <p:nvSpPr>
          <p:cNvPr id="14" name="Oval Callout 13"/>
          <p:cNvSpPr/>
          <p:nvPr/>
        </p:nvSpPr>
        <p:spPr>
          <a:xfrm>
            <a:off x="251520" y="3516241"/>
            <a:ext cx="4608512" cy="1496935"/>
          </a:xfrm>
          <a:prstGeom prst="wedgeEllipseCallout">
            <a:avLst>
              <a:gd name="adj1" fmla="val 58213"/>
              <a:gd name="adj2" fmla="val 26987"/>
            </a:avLst>
          </a:prstGeom>
          <a:solidFill>
            <a:schemeClr val="accent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Straum </a:t>
            </a:r>
            <a:r>
              <a:rPr lang="nb-NO" sz="2000" dirty="0" smtClean="0"/>
              <a:t>i hus er </a:t>
            </a:r>
            <a:r>
              <a:rPr lang="nb-NO" sz="2000" dirty="0" err="1" smtClean="0"/>
              <a:t>mykje</a:t>
            </a:r>
            <a:r>
              <a:rPr lang="nb-NO" sz="2000" dirty="0" smtClean="0"/>
              <a:t> </a:t>
            </a:r>
            <a:r>
              <a:rPr lang="nb-NO" sz="2000" dirty="0" err="1" smtClean="0"/>
              <a:t>sterkare</a:t>
            </a:r>
            <a:r>
              <a:rPr lang="nb-NO" sz="2000" dirty="0" smtClean="0"/>
              <a:t> </a:t>
            </a:r>
            <a:r>
              <a:rPr lang="nb-NO" sz="2000" dirty="0" smtClean="0"/>
              <a:t>enn i batteriet. Likevel er det viktig å tenke på </a:t>
            </a:r>
            <a:r>
              <a:rPr lang="nb-NO" sz="2000" dirty="0" err="1" smtClean="0"/>
              <a:t>sikkerheit</a:t>
            </a:r>
            <a:r>
              <a:rPr lang="nb-NO" sz="2000" dirty="0" smtClean="0"/>
              <a:t> </a:t>
            </a:r>
            <a:r>
              <a:rPr lang="nb-NO" sz="2000" dirty="0" smtClean="0"/>
              <a:t>rundt batterier.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2098112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4" grpId="0" animBg="1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642</TotalTime>
  <Words>550</Words>
  <Application>Microsoft Office PowerPoint</Application>
  <PresentationFormat>On-screen Show (4:3)</PresentationFormat>
  <Paragraphs>83</Paragraphs>
  <Slides>20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Office-tema</vt:lpstr>
      <vt:lpstr>Økt 8</vt:lpstr>
      <vt:lpstr>Skriv-par-del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Økt 7</dc:title>
  <dc:creator>Maria Gaare Dahl</dc:creator>
  <cp:lastModifiedBy>Maria Gaare Dahl</cp:lastModifiedBy>
  <cp:revision>128</cp:revision>
  <dcterms:created xsi:type="dcterms:W3CDTF">2017-03-14T15:41:18Z</dcterms:created>
  <dcterms:modified xsi:type="dcterms:W3CDTF">2018-06-18T12:38:48Z</dcterms:modified>
</cp:coreProperties>
</file>