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5" r:id="rId1"/>
  </p:sldMasterIdLst>
  <p:notesMasterIdLst>
    <p:notesMasterId r:id="rId30"/>
  </p:notesMasterIdLst>
  <p:sldIdLst>
    <p:sldId id="274" r:id="rId2"/>
    <p:sldId id="275" r:id="rId3"/>
    <p:sldId id="276" r:id="rId4"/>
    <p:sldId id="277" r:id="rId5"/>
    <p:sldId id="278" r:id="rId6"/>
    <p:sldId id="279" r:id="rId7"/>
    <p:sldId id="280" r:id="rId8"/>
    <p:sldId id="281" r:id="rId9"/>
    <p:sldId id="282" r:id="rId10"/>
    <p:sldId id="257" r:id="rId11"/>
    <p:sldId id="259" r:id="rId12"/>
    <p:sldId id="270" r:id="rId13"/>
    <p:sldId id="271" r:id="rId14"/>
    <p:sldId id="260" r:id="rId15"/>
    <p:sldId id="261" r:id="rId16"/>
    <p:sldId id="273" r:id="rId17"/>
    <p:sldId id="266" r:id="rId18"/>
    <p:sldId id="268" r:id="rId19"/>
    <p:sldId id="267" r:id="rId20"/>
    <p:sldId id="283" r:id="rId21"/>
    <p:sldId id="284" r:id="rId22"/>
    <p:sldId id="285" r:id="rId23"/>
    <p:sldId id="286" r:id="rId24"/>
    <p:sldId id="287" r:id="rId25"/>
    <p:sldId id="291" r:id="rId26"/>
    <p:sldId id="288" r:id="rId27"/>
    <p:sldId id="289" r:id="rId28"/>
    <p:sldId id="290" r:id="rId29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erit Reitan" initials="BR" lastIdx="2" clrIdx="0">
    <p:extLst>
      <p:ext uri="{19B8F6BF-5375-455C-9EA6-DF929625EA0E}">
        <p15:presenceInfo xmlns:p15="http://schemas.microsoft.com/office/powerpoint/2012/main" userId="S-1-5-21-1927809936-1189766144-1318725885-42671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8" d="100"/>
          <a:sy n="68" d="100"/>
        </p:scale>
        <p:origin x="96" y="8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presProps" Target="presProp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commentAuthors" Target="commentAuthor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notesMaster" Target="notesMasters/notesMaster1.xml"/><Relationship Id="rId3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35C47772-BE18-46A3-A825-3EEE726E2191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17C0D11-2682-416B-8624-8E26AA6E6F2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0182418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16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55336317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19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20120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nb-NO" dirty="0" smtClean="0"/>
              <a:t>% anbefalt inntak</a:t>
            </a:r>
            <a:r>
              <a:rPr lang="nb-NO" baseline="0" dirty="0" smtClean="0"/>
              <a:t> for barn 6 – 9 år</a:t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717C0D11-2682-416B-8624-8E26AA6E6F25}" type="slidenum">
              <a:rPr lang="en-US" smtClean="0"/>
              <a:t>24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3122713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183083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6039884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094319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2607406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4411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18672584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5368557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497662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614841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736649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 smtClean="0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2617399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70F67B9-8874-47F0-B269-BBBBCDE4B653}" type="datetimeFigureOut">
              <a:rPr lang="en-US" smtClean="0"/>
              <a:t>12/16/2021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403C53F-081C-4F67-98DC-81E508FB1BA6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426863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6" r:id="rId1"/>
    <p:sldLayoutId id="2147483707" r:id="rId2"/>
    <p:sldLayoutId id="2147483708" r:id="rId3"/>
    <p:sldLayoutId id="2147483709" r:id="rId4"/>
    <p:sldLayoutId id="2147483710" r:id="rId5"/>
    <p:sldLayoutId id="2147483711" r:id="rId6"/>
    <p:sldLayoutId id="2147483712" r:id="rId7"/>
    <p:sldLayoutId id="2147483713" r:id="rId8"/>
    <p:sldLayoutId id="2147483714" r:id="rId9"/>
    <p:sldLayoutId id="2147483715" r:id="rId10"/>
    <p:sldLayoutId id="2147483716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4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jpeg"/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5.jpeg"/><Relationship Id="rId5" Type="http://schemas.openxmlformats.org/officeDocument/2006/relationships/image" Target="../media/image14.jpeg"/><Relationship Id="rId4" Type="http://schemas.openxmlformats.org/officeDocument/2006/relationships/image" Target="../media/image13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image" Target="../media/image16.jpe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9.jpeg"/><Relationship Id="rId4" Type="http://schemas.openxmlformats.org/officeDocument/2006/relationships/image" Target="../media/image18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pn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2.pn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e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7.jpeg"/><Relationship Id="rId5" Type="http://schemas.openxmlformats.org/officeDocument/2006/relationships/image" Target="../media/image26.jpeg"/><Relationship Id="rId4" Type="http://schemas.openxmlformats.org/officeDocument/2006/relationships/image" Target="../media/image25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eg"/><Relationship Id="rId7" Type="http://schemas.openxmlformats.org/officeDocument/2006/relationships/image" Target="../media/image33.jpeg"/><Relationship Id="rId2" Type="http://schemas.openxmlformats.org/officeDocument/2006/relationships/image" Target="../media/image28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31.jpeg"/><Relationship Id="rId4" Type="http://schemas.openxmlformats.org/officeDocument/2006/relationships/image" Target="../media/image30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3.jpeg"/><Relationship Id="rId5" Type="http://schemas.openxmlformats.org/officeDocument/2006/relationships/image" Target="../media/image34.jpeg"/><Relationship Id="rId4" Type="http://schemas.openxmlformats.org/officeDocument/2006/relationships/image" Target="../media/image19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5.png"/><Relationship Id="rId2" Type="http://schemas.openxmlformats.org/officeDocument/2006/relationships/hyperlink" Target="https://nhi.no/animasjoner/hormoner-og-ernaring/vitaminer-og-mineraler/" TargetMode="Externa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png"/><Relationship Id="rId2" Type="http://schemas.openxmlformats.org/officeDocument/2006/relationships/hyperlink" Target="https://create.kahoot.it/v2/share/vitaminer-og-mineraler/79559997-bae9-4aac-aa41-a06f9a8d2012" TargetMode="External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nhi.no/kosthold/ernaring/vitaminer-hva-er-det/" TargetMode="External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oNEmhUCAnqQ" TargetMode="Externa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44.png"/><Relationship Id="rId3" Type="http://schemas.openxmlformats.org/officeDocument/2006/relationships/image" Target="../media/image39.png"/><Relationship Id="rId7" Type="http://schemas.openxmlformats.org/officeDocument/2006/relationships/image" Target="../media/image43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42.png"/><Relationship Id="rId5" Type="http://schemas.openxmlformats.org/officeDocument/2006/relationships/image" Target="../media/image41.png"/><Relationship Id="rId4" Type="http://schemas.openxmlformats.org/officeDocument/2006/relationships/image" Target="../media/image40.png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png"/><Relationship Id="rId2" Type="http://schemas.openxmlformats.org/officeDocument/2006/relationships/hyperlink" Target="https://www.kostholdsplanleggeren.no/" TargetMode="Externa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2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2s0O2yjhORE" TargetMode="Externa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slideLayout" Target="../slideLayouts/slideLayout2.xml"/><Relationship Id="rId1" Type="http://schemas.openxmlformats.org/officeDocument/2006/relationships/video" Target="https://player.vimeo.com/video/323211021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slideLayout" Target="../slideLayouts/slideLayout2.xml"/><Relationship Id="rId1" Type="http://schemas.openxmlformats.org/officeDocument/2006/relationships/video" Target="https://www.youtube.com/embed/UfRC3XO0eqY" TargetMode="Externa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JP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45342" y="4614760"/>
            <a:ext cx="9144000" cy="1655762"/>
          </a:xfrm>
        </p:spPr>
        <p:txBody>
          <a:bodyPr>
            <a:normAutofit fontScale="92500" lnSpcReduction="10000"/>
          </a:bodyPr>
          <a:lstStyle/>
          <a:p>
            <a:pPr algn="ctr"/>
            <a:r>
              <a:rPr lang="en-US" sz="6000" dirty="0" err="1"/>
              <a:t>Økt</a:t>
            </a:r>
            <a:r>
              <a:rPr lang="en-US" sz="6000" dirty="0"/>
              <a:t> </a:t>
            </a:r>
            <a:r>
              <a:rPr lang="en-US" sz="6000" dirty="0" smtClean="0"/>
              <a:t>1</a:t>
            </a:r>
          </a:p>
          <a:p>
            <a:pPr algn="ctr"/>
            <a:r>
              <a:rPr lang="en-US" sz="6000" dirty="0" err="1" smtClean="0"/>
              <a:t>Kosthold</a:t>
            </a:r>
            <a:endParaRPr lang="en-US" sz="6000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1910" b="16162"/>
          <a:stretch/>
        </p:blipFill>
        <p:spPr>
          <a:xfrm>
            <a:off x="3096139" y="1026383"/>
            <a:ext cx="5567103" cy="31655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8291450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Næringsstoffer	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dirty="0" smtClean="0"/>
              <a:t>Levende organismer trenger energi og byggesteiner til å vokse og bygge opp celler og vev.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Dette får vi fra kjemiske forbindelser og grunnstoffer som vi kaller næringsstoffer.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Her skal vi lære litt om næringsstoffene </a:t>
            </a:r>
            <a:r>
              <a:rPr lang="nb-NO" sz="2200" i="1" dirty="0" smtClean="0"/>
              <a:t>karbohydrater, proteiner, fett, vitaminer og mineraler</a:t>
            </a:r>
            <a:r>
              <a:rPr lang="nb-NO" sz="2200" dirty="0" smtClean="0"/>
              <a:t>.</a:t>
            </a:r>
            <a:endParaRPr lang="en-US" sz="2200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255562" y="1690688"/>
            <a:ext cx="5308240" cy="3461415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  <p:extLst>
      <p:ext uri="{BB962C8B-B14F-4D97-AF65-F5344CB8AC3E}">
        <p14:creationId xmlns:p14="http://schemas.microsoft.com/office/powerpoint/2010/main" val="232494755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Karbohydrater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752156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Er kroppens hovedkilde til </a:t>
            </a:r>
            <a:r>
              <a:rPr lang="nb-NO" i="1" dirty="0"/>
              <a:t>energi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Fordøyelsessystemet bryter karbohydratene ned til glukose, fruktose og galaktose, som fraktes til </a:t>
            </a:r>
            <a:r>
              <a:rPr lang="nb-NO" i="1" dirty="0"/>
              <a:t>kroppens celler, </a:t>
            </a:r>
            <a:r>
              <a:rPr lang="nb-NO" dirty="0"/>
              <a:t>og eventuelt </a:t>
            </a:r>
            <a:r>
              <a:rPr lang="nb-NO" i="1" dirty="0"/>
              <a:t>overskudd lagres</a:t>
            </a:r>
            <a:r>
              <a:rPr lang="nb-NO" dirty="0"/>
              <a:t> til senere bruk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i="1" dirty="0"/>
              <a:t>Komplekse </a:t>
            </a:r>
            <a:r>
              <a:rPr lang="nb-NO" dirty="0"/>
              <a:t>karbohydrater som grove kornprodukter, frukt, bær og belgfrukter gir kroppen vitaminer og mineraler og fiber i tillegg til </a:t>
            </a:r>
            <a:r>
              <a:rPr lang="nb-NO" dirty="0" smtClean="0"/>
              <a:t>energi.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i="1" dirty="0"/>
              <a:t>Enkle </a:t>
            </a:r>
            <a:r>
              <a:rPr lang="nb-NO" dirty="0"/>
              <a:t>karbohydrater som hvit ris og pasta, hvitt brød, juice, kaker og boller gir energi (kalles ofte tomme kalorier), men lite </a:t>
            </a:r>
            <a:r>
              <a:rPr lang="nb-NO" dirty="0" smtClean="0"/>
              <a:t>annet. </a:t>
            </a:r>
            <a:endParaRPr lang="nb-NO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pPr marL="0" indent="0">
              <a:buNone/>
            </a:pPr>
            <a:endParaRPr lang="nb-NO" sz="2200" dirty="0" smtClean="0"/>
          </a:p>
        </p:txBody>
      </p:sp>
      <p:pic>
        <p:nvPicPr>
          <p:cNvPr id="8" name="Picture 7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831156" y="1801281"/>
            <a:ext cx="1931844" cy="1287896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520119" y="2321634"/>
            <a:ext cx="2333510" cy="1555673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97724" y="3496460"/>
            <a:ext cx="2528120" cy="1420751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2" name="Picture 11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1857" y="526444"/>
            <a:ext cx="2203544" cy="123605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3" name="Picture 12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257304" y="4572001"/>
            <a:ext cx="2227956" cy="148530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804403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Karbohydrater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Komplekse karbohydrater</a:t>
            </a:r>
          </a:p>
          <a:p>
            <a:r>
              <a:rPr lang="nb-NO" sz="2200" dirty="0"/>
              <a:t>t</a:t>
            </a:r>
            <a:r>
              <a:rPr lang="nb-NO" sz="2200" dirty="0" smtClean="0"/>
              <a:t>as langsomt opp fra tarmen slik at blodsukkernivået øker langsomt</a:t>
            </a:r>
          </a:p>
          <a:p>
            <a:r>
              <a:rPr lang="nb-NO" sz="2200" dirty="0"/>
              <a:t>g</a:t>
            </a:r>
            <a:r>
              <a:rPr lang="nb-NO" sz="2200" dirty="0" smtClean="0"/>
              <a:t>ir moderat utskilling av insulin som fører til mindre søtsug og følelse av sult</a:t>
            </a:r>
          </a:p>
          <a:p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Enkle karbohydrater</a:t>
            </a:r>
          </a:p>
          <a:p>
            <a:r>
              <a:rPr lang="nb-NO" sz="2200" dirty="0"/>
              <a:t>t</a:t>
            </a:r>
            <a:r>
              <a:rPr lang="nb-NO" sz="2200" dirty="0" smtClean="0"/>
              <a:t>as hurtig opp i blodet slik at blodsukkernivået øker raskt, og faller like raskt</a:t>
            </a:r>
          </a:p>
          <a:p>
            <a:r>
              <a:rPr lang="nb-NO" sz="2200" dirty="0"/>
              <a:t>n</a:t>
            </a:r>
            <a:r>
              <a:rPr lang="nb-NO" sz="2200" dirty="0" smtClean="0"/>
              <a:t>år blodsukkernivået faller raskt får man økt søtsug og sultfølelse</a:t>
            </a:r>
            <a:endParaRPr lang="nb-NO" sz="2200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172034" y="4213204"/>
            <a:ext cx="1307411" cy="8716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45477" y="3962400"/>
            <a:ext cx="1267761" cy="84517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6" name="Picture 1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557005" y="4719782"/>
            <a:ext cx="1608392" cy="9022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742386" y="4082473"/>
            <a:ext cx="1524000" cy="1016000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05134227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393291" y="365125"/>
            <a:ext cx="11420018" cy="1325563"/>
          </a:xfrm>
        </p:spPr>
        <p:txBody>
          <a:bodyPr/>
          <a:lstStyle/>
          <a:p>
            <a:r>
              <a:rPr lang="nb-NO" dirty="0" smtClean="0"/>
              <a:t>Sammenheng mellom kosthold og blodsukkernivå</a:t>
            </a:r>
            <a:endParaRPr lang="nb-NO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1"/>
          </p:nvPr>
        </p:nvSpPr>
        <p:spPr>
          <a:xfrm>
            <a:off x="838200" y="1443652"/>
            <a:ext cx="5181600" cy="5202954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sz="2200" dirty="0" smtClean="0"/>
              <a:t>Alle celler i kroppen bruker glukose som energikilde, og </a:t>
            </a:r>
            <a:r>
              <a:rPr lang="nb-NO" sz="2200" i="1" dirty="0" smtClean="0"/>
              <a:t>blodsukkernivået er et mål for mengden glukose i blodet</a:t>
            </a:r>
            <a:r>
              <a:rPr lang="nb-NO" sz="2200" dirty="0" smtClean="0"/>
              <a:t>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Når det er lenge siden du har spist, kan det bli </a:t>
            </a:r>
            <a:r>
              <a:rPr lang="nb-NO" sz="2200" i="1" dirty="0" smtClean="0"/>
              <a:t>vanskelig å konsentrere seg </a:t>
            </a:r>
            <a:r>
              <a:rPr lang="nb-NO" sz="2200" dirty="0" smtClean="0"/>
              <a:t>og du kan bli </a:t>
            </a:r>
            <a:r>
              <a:rPr lang="nb-NO" sz="2200" i="1" dirty="0" smtClean="0"/>
              <a:t>svimmel </a:t>
            </a:r>
            <a:r>
              <a:rPr lang="nb-NO" sz="2200" dirty="0" smtClean="0"/>
              <a:t>eller få </a:t>
            </a:r>
            <a:r>
              <a:rPr lang="nb-NO" sz="2200" i="1" dirty="0" smtClean="0"/>
              <a:t>vondt i hodet</a:t>
            </a:r>
            <a:r>
              <a:rPr lang="nb-NO" sz="2200" dirty="0" smtClean="0"/>
              <a:t>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Det er fordi </a:t>
            </a:r>
            <a:r>
              <a:rPr lang="nb-NO" sz="2200" i="1" dirty="0" smtClean="0"/>
              <a:t>hjernecellene</a:t>
            </a:r>
            <a:r>
              <a:rPr lang="nb-NO" sz="2200" dirty="0" smtClean="0"/>
              <a:t> nesten bare bruker glukose som energikilde og er avhengig av at det til enhver tid er tilgjengelig glukose i blodet. </a:t>
            </a:r>
          </a:p>
          <a:p>
            <a:pPr marL="0" indent="0">
              <a:buNone/>
            </a:pPr>
            <a:endParaRPr lang="nb-NO" sz="2200" dirty="0" smtClean="0"/>
          </a:p>
          <a:p>
            <a:pPr marL="0" indent="0">
              <a:buNone/>
            </a:pPr>
            <a:r>
              <a:rPr lang="nb-NO" sz="2200" dirty="0" smtClean="0"/>
              <a:t>Både </a:t>
            </a:r>
            <a:r>
              <a:rPr lang="nb-NO" sz="2200" i="1" dirty="0" smtClean="0"/>
              <a:t>hva</a:t>
            </a:r>
            <a:r>
              <a:rPr lang="nb-NO" sz="2200" dirty="0" smtClean="0"/>
              <a:t> du spiser og </a:t>
            </a:r>
            <a:r>
              <a:rPr lang="nb-NO" sz="2200" i="1" dirty="0" smtClean="0"/>
              <a:t>hvor ofte </a:t>
            </a:r>
            <a:r>
              <a:rPr lang="nb-NO" sz="2200" dirty="0" smtClean="0"/>
              <a:t>du spiser påvirker blodsukkeret.</a:t>
            </a:r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/>
        <p:txBody>
          <a:bodyPr>
            <a:normAutofit lnSpcReduction="10000"/>
          </a:bodyPr>
          <a:lstStyle/>
          <a:p>
            <a:endParaRPr lang="en-US"/>
          </a:p>
        </p:txBody>
      </p:sp>
      <p:sp>
        <p:nvSpPr>
          <p:cNvPr id="10" name="Rectangle 9"/>
          <p:cNvSpPr/>
          <p:nvPr/>
        </p:nvSpPr>
        <p:spPr>
          <a:xfrm>
            <a:off x="6096000" y="6257789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sz="1200" dirty="0" smtClean="0"/>
              <a:t>Sammenhengen mellom kosthold og blodsukkernivå (Helsedirektoratet) https</a:t>
            </a:r>
            <a:r>
              <a:rPr lang="nb-NO" sz="1200" dirty="0"/>
              <a:t>://www.helsenorge.no/kosthold-og-ernaring/sma-grep-for-et-sunt-kosthold/dagens-maltider/</a:t>
            </a:r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r="1012" b="13158"/>
          <a:stretch/>
        </p:blipFill>
        <p:spPr>
          <a:xfrm>
            <a:off x="6206836" y="1443652"/>
            <a:ext cx="5606473" cy="1493511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234543" y="3001819"/>
            <a:ext cx="5663767" cy="1570972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253018" y="4639253"/>
            <a:ext cx="5486400" cy="1517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8754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Proteiner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690688"/>
            <a:ext cx="5181600" cy="4486275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 smtClean="0"/>
              <a:t>Proteiner er nødvendige for å </a:t>
            </a:r>
            <a:r>
              <a:rPr lang="nb-NO" i="1" dirty="0" smtClean="0"/>
              <a:t>bygge opp </a:t>
            </a:r>
            <a:r>
              <a:rPr lang="nb-NO" dirty="0" smtClean="0"/>
              <a:t>og </a:t>
            </a:r>
            <a:r>
              <a:rPr lang="nb-NO" i="1" dirty="0" smtClean="0"/>
              <a:t>reparere celler og vev</a:t>
            </a:r>
            <a:r>
              <a:rPr lang="nb-NO" dirty="0" smtClean="0"/>
              <a:t>. De er bygd opp av </a:t>
            </a:r>
            <a:r>
              <a:rPr lang="nb-NO" i="1" dirty="0" smtClean="0"/>
              <a:t>aminosyrer.</a:t>
            </a:r>
          </a:p>
          <a:p>
            <a:pPr marL="0" indent="0">
              <a:buNone/>
            </a:pPr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Aminosyrer </a:t>
            </a:r>
            <a:r>
              <a:rPr lang="nb-NO" dirty="0"/>
              <a:t>produseres i utgangspunktet i planteriket, derfor må de </a:t>
            </a:r>
            <a:r>
              <a:rPr lang="nb-NO" i="1" dirty="0"/>
              <a:t>tilføres gjennom kosten</a:t>
            </a:r>
            <a:r>
              <a:rPr lang="nb-NO" dirty="0"/>
              <a:t>, ved å spise planter og korn eller planteetende </a:t>
            </a:r>
            <a:r>
              <a:rPr lang="nb-NO" dirty="0" smtClean="0"/>
              <a:t>dyr.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Noen </a:t>
            </a:r>
            <a:r>
              <a:rPr lang="nb-NO" dirty="0"/>
              <a:t>av de nødvendige aminosyrene kan kroppen selv omforme etter </a:t>
            </a:r>
            <a:r>
              <a:rPr lang="nb-NO" dirty="0" smtClean="0"/>
              <a:t>behov.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 smtClean="0"/>
              <a:t>Egg</a:t>
            </a:r>
            <a:r>
              <a:rPr lang="nb-NO" dirty="0"/>
              <a:t>, fisk, melkeprodukter, kjøtt, fugl, fisk, korn, erter og nøtter er proteinrik mat.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rmAutofit fontScale="77500" lnSpcReduction="20000"/>
          </a:bodyPr>
          <a:lstStyle/>
          <a:p>
            <a:endParaRPr lang="nb-NO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80313" y="612413"/>
            <a:ext cx="2261181" cy="1695885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8" name="Picture 7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892996" y="1313200"/>
            <a:ext cx="2819010" cy="1879340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49077" y="2651339"/>
            <a:ext cx="2302637" cy="1728178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741494" y="3433829"/>
            <a:ext cx="2799121" cy="2211597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1" name="Picture 10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800799" y="4618682"/>
            <a:ext cx="2847561" cy="1898374"/>
          </a:xfrm>
          <a:prstGeom prst="ellipse">
            <a:avLst/>
          </a:prstGeom>
          <a:ln w="635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42071006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Fett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838200" y="1825624"/>
            <a:ext cx="5181600" cy="4585007"/>
          </a:xfrm>
        </p:spPr>
        <p:txBody>
          <a:bodyPr>
            <a:normAutofit fontScale="77500" lnSpcReduction="20000"/>
          </a:bodyPr>
          <a:lstStyle/>
          <a:p>
            <a:pPr marL="0" indent="0">
              <a:buNone/>
            </a:pPr>
            <a:r>
              <a:rPr lang="nb-NO" dirty="0"/>
              <a:t>Fett er en </a:t>
            </a:r>
            <a:r>
              <a:rPr lang="nb-NO" i="1" dirty="0"/>
              <a:t>konsentrert kilde til energi </a:t>
            </a:r>
            <a:r>
              <a:rPr lang="nb-NO" dirty="0"/>
              <a:t>og det </a:t>
            </a:r>
            <a:r>
              <a:rPr lang="nb-NO" i="1" dirty="0"/>
              <a:t>beskytter </a:t>
            </a:r>
            <a:r>
              <a:rPr lang="nb-NO" dirty="0"/>
              <a:t>de indre organene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Fett er nødvendig for å transportere de fettløselige vitaminene (A, D, E og K) gjennom kroppen</a:t>
            </a:r>
            <a:r>
              <a:rPr lang="nb-NO" dirty="0" smtClean="0"/>
              <a:t>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Eksempler på </a:t>
            </a:r>
            <a:r>
              <a:rPr lang="nb-NO" i="1" dirty="0"/>
              <a:t>mettet fett </a:t>
            </a:r>
            <a:r>
              <a:rPr lang="nb-NO" dirty="0"/>
              <a:t>er ost, meierismør, det hvite fettet i rødt kjøtt og potetgull. Mettet fett blir oftest hardt i </a:t>
            </a:r>
            <a:r>
              <a:rPr lang="nb-NO" dirty="0" smtClean="0"/>
              <a:t>romtemperatur.</a:t>
            </a:r>
          </a:p>
          <a:p>
            <a:pPr marL="0" indent="0">
              <a:buNone/>
            </a:pPr>
            <a:endParaRPr lang="nb-NO" dirty="0"/>
          </a:p>
          <a:p>
            <a:pPr marL="0" indent="0">
              <a:buNone/>
            </a:pPr>
            <a:r>
              <a:rPr lang="nb-NO" dirty="0"/>
              <a:t>Eksempler på </a:t>
            </a:r>
            <a:r>
              <a:rPr lang="nb-NO" i="1" dirty="0"/>
              <a:t>umettet fett </a:t>
            </a:r>
            <a:r>
              <a:rPr lang="nb-NO" dirty="0"/>
              <a:t>er, nøtter, avokado, oliven og </a:t>
            </a:r>
            <a:r>
              <a:rPr lang="nb-NO" dirty="0" smtClean="0"/>
              <a:t>oljer</a:t>
            </a:r>
            <a:r>
              <a:rPr lang="nb-NO" dirty="0"/>
              <a:t>. Umettet fett er vanligvis flytende ved romtemperatur.</a:t>
            </a:r>
          </a:p>
          <a:p>
            <a:pPr marL="0" indent="0">
              <a:lnSpc>
                <a:spcPct val="100000"/>
              </a:lnSpc>
              <a:buNone/>
            </a:pPr>
            <a:endParaRPr lang="en-US" dirty="0"/>
          </a:p>
          <a:p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/>
        <p:txBody>
          <a:bodyPr>
            <a:noAutofit/>
          </a:bodyPr>
          <a:lstStyle/>
          <a:p>
            <a:pPr marL="0" indent="0">
              <a:lnSpc>
                <a:spcPct val="100000"/>
              </a:lnSpc>
              <a:buNone/>
            </a:pPr>
            <a:endParaRPr lang="en-US" sz="2200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649298" y="2034520"/>
            <a:ext cx="1711694" cy="1074266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42427" y="3205173"/>
            <a:ext cx="1841474" cy="1227649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2" name="TextBox 11"/>
          <p:cNvSpPr txBox="1"/>
          <p:nvPr/>
        </p:nvSpPr>
        <p:spPr>
          <a:xfrm rot="19310074">
            <a:off x="5737405" y="3250277"/>
            <a:ext cx="2333409" cy="430887"/>
          </a:xfrm>
          <a:prstGeom prst="rect">
            <a:avLst/>
          </a:prstGeom>
          <a:noFill/>
          <a:ln w="60325" cap="rnd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200" b="1" dirty="0" smtClean="0"/>
              <a:t>Mettet fett</a:t>
            </a:r>
            <a:endParaRPr lang="en-US" sz="2200" b="1" dirty="0"/>
          </a:p>
        </p:txBody>
      </p:sp>
      <p:pic>
        <p:nvPicPr>
          <p:cNvPr id="13" name="Picture 12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90181" y="4794277"/>
            <a:ext cx="2063543" cy="1375695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4" name="Picture 13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975675" y="3422331"/>
            <a:ext cx="2131816" cy="1426762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5" name="Picture 14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56733" y="1753275"/>
            <a:ext cx="2179747" cy="1453165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16" name="TextBox 15"/>
          <p:cNvSpPr txBox="1"/>
          <p:nvPr/>
        </p:nvSpPr>
        <p:spPr>
          <a:xfrm rot="19310074">
            <a:off x="8717926" y="3408475"/>
            <a:ext cx="2333409" cy="430887"/>
          </a:xfrm>
          <a:prstGeom prst="rect">
            <a:avLst/>
          </a:prstGeom>
          <a:noFill/>
          <a:ln w="60325" cap="rnd">
            <a:solidFill>
              <a:srgbClr val="C0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nb-NO" sz="2200" b="1" dirty="0" smtClean="0"/>
              <a:t>Umettet fett</a:t>
            </a:r>
            <a:endParaRPr lang="en-US" sz="22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909707" y="4488873"/>
            <a:ext cx="2246001" cy="115713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</p:spTree>
    <p:extLst>
      <p:ext uri="{BB962C8B-B14F-4D97-AF65-F5344CB8AC3E}">
        <p14:creationId xmlns:p14="http://schemas.microsoft.com/office/powerpoint/2010/main" val="19715693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6" grpId="0" animBg="1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Fett</a:t>
            </a:r>
            <a:endParaRPr lang="en-US" dirty="0"/>
          </a:p>
        </p:txBody>
      </p:sp>
      <p:sp>
        <p:nvSpPr>
          <p:cNvPr id="5" name="Content Placeholder 4"/>
          <p:cNvSpPr>
            <a:spLocks noGrp="1"/>
          </p:cNvSpPr>
          <p:nvPr>
            <p:ph sz="half" idx="1"/>
          </p:nvPr>
        </p:nvSpPr>
        <p:spPr>
          <a:xfrm>
            <a:off x="792018" y="2490643"/>
            <a:ext cx="5181600" cy="3679248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Mettet fett</a:t>
            </a:r>
          </a:p>
          <a:p>
            <a:r>
              <a:rPr lang="nb-NO" sz="2200" dirty="0"/>
              <a:t>K</a:t>
            </a:r>
            <a:r>
              <a:rPr lang="nb-NO" sz="2200" dirty="0" smtClean="0"/>
              <a:t>an gi økt mengde av kolesterol i blodet som igjen kan føre til økt risiko for hjerte- og karsykdommer.</a:t>
            </a:r>
          </a:p>
          <a:p>
            <a:r>
              <a:rPr lang="nb-NO" sz="2200" dirty="0" smtClean="0"/>
              <a:t>Mettet fett finner vi ofte i </a:t>
            </a:r>
            <a:r>
              <a:rPr lang="nb-NO" sz="2400" dirty="0" smtClean="0"/>
              <a:t>meierismør, kaker og potetgull. </a:t>
            </a:r>
            <a:endParaRPr lang="nb-NO" sz="2200" dirty="0" smtClean="0"/>
          </a:p>
          <a:p>
            <a:endParaRPr lang="nb-NO" sz="2200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2"/>
          </p:nvPr>
        </p:nvSpPr>
        <p:spPr>
          <a:xfrm>
            <a:off x="6126018" y="2490642"/>
            <a:ext cx="5181600" cy="3688484"/>
          </a:xfrm>
          <a:ln>
            <a:solidFill>
              <a:schemeClr val="accent1"/>
            </a:solidFill>
          </a:ln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Umettet fett</a:t>
            </a:r>
          </a:p>
          <a:p>
            <a:r>
              <a:rPr lang="nb-NO" sz="2200" dirty="0" smtClean="0"/>
              <a:t>Inneholder omega 3- fettsyrer som er bra for helse og fysiske prestasjoner.</a:t>
            </a:r>
          </a:p>
          <a:p>
            <a:r>
              <a:rPr lang="nb-NO" sz="2200" dirty="0" smtClean="0"/>
              <a:t>De beste kildene til omega 3- fettsyrer er tran og fet fisk.</a:t>
            </a:r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677077" y="4525818"/>
            <a:ext cx="1608392" cy="90220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40786" y="4553526"/>
            <a:ext cx="1524000" cy="1016000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9" name="Picture 8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49252" y="4857888"/>
            <a:ext cx="1476701" cy="984467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pic>
        <p:nvPicPr>
          <p:cNvPr id="10" name="Picture 9"/>
          <p:cNvPicPr>
            <a:picLocks noChangeAspect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83186" y="5012757"/>
            <a:ext cx="2246001" cy="1157134"/>
          </a:xfrm>
          <a:prstGeom prst="ellipse">
            <a:avLst/>
          </a:prstGeom>
          <a:ln w="25400" cap="rnd">
            <a:solidFill>
              <a:srgbClr val="333333"/>
            </a:solidFill>
          </a:ln>
          <a:effectLst>
            <a:outerShdw blurRad="381000" dist="292100" dir="5400000" sx="-80000" sy="-18000" rotWithShape="0">
              <a:srgbClr val="000000">
                <a:alpha val="22000"/>
              </a:srgbClr>
            </a:outerShdw>
          </a:effectLst>
          <a:scene3d>
            <a:camera prst="orthographicFront"/>
            <a:lightRig rig="contrasting" dir="t">
              <a:rot lat="0" lon="0" rev="3000000"/>
            </a:lightRig>
          </a:scene3d>
          <a:sp3d contourW="7620">
            <a:bevelT w="95250" h="31750"/>
            <a:contourClr>
              <a:srgbClr val="333333"/>
            </a:contourClr>
          </a:sp3d>
        </p:spPr>
      </p:pic>
      <p:sp>
        <p:nvSpPr>
          <p:cNvPr id="3" name="TextBox 2"/>
          <p:cNvSpPr txBox="1"/>
          <p:nvPr/>
        </p:nvSpPr>
        <p:spPr>
          <a:xfrm>
            <a:off x="803564" y="1450109"/>
            <a:ext cx="10427854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sz="2200" dirty="0" smtClean="0"/>
              <a:t>Fett er nødvendig i kostholdet for å dekke kroppens behov for fettsyrer og fettløselige vitaminer, men hva er best - mettet eller umettet fett?</a:t>
            </a:r>
            <a:endParaRPr lang="nb-NO" sz="2200" dirty="0"/>
          </a:p>
        </p:txBody>
      </p:sp>
    </p:spTree>
    <p:extLst>
      <p:ext uri="{BB962C8B-B14F-4D97-AF65-F5344CB8AC3E}">
        <p14:creationId xmlns:p14="http://schemas.microsoft.com/office/powerpoint/2010/main" val="147272359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Vitaminer og mineraler</a:t>
            </a:r>
            <a:endParaRPr lang="nb-NO" dirty="0"/>
          </a:p>
        </p:txBody>
      </p:sp>
      <p:pic>
        <p:nvPicPr>
          <p:cNvPr id="7" name="Picture 6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9788" y="1321410"/>
            <a:ext cx="9058275" cy="5305425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10102362" y="5829300"/>
            <a:ext cx="152106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nb-NO" dirty="0" smtClean="0"/>
              <a:t>Animasjon fra nhi.no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57915337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hlinkClick r:id="rId2"/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412241"/>
            <a:ext cx="6231659" cy="5178105"/>
          </a:xfrm>
          <a:prstGeom prst="rect">
            <a:avLst/>
          </a:prstGeom>
        </p:spPr>
      </p:pic>
      <p:sp>
        <p:nvSpPr>
          <p:cNvPr id="3" name="Rectangle 2"/>
          <p:cNvSpPr/>
          <p:nvPr/>
        </p:nvSpPr>
        <p:spPr>
          <a:xfrm>
            <a:off x="5830826" y="5944015"/>
            <a:ext cx="6096000" cy="646331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nb-NO" dirty="0"/>
              <a:t>https://create.kahoot.it/v2/share/vitaminer-og-mineraler/79559997-bae9-4aac-aa41-a06f9a8d2012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7551175" y="1297858"/>
            <a:ext cx="4168877" cy="2428568"/>
          </a:xfrm>
          <a:prstGeom prst="wedgeRoundRectCallout">
            <a:avLst>
              <a:gd name="adj1" fmla="val 42955"/>
              <a:gd name="adj2" fmla="val 100786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400" i="1" dirty="0" smtClean="0"/>
              <a:t>Hvor mye husker dere fra filmen om vitaminer og mineraler?</a:t>
            </a:r>
            <a:endParaRPr lang="en-US" sz="2400" i="1" dirty="0"/>
          </a:p>
        </p:txBody>
      </p:sp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3272941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sz="4000" dirty="0" smtClean="0"/>
              <a:t>Vitaminer og mineraler – kort oppsummert</a:t>
            </a:r>
            <a:endParaRPr lang="nb-NO" sz="4000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314632" y="1579818"/>
            <a:ext cx="5705168" cy="4683330"/>
          </a:xfrm>
        </p:spPr>
        <p:txBody>
          <a:bodyPr>
            <a:noAutofit/>
          </a:bodyPr>
          <a:lstStyle/>
          <a:p>
            <a:pPr marL="0" indent="0">
              <a:buNone/>
            </a:pPr>
            <a:r>
              <a:rPr lang="nb-NO" sz="2200" b="1" dirty="0"/>
              <a:t>Vitaminenes viktige oppgaver</a:t>
            </a:r>
          </a:p>
          <a:p>
            <a:pPr marL="0" indent="0">
              <a:buNone/>
            </a:pPr>
            <a:r>
              <a:rPr lang="nb-NO" sz="2200" dirty="0"/>
              <a:t>Oppbygging og vedlikehold </a:t>
            </a:r>
            <a:r>
              <a:rPr lang="nb-NO" sz="2200" dirty="0" smtClean="0"/>
              <a:t>av </a:t>
            </a:r>
            <a:r>
              <a:rPr lang="nb-NO" sz="2200" dirty="0"/>
              <a:t>muskler, skjelett, slimhinner, hud o.l.</a:t>
            </a:r>
          </a:p>
          <a:p>
            <a:pPr marL="0" indent="0">
              <a:buNone/>
            </a:pPr>
            <a:r>
              <a:rPr lang="nb-NO" sz="2200" dirty="0"/>
              <a:t>Nedbrytning av karbohydrater, proteiner og </a:t>
            </a:r>
            <a:r>
              <a:rPr lang="nb-NO" sz="2200" dirty="0" smtClean="0"/>
              <a:t>fett.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Dannelse av koagulasjonsfaktorer, slik at blodet har evne til å </a:t>
            </a:r>
            <a:r>
              <a:rPr lang="nb-NO" sz="2200" dirty="0" smtClean="0"/>
              <a:t>koagulere.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Opprettholde viktige faktorer i immunsystemet, slik at vi står godt rustet mot </a:t>
            </a:r>
            <a:r>
              <a:rPr lang="nb-NO" sz="2200" dirty="0" smtClean="0"/>
              <a:t>infeksjoner.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Regulering og </a:t>
            </a:r>
            <a:r>
              <a:rPr lang="nb-NO" sz="2200" dirty="0" smtClean="0"/>
              <a:t>avlesning </a:t>
            </a:r>
            <a:r>
              <a:rPr lang="nb-NO" sz="2200" dirty="0"/>
              <a:t>av </a:t>
            </a:r>
            <a:r>
              <a:rPr lang="nb-NO" sz="2200" dirty="0" smtClean="0"/>
              <a:t>gener.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Vedlikehold av </a:t>
            </a:r>
            <a:r>
              <a:rPr lang="nb-NO" sz="2200" dirty="0" smtClean="0"/>
              <a:t>mørkesyn.</a:t>
            </a:r>
            <a:endParaRPr lang="nb-NO" sz="2200" dirty="0"/>
          </a:p>
          <a:p>
            <a:pPr marL="0" indent="0">
              <a:buNone/>
            </a:pPr>
            <a:r>
              <a:rPr lang="nb-NO" sz="2200" dirty="0"/>
              <a:t>Regulering av hva som tas opp fra tarmen, f.eks. </a:t>
            </a:r>
            <a:r>
              <a:rPr lang="nb-NO" sz="2200" dirty="0" smtClean="0"/>
              <a:t>jern.</a:t>
            </a:r>
            <a:endParaRPr lang="nb-NO" sz="2200" dirty="0"/>
          </a:p>
          <a:p>
            <a:endParaRPr lang="en-US" sz="2200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579818"/>
            <a:ext cx="5181600" cy="4351338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nb-NO" sz="2200" b="1" dirty="0" smtClean="0"/>
              <a:t>Mineraler </a:t>
            </a:r>
          </a:p>
          <a:p>
            <a:pPr marL="0" indent="0">
              <a:buNone/>
            </a:pPr>
            <a:r>
              <a:rPr lang="nb-NO" sz="2200" dirty="0" smtClean="0"/>
              <a:t>Grunnstoffer som må tilføres gjennom maten, som for eksempel kalsium, magnesium, fosfor, jern og natrium.</a:t>
            </a:r>
          </a:p>
          <a:p>
            <a:pPr marL="0" indent="0">
              <a:buNone/>
            </a:pPr>
            <a:r>
              <a:rPr lang="nb-NO" sz="2200" dirty="0" smtClean="0"/>
              <a:t>Dagsbehovet varierer fra noen mikrogram til over ett gram.</a:t>
            </a:r>
          </a:p>
          <a:p>
            <a:pPr marL="0" indent="0">
              <a:buNone/>
            </a:pPr>
            <a:r>
              <a:rPr lang="nb-NO" sz="2200" dirty="0" smtClean="0"/>
              <a:t>Mangel på mineraler kan fremkalle sykdommer. For eksempel ved jernmangel kan man utvikle anemi (blodmangel) eller ved mangel på jod kan man utvikle struma.</a:t>
            </a:r>
          </a:p>
        </p:txBody>
      </p:sp>
      <p:sp>
        <p:nvSpPr>
          <p:cNvPr id="7" name="Rounded Rectangular Callout 6"/>
          <p:cNvSpPr/>
          <p:nvPr/>
        </p:nvSpPr>
        <p:spPr>
          <a:xfrm>
            <a:off x="6416453" y="166953"/>
            <a:ext cx="5460915" cy="1412865"/>
          </a:xfrm>
          <a:prstGeom prst="wedgeRoundRectCallout">
            <a:avLst>
              <a:gd name="adj1" fmla="val 37598"/>
              <a:gd name="adj2" fmla="val 6706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200" dirty="0" smtClean="0"/>
              <a:t>Den beste oppskriften på å sikre at kroppen får nok vitaminer og mineraler er sunn og variert kost med rikt innslag av grønnsaker og frukt </a:t>
            </a:r>
            <a:endParaRPr lang="nb-NO" sz="2200" dirty="0"/>
          </a:p>
        </p:txBody>
      </p:sp>
      <p:sp>
        <p:nvSpPr>
          <p:cNvPr id="8" name="Rectangle 7"/>
          <p:cNvSpPr/>
          <p:nvPr/>
        </p:nvSpPr>
        <p:spPr>
          <a:xfrm>
            <a:off x="6627220" y="6324289"/>
            <a:ext cx="540718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nb-NO" dirty="0">
                <a:hlinkClick r:id="rId3"/>
              </a:rPr>
              <a:t>https://nhi.no/kosthold/ernaring/vitaminer-hva-er-det/</a:t>
            </a:r>
            <a:endParaRPr lang="nb-NO" dirty="0"/>
          </a:p>
        </p:txBody>
      </p:sp>
    </p:spTree>
    <p:extLst>
      <p:ext uri="{BB962C8B-B14F-4D97-AF65-F5344CB8AC3E}">
        <p14:creationId xmlns:p14="http://schemas.microsoft.com/office/powerpoint/2010/main" val="19549014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/>
              <a:t>1A</a:t>
            </a:r>
            <a:endParaRPr lang="en-US" dirty="0"/>
          </a:p>
        </p:txBody>
      </p:sp>
      <p:pic>
        <p:nvPicPr>
          <p:cNvPr id="5" name="Content Placeholder 4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4692" r="21077" b="53"/>
          <a:stretch/>
        </p:blipFill>
        <p:spPr>
          <a:xfrm>
            <a:off x="4031950" y="2399072"/>
            <a:ext cx="3184928" cy="3913239"/>
          </a:xfrm>
        </p:spPr>
      </p:pic>
      <p:sp>
        <p:nvSpPr>
          <p:cNvPr id="4" name="Rounded Rectangular Callout 3"/>
          <p:cNvSpPr/>
          <p:nvPr/>
        </p:nvSpPr>
        <p:spPr>
          <a:xfrm>
            <a:off x="2615381" y="135334"/>
            <a:ext cx="8868696" cy="1785144"/>
          </a:xfrm>
          <a:prstGeom prst="wedgeRoundRectCallout">
            <a:avLst>
              <a:gd name="adj1" fmla="val -63896"/>
              <a:gd name="adj2" fmla="val -40032"/>
              <a:gd name="adj3" fmla="val 16667"/>
            </a:avLst>
          </a:prstGeo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Kan </a:t>
            </a:r>
            <a:r>
              <a:rPr lang="nb-NO" sz="28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dere hjelpe meg? </a:t>
            </a:r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Jeg </a:t>
            </a:r>
            <a:r>
              <a:rPr lang="nb-NO" sz="2800" b="1" i="1" dirty="0">
                <a:solidFill>
                  <a:schemeClr val="tx1"/>
                </a:solidFill>
                <a:latin typeface="Bradley Hand ITC" panose="03070402050302030203" pitchFamily="66" charset="0"/>
              </a:rPr>
              <a:t>trenger kostholdsråd og gjerne </a:t>
            </a:r>
            <a:r>
              <a:rPr lang="nb-NO" sz="2800" b="1" i="1" dirty="0" smtClean="0">
                <a:solidFill>
                  <a:schemeClr val="tx1"/>
                </a:solidFill>
                <a:latin typeface="Bradley Hand ITC" panose="03070402050302030203" pitchFamily="66" charset="0"/>
              </a:rPr>
              <a:t>livsstilsråd</a:t>
            </a:r>
            <a:endParaRPr lang="en-US" sz="2800" b="1" i="1" dirty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endParaRPr lang="nb-NO" sz="2800" b="1" i="1" dirty="0" smtClean="0">
              <a:solidFill>
                <a:schemeClr val="tx1"/>
              </a:solidFill>
              <a:latin typeface="Bradley Hand ITC" panose="03070402050302030203" pitchFamily="66" charset="0"/>
            </a:endParaRPr>
          </a:p>
          <a:p>
            <a:pPr algn="ctr"/>
            <a:endParaRPr lang="nb-NO" sz="2400" b="1" i="1" dirty="0">
              <a:solidFill>
                <a:schemeClr val="tx1"/>
              </a:solidFill>
              <a:latin typeface="Bradley Hand ITC" panose="03070402050302030203" pitchFamily="66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194" b="34230"/>
          <a:stretch/>
        </p:blipFill>
        <p:spPr>
          <a:xfrm>
            <a:off x="8515449" y="2447822"/>
            <a:ext cx="2614665" cy="3754254"/>
          </a:xfrm>
          <a:prstGeom prst="rect">
            <a:avLst/>
          </a:prstGeom>
        </p:spPr>
      </p:pic>
      <p:pic>
        <p:nvPicPr>
          <p:cNvPr id="7" name="Picture 6"/>
          <p:cNvPicPr>
            <a:picLocks noChangeAspect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822" t="7991" r="35619" b="34386"/>
          <a:stretch/>
        </p:blipFill>
        <p:spPr>
          <a:xfrm>
            <a:off x="560439" y="2447822"/>
            <a:ext cx="2369574" cy="3864078"/>
          </a:xfrm>
          <a:prstGeom prst="rect">
            <a:avLst/>
          </a:prstGeom>
        </p:spPr>
      </p:pic>
      <p:sp>
        <p:nvSpPr>
          <p:cNvPr id="9" name="TextBox 8"/>
          <p:cNvSpPr txBox="1"/>
          <p:nvPr/>
        </p:nvSpPr>
        <p:spPr>
          <a:xfrm>
            <a:off x="3553673" y="5604387"/>
            <a:ext cx="176908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Sofie - Kokk</a:t>
            </a:r>
            <a:endParaRPr lang="en-US" dirty="0"/>
          </a:p>
        </p:txBody>
      </p:sp>
      <p:sp>
        <p:nvSpPr>
          <p:cNvPr id="10" name="TextBox 9"/>
          <p:cNvSpPr txBox="1"/>
          <p:nvPr/>
        </p:nvSpPr>
        <p:spPr>
          <a:xfrm>
            <a:off x="301970" y="5630764"/>
            <a:ext cx="2071953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Stian – Roughneck</a:t>
            </a:r>
            <a:endParaRPr lang="en-US" dirty="0"/>
          </a:p>
        </p:txBody>
      </p:sp>
      <p:sp>
        <p:nvSpPr>
          <p:cNvPr id="11" name="TextBox 10"/>
          <p:cNvSpPr txBox="1"/>
          <p:nvPr/>
        </p:nvSpPr>
        <p:spPr>
          <a:xfrm>
            <a:off x="7972569" y="5604387"/>
            <a:ext cx="2351302" cy="369332"/>
          </a:xfrm>
          <a:prstGeom prst="rect">
            <a:avLst/>
          </a:prstGeom>
        </p:spPr>
        <p:style>
          <a:lnRef idx="3">
            <a:schemeClr val="lt1"/>
          </a:lnRef>
          <a:fillRef idx="1">
            <a:schemeClr val="accent5"/>
          </a:fillRef>
          <a:effectRef idx="1">
            <a:schemeClr val="accent5"/>
          </a:effectRef>
          <a:fontRef idx="minor">
            <a:schemeClr val="lt1"/>
          </a:fontRef>
        </p:style>
        <p:txBody>
          <a:bodyPr wrap="square" rtlCol="0">
            <a:spAutoFit/>
          </a:bodyPr>
          <a:lstStyle/>
          <a:p>
            <a:r>
              <a:rPr lang="nb-NO" dirty="0" smtClean="0"/>
              <a:t>Ole - Helsefagarbeider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8706092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1F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nb-NO" dirty="0" smtClean="0"/>
              <a:t>Kosten vår påvirker helsen vår på </a:t>
            </a:r>
            <a:r>
              <a:rPr lang="nb-NO" i="1" dirty="0" smtClean="0"/>
              <a:t>lang sikt</a:t>
            </a:r>
            <a:r>
              <a:rPr lang="nb-NO" dirty="0" smtClean="0"/>
              <a:t>, ulike næringsstoffer i kosten påvirker blant annet vekten, energinivået og helsetilstanden vår. </a:t>
            </a:r>
          </a:p>
          <a:p>
            <a:r>
              <a:rPr lang="nb-NO" dirty="0" smtClean="0"/>
              <a:t>Kosten vår påvirker oss også på </a:t>
            </a:r>
            <a:r>
              <a:rPr lang="nb-NO" i="1" dirty="0" smtClean="0"/>
              <a:t>kort sikt.</a:t>
            </a:r>
            <a:r>
              <a:rPr lang="nb-NO" dirty="0" smtClean="0"/>
              <a:t> Da handler det spesielt om blodsukkernivået vårt. 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459391" y="1690688"/>
            <a:ext cx="4771799" cy="43229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170674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sp>
        <p:nvSpPr>
          <p:cNvPr id="8" name="Content Placeholder 7"/>
          <p:cNvSpPr>
            <a:spLocks noGrp="1"/>
          </p:cNvSpPr>
          <p:nvPr>
            <p:ph idx="1"/>
          </p:nvPr>
        </p:nvSpPr>
        <p:spPr>
          <a:xfrm>
            <a:off x="838200" y="3529781"/>
            <a:ext cx="10515600" cy="2647182"/>
          </a:xfrm>
        </p:spPr>
        <p:txBody>
          <a:bodyPr/>
          <a:lstStyle/>
          <a:p>
            <a:endParaRPr lang="nb-NO" dirty="0" smtClean="0"/>
          </a:p>
          <a:p>
            <a:pPr marL="0" indent="0">
              <a:buNone/>
            </a:pPr>
            <a:r>
              <a:rPr lang="nb-NO" dirty="0" smtClean="0"/>
              <a:t>Følg med på elevene i Blå eller Rød klasse og noter:</a:t>
            </a:r>
          </a:p>
          <a:p>
            <a:pPr marL="0" indent="0">
              <a:buNone/>
            </a:pPr>
            <a:r>
              <a:rPr lang="nb-NO" dirty="0" smtClean="0"/>
              <a:t>1.	Hvilken mat elevene får. </a:t>
            </a:r>
          </a:p>
          <a:p>
            <a:pPr marL="0" indent="0">
              <a:buNone/>
            </a:pPr>
            <a:r>
              <a:rPr lang="nb-NO" dirty="0" smtClean="0"/>
              <a:t>2.	Hvilken adferd og energinivå elevene har i løpet av skoledagen.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9" name="Rounded Rectangular Callout 8"/>
          <p:cNvSpPr/>
          <p:nvPr/>
        </p:nvSpPr>
        <p:spPr>
          <a:xfrm>
            <a:off x="2123769" y="462117"/>
            <a:ext cx="9603658" cy="2595716"/>
          </a:xfrm>
          <a:prstGeom prst="wedgeRoundRectCallout">
            <a:avLst>
              <a:gd name="adj1" fmla="val 46431"/>
              <a:gd name="adj2" fmla="val 82197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r>
              <a:rPr lang="nb-NO" sz="2400" i="1" dirty="0"/>
              <a:t>Hva skjer hvis du serverer kebab og cola til lunsj til en gjeng seksåringer? </a:t>
            </a:r>
            <a:endParaRPr lang="nb-NO" sz="2400" i="1" dirty="0" smtClean="0"/>
          </a:p>
          <a:p>
            <a:endParaRPr lang="nb-NO" sz="2400" dirty="0"/>
          </a:p>
          <a:p>
            <a:r>
              <a:rPr lang="nb-NO" sz="2400" dirty="0" smtClean="0"/>
              <a:t>I filmen «Skolemateksperimentet</a:t>
            </a:r>
            <a:r>
              <a:rPr lang="nb-NO" sz="2400" dirty="0"/>
              <a:t>» får vi se hva som skjer når to førsteklasser får servert lunsjen til </a:t>
            </a:r>
            <a:r>
              <a:rPr lang="nb-NO" sz="2400" dirty="0" smtClean="0"/>
              <a:t>to </a:t>
            </a:r>
            <a:r>
              <a:rPr lang="nb-NO" sz="2400" dirty="0"/>
              <a:t>ungdomsskoleelever. </a:t>
            </a:r>
            <a:r>
              <a:rPr lang="nb-NO" sz="2400" dirty="0" smtClean="0">
                <a:effectLst/>
              </a:rPr>
              <a:t/>
            </a:r>
            <a:br>
              <a:rPr lang="nb-NO" sz="2400" dirty="0" smtClean="0">
                <a:effectLst/>
              </a:rPr>
            </a:br>
            <a:endParaRPr lang="en-US" sz="2400" dirty="0"/>
          </a:p>
        </p:txBody>
      </p:sp>
    </p:spTree>
    <p:extLst>
      <p:ext uri="{BB962C8B-B14F-4D97-AF65-F5344CB8AC3E}">
        <p14:creationId xmlns:p14="http://schemas.microsoft.com/office/powerpoint/2010/main" val="21235669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7" name="oNEmhUCAnqQ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838200" y="589935"/>
            <a:ext cx="10294374" cy="57905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94676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>
                <p:cTn id="7" fill="hold" display="0">
                  <p:stCondLst>
                    <p:cond delay="indefinite"/>
                  </p:stCondLst>
                </p:cTn>
                <p:tgtEl>
                  <p:spTgt spid="7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7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7"/>
                  </p:tgtEl>
                </p:cond>
              </p:nextCondLst>
            </p:seq>
          </p:childTnLst>
        </p:cTn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7824019" cy="4351338"/>
          </a:xfrm>
        </p:spPr>
        <p:txBody>
          <a:bodyPr>
            <a:normAutofit lnSpcReduction="10000"/>
          </a:bodyPr>
          <a:lstStyle/>
          <a:p>
            <a:pPr marL="0" indent="0">
              <a:buNone/>
            </a:pPr>
            <a:r>
              <a:rPr lang="nb-NO" dirty="0" smtClean="0"/>
              <a:t>Diskuter i grupper: </a:t>
            </a:r>
          </a:p>
          <a:p>
            <a:r>
              <a:rPr lang="nb-NO" dirty="0" smtClean="0"/>
              <a:t>Hvordan tror dere elevenes blodsukkernivå endret seg i løpet av dagen?  </a:t>
            </a:r>
          </a:p>
          <a:p>
            <a:endParaRPr lang="nb-NO" dirty="0" smtClean="0"/>
          </a:p>
          <a:p>
            <a:r>
              <a:rPr lang="nb-NO" dirty="0" smtClean="0"/>
              <a:t>Skisser en kurve som illustrerer blodsukkernivået gjennom dagen.   </a:t>
            </a:r>
          </a:p>
          <a:p>
            <a:endParaRPr lang="nb-NO" dirty="0" smtClean="0"/>
          </a:p>
          <a:p>
            <a:r>
              <a:rPr lang="nb-NO" dirty="0"/>
              <a:t>På bakgrunn av det dere har observert på elevenes adferd - hvilke næringsstoffer tror dere de to ulike måltidene </a:t>
            </a:r>
            <a:r>
              <a:rPr lang="nb-NO" dirty="0" smtClean="0"/>
              <a:t>inneholdt</a:t>
            </a:r>
            <a:r>
              <a:rPr lang="nb-NO" dirty="0"/>
              <a:t>? </a:t>
            </a:r>
            <a:endParaRPr lang="en-US" dirty="0"/>
          </a:p>
          <a:p>
            <a:endParaRPr lang="nb-NO" dirty="0" smtClean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8534399" y="2369573"/>
            <a:ext cx="3158249" cy="286118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9076864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Rectangle 24"/>
          <p:cNvSpPr/>
          <p:nvPr/>
        </p:nvSpPr>
        <p:spPr>
          <a:xfrm>
            <a:off x="6089258" y="3342967"/>
            <a:ext cx="6102742" cy="3439438"/>
          </a:xfrm>
          <a:prstGeom prst="rect">
            <a:avLst/>
          </a:prstGeom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4" name="Rectangle 23"/>
          <p:cNvSpPr/>
          <p:nvPr/>
        </p:nvSpPr>
        <p:spPr>
          <a:xfrm>
            <a:off x="0" y="3342967"/>
            <a:ext cx="6065867" cy="3439437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1F</a:t>
            </a:r>
            <a:endParaRPr lang="en-US" dirty="0"/>
          </a:p>
        </p:txBody>
      </p:sp>
      <p:pic>
        <p:nvPicPr>
          <p:cNvPr id="10" name="Content Placeholder 9"/>
          <p:cNvPicPr>
            <a:picLocks noGrp="1" noChangeAspect="1"/>
          </p:cNvPicPr>
          <p:nvPr>
            <p:ph sz="half" idx="1"/>
          </p:nvPr>
        </p:nvPicPr>
        <p:blipFill>
          <a:blip r:embed="rId3"/>
          <a:stretch>
            <a:fillRect/>
          </a:stretch>
        </p:blipFill>
        <p:spPr>
          <a:xfrm>
            <a:off x="2119234" y="4129095"/>
            <a:ext cx="3806141" cy="2246465"/>
          </a:xfrm>
          <a:prstGeom prst="rect">
            <a:avLst/>
          </a:prstGeom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6172200" y="5030948"/>
            <a:ext cx="5181600" cy="4351338"/>
          </a:xfrm>
        </p:spPr>
        <p:txBody>
          <a:bodyPr/>
          <a:lstStyle/>
          <a:p>
            <a:endParaRPr lang="en-US"/>
          </a:p>
        </p:txBody>
      </p:sp>
      <p:pic>
        <p:nvPicPr>
          <p:cNvPr id="12" name="Picture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381680" y="4129095"/>
            <a:ext cx="3568813" cy="2303049"/>
          </a:xfrm>
          <a:prstGeom prst="rect">
            <a:avLst/>
          </a:prstGeom>
        </p:spPr>
      </p:pic>
      <p:sp>
        <p:nvSpPr>
          <p:cNvPr id="15" name="Rounded Rectangular Callout 14"/>
          <p:cNvSpPr/>
          <p:nvPr/>
        </p:nvSpPr>
        <p:spPr>
          <a:xfrm>
            <a:off x="2251587" y="5948523"/>
            <a:ext cx="3690613" cy="427037"/>
          </a:xfrm>
          <a:prstGeom prst="wedgeRoundRectCallout">
            <a:avLst>
              <a:gd name="adj1" fmla="val 16199"/>
              <a:gd name="adj2" fmla="val -144719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8" name="Rounded Rectangular Callout 17"/>
          <p:cNvSpPr/>
          <p:nvPr/>
        </p:nvSpPr>
        <p:spPr>
          <a:xfrm>
            <a:off x="6361176" y="6041644"/>
            <a:ext cx="3589317" cy="587146"/>
          </a:xfrm>
          <a:prstGeom prst="wedgeRoundRectCallout">
            <a:avLst>
              <a:gd name="adj1" fmla="val 4743"/>
              <a:gd name="adj2" fmla="val -225301"/>
              <a:gd name="adj3" fmla="val 16667"/>
            </a:avLst>
          </a:prstGeom>
          <a:noFill/>
          <a:ln w="381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1" name="Picture 20"/>
          <p:cNvPicPr>
            <a:picLocks noChangeAspect="1"/>
          </p:cNvPicPr>
          <p:nvPr/>
        </p:nvPicPr>
        <p:blipFill rotWithShape="1">
          <a:blip r:embed="rId5"/>
          <a:srcRect t="10648" b="17475"/>
          <a:stretch/>
        </p:blipFill>
        <p:spPr>
          <a:xfrm>
            <a:off x="53050" y="4131925"/>
            <a:ext cx="1971696" cy="246169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sp>
        <p:nvSpPr>
          <p:cNvPr id="23" name="Rectangle 22"/>
          <p:cNvSpPr/>
          <p:nvPr/>
        </p:nvSpPr>
        <p:spPr>
          <a:xfrm>
            <a:off x="4096893" y="130481"/>
            <a:ext cx="3372718" cy="369332"/>
          </a:xfrm>
          <a:prstGeom prst="rect">
            <a:avLst/>
          </a:prstGeom>
        </p:spPr>
        <p:style>
          <a:lnRef idx="1">
            <a:schemeClr val="accent2"/>
          </a:lnRef>
          <a:fillRef idx="3">
            <a:schemeClr val="accent2"/>
          </a:fillRef>
          <a:effectRef idx="2">
            <a:schemeClr val="accent2"/>
          </a:effectRef>
          <a:fontRef idx="minor">
            <a:schemeClr val="lt1"/>
          </a:fontRef>
        </p:style>
        <p:txBody>
          <a:bodyPr wrap="none">
            <a:spAutoFit/>
          </a:bodyPr>
          <a:lstStyle/>
          <a:p>
            <a:r>
              <a:rPr lang="nb-NO" dirty="0" smtClean="0"/>
              <a:t>% anbefalt inntak</a:t>
            </a:r>
            <a:r>
              <a:rPr lang="nb-NO" baseline="0" dirty="0" smtClean="0"/>
              <a:t> for barn 6 – 9 år</a:t>
            </a:r>
            <a:endParaRPr lang="en-US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7197215" y="6404730"/>
            <a:ext cx="2564523" cy="18888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7"/>
          <a:srcRect b="12842"/>
          <a:stretch/>
        </p:blipFill>
        <p:spPr>
          <a:xfrm>
            <a:off x="2024746" y="577005"/>
            <a:ext cx="7807512" cy="2746061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8"/>
          <a:srcRect b="17538"/>
          <a:stretch/>
        </p:blipFill>
        <p:spPr>
          <a:xfrm>
            <a:off x="10089139" y="4046057"/>
            <a:ext cx="1975318" cy="258273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658984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1G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65490" cy="4351338"/>
          </a:xfrm>
        </p:spPr>
        <p:txBody>
          <a:bodyPr/>
          <a:lstStyle/>
          <a:p>
            <a:r>
              <a:rPr lang="nb-NO" dirty="0" smtClean="0"/>
              <a:t>Gå </a:t>
            </a:r>
            <a:r>
              <a:rPr lang="nb-NO" dirty="0"/>
              <a:t>inn på kostholdplanleggeren </a:t>
            </a:r>
            <a:r>
              <a:rPr lang="nb-NO" dirty="0" smtClean="0"/>
              <a:t>og legg inn kostholdet til profilen deres: </a:t>
            </a:r>
            <a:r>
              <a:rPr lang="nb-NO" dirty="0" smtClean="0">
                <a:hlinkClick r:id="rId2"/>
              </a:rPr>
              <a:t>https</a:t>
            </a:r>
            <a:r>
              <a:rPr lang="nb-NO" dirty="0">
                <a:hlinkClick r:id="rId2"/>
              </a:rPr>
              <a:t>://www.kostholdsplanleggeren.no/</a:t>
            </a:r>
            <a:r>
              <a:rPr lang="nb-NO" dirty="0"/>
              <a:t> </a:t>
            </a:r>
            <a:r>
              <a:rPr lang="nb-NO" dirty="0" smtClean="0"/>
              <a:t>Følg </a:t>
            </a:r>
            <a:r>
              <a:rPr lang="nb-NO" dirty="0"/>
              <a:t>instruksjonen i </a:t>
            </a:r>
            <a:r>
              <a:rPr lang="nb-NO" b="1" i="1" dirty="0"/>
              <a:t>Elevheftet </a:t>
            </a:r>
            <a:r>
              <a:rPr lang="nb-NO" b="1" i="1" dirty="0" smtClean="0"/>
              <a:t>C1</a:t>
            </a:r>
            <a:r>
              <a:rPr lang="nb-NO" b="1" dirty="0" smtClean="0"/>
              <a:t>. </a:t>
            </a:r>
            <a:endParaRPr lang="en-US" b="1" dirty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67390" y="3711053"/>
            <a:ext cx="4305510" cy="2603401"/>
          </a:xfrm>
          <a:prstGeom prst="rect">
            <a:avLst/>
          </a:prstGeom>
        </p:spPr>
      </p:pic>
      <p:pic>
        <p:nvPicPr>
          <p:cNvPr id="6" name="Picture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9429" y="1480049"/>
            <a:ext cx="4036371" cy="15005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7880860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4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1G</a:t>
            </a:r>
            <a:endParaRPr lang="en-US" dirty="0"/>
          </a:p>
        </p:txBody>
      </p:sp>
      <p:sp>
        <p:nvSpPr>
          <p:cNvPr id="6" name="Content Placeholder 5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0" indent="0">
              <a:buNone/>
            </a:pPr>
            <a:r>
              <a:rPr lang="nb-NO" dirty="0" smtClean="0"/>
              <a:t>Fyll i en oversikt over profilen i </a:t>
            </a:r>
            <a:r>
              <a:rPr lang="nb-NO" b="1" i="1" dirty="0" smtClean="0"/>
              <a:t>Elevheftet C2 </a:t>
            </a:r>
            <a:r>
              <a:rPr lang="nb-NO" dirty="0" smtClean="0"/>
              <a:t>med:</a:t>
            </a:r>
          </a:p>
          <a:p>
            <a:pPr lvl="1"/>
            <a:r>
              <a:rPr lang="nb-NO" dirty="0" smtClean="0"/>
              <a:t>Beskrivelse profil (kjønn/alder/yrke/aktivitetsnivå).</a:t>
            </a:r>
          </a:p>
          <a:p>
            <a:pPr lvl="1"/>
            <a:r>
              <a:rPr lang="nb-NO" dirty="0" smtClean="0"/>
              <a:t>Beskrivelse av problem.</a:t>
            </a:r>
          </a:p>
          <a:p>
            <a:pPr lvl="1"/>
            <a:r>
              <a:rPr lang="nb-NO" dirty="0" smtClean="0"/>
              <a:t>Bilde med diagram fra kostholdplanleggeren.</a:t>
            </a:r>
          </a:p>
          <a:p>
            <a:endParaRPr lang="nb-NO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52068095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1H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endParaRPr lang="nb-NO" dirty="0" smtClean="0"/>
          </a:p>
        </p:txBody>
      </p:sp>
      <p:sp>
        <p:nvSpPr>
          <p:cNvPr id="4" name="Rounded Rectangular Callout 3"/>
          <p:cNvSpPr/>
          <p:nvPr/>
        </p:nvSpPr>
        <p:spPr>
          <a:xfrm>
            <a:off x="1986116" y="2037018"/>
            <a:ext cx="7030065" cy="2585884"/>
          </a:xfrm>
          <a:prstGeom prst="wedgeRoundRectCallout">
            <a:avLst>
              <a:gd name="adj1" fmla="val 71335"/>
              <a:gd name="adj2" fmla="val 54135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3200" dirty="0" smtClean="0"/>
              <a:t>«Hva har vi lært?» </a:t>
            </a:r>
          </a:p>
          <a:p>
            <a:pPr algn="ctr"/>
            <a:endParaRPr lang="nb-NO" sz="3200" dirty="0"/>
          </a:p>
          <a:p>
            <a:pPr algn="ctr"/>
            <a:r>
              <a:rPr lang="nb-NO" sz="3200" dirty="0" smtClean="0"/>
              <a:t>Fyll ut i </a:t>
            </a:r>
            <a:r>
              <a:rPr lang="nb-NO" sz="3200" b="1" i="1" dirty="0" smtClean="0"/>
              <a:t>Elevheftet D</a:t>
            </a:r>
            <a:endParaRPr lang="en-US" sz="3200" b="1" i="1" dirty="0" smtClean="0"/>
          </a:p>
          <a:p>
            <a:pPr algn="ctr"/>
            <a:endParaRPr lang="nb-NO" sz="3200" dirty="0" smtClean="0"/>
          </a:p>
        </p:txBody>
      </p:sp>
    </p:spTree>
    <p:extLst>
      <p:ext uri="{BB962C8B-B14F-4D97-AF65-F5344CB8AC3E}">
        <p14:creationId xmlns:p14="http://schemas.microsoft.com/office/powerpoint/2010/main" val="98186273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40978" y="4448921"/>
            <a:ext cx="6348046" cy="2359923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1I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nb-NO" dirty="0"/>
              <a:t>Hva kan være forklaring til profilens problemer? </a:t>
            </a:r>
            <a:endParaRPr lang="en-US" dirty="0"/>
          </a:p>
          <a:p>
            <a:pPr lvl="0"/>
            <a:r>
              <a:rPr lang="nb-NO" dirty="0"/>
              <a:t>Hvilke råd kan/vil dere foreløpig gi? </a:t>
            </a:r>
            <a:endParaRPr lang="en-US" dirty="0"/>
          </a:p>
          <a:p>
            <a:endParaRPr lang="en-US" dirty="0"/>
          </a:p>
        </p:txBody>
      </p:sp>
      <p:sp>
        <p:nvSpPr>
          <p:cNvPr id="7" name="Rounded Rectangular Callout 6"/>
          <p:cNvSpPr/>
          <p:nvPr/>
        </p:nvSpPr>
        <p:spPr>
          <a:xfrm>
            <a:off x="68828" y="3003090"/>
            <a:ext cx="3962400" cy="1412721"/>
          </a:xfrm>
          <a:prstGeom prst="wedgeRoundRectCallout">
            <a:avLst>
              <a:gd name="adj1" fmla="val 31881"/>
              <a:gd name="adj2" fmla="val 8197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jeg i den siste tiden har følt meg veldig slapp, og jeg har mistet motivasjonen til å trene om kvelden. </a:t>
            </a:r>
            <a:endParaRPr lang="nb-NO" sz="3200" dirty="0" smtClean="0"/>
          </a:p>
        </p:txBody>
      </p:sp>
      <p:sp>
        <p:nvSpPr>
          <p:cNvPr id="8" name="Rounded Rectangular Callout 7"/>
          <p:cNvSpPr/>
          <p:nvPr/>
        </p:nvSpPr>
        <p:spPr>
          <a:xfrm>
            <a:off x="8229600" y="3003090"/>
            <a:ext cx="3962400" cy="1412721"/>
          </a:xfrm>
          <a:prstGeom prst="wedgeRoundRectCallout">
            <a:avLst>
              <a:gd name="adj1" fmla="val -36605"/>
              <a:gd name="adj2" fmla="val 91022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jeg i den siste tiden har begynt å gå ganske kraftig opp i vekt, alt føles tungt, og jeg har mistet tiltakslysten</a:t>
            </a:r>
            <a:endParaRPr lang="nb-NO" sz="3200" dirty="0" smtClean="0"/>
          </a:p>
        </p:txBody>
      </p:sp>
      <p:sp>
        <p:nvSpPr>
          <p:cNvPr id="9" name="Rounded Rectangular Callout 8"/>
          <p:cNvSpPr/>
          <p:nvPr/>
        </p:nvSpPr>
        <p:spPr>
          <a:xfrm>
            <a:off x="4189774" y="3018706"/>
            <a:ext cx="3962400" cy="1412721"/>
          </a:xfrm>
          <a:prstGeom prst="wedgeRoundRectCallout">
            <a:avLst>
              <a:gd name="adj1" fmla="val -18243"/>
              <a:gd name="adj2" fmla="val 86150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dirty="0"/>
              <a:t>Problemet mitt er at jeg i den siste tiden har begynt å gå ned i vekt</a:t>
            </a:r>
            <a:endParaRPr lang="nb-NO" sz="3200" dirty="0" smtClean="0"/>
          </a:p>
        </p:txBody>
      </p:sp>
    </p:spTree>
    <p:extLst>
      <p:ext uri="{BB962C8B-B14F-4D97-AF65-F5344CB8AC3E}">
        <p14:creationId xmlns:p14="http://schemas.microsoft.com/office/powerpoint/2010/main" val="7448241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073877" cy="4351338"/>
          </a:xfrm>
        </p:spPr>
        <p:txBody>
          <a:bodyPr/>
          <a:lstStyle/>
          <a:p>
            <a:r>
              <a:rPr lang="nb-NO" dirty="0" smtClean="0"/>
              <a:t>Les </a:t>
            </a:r>
            <a:r>
              <a:rPr lang="nb-NO" dirty="0"/>
              <a:t>gjennom </a:t>
            </a:r>
            <a:r>
              <a:rPr lang="nb-NO" dirty="0" smtClean="0"/>
              <a:t>mailen fra Stian, Sofie og Ole</a:t>
            </a:r>
          </a:p>
          <a:p>
            <a:endParaRPr lang="nb-NO" dirty="0" smtClean="0"/>
          </a:p>
          <a:p>
            <a:endParaRPr lang="en-US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0971" y="1130709"/>
            <a:ext cx="4359138" cy="435913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6714757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1B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nb-NO" sz="2400" dirty="0" smtClean="0"/>
              <a:t>Vi skal se videoer som viser hvordan en typisk arbeidsdag kan se ut for en kokk, helsefagarbeider og en fagarbeider på plattform (</a:t>
            </a:r>
            <a:r>
              <a:rPr lang="nb-NO" sz="2400" dirty="0" err="1" smtClean="0"/>
              <a:t>roughneck</a:t>
            </a:r>
            <a:r>
              <a:rPr lang="nb-NO" sz="2400" dirty="0" smtClean="0"/>
              <a:t>), </a:t>
            </a:r>
          </a:p>
          <a:p>
            <a:r>
              <a:rPr lang="nb-NO" sz="2400" dirty="0" smtClean="0"/>
              <a:t>Følg </a:t>
            </a:r>
            <a:r>
              <a:rPr lang="nb-NO" sz="2400" dirty="0"/>
              <a:t>med på hva videoene forteller om ungdommenes fysiske aktivitet og kosthold gjennom en arbeidsdag og sett kryss i skjemaet i </a:t>
            </a:r>
            <a:r>
              <a:rPr lang="nb-NO" sz="2400" b="1" i="1" dirty="0"/>
              <a:t>Elevheftet A</a:t>
            </a:r>
            <a:r>
              <a:rPr lang="nb-NO" sz="2400" b="1" dirty="0"/>
              <a:t>. </a:t>
            </a:r>
            <a:endParaRPr lang="nb-NO" sz="2400" b="1" dirty="0" smtClean="0"/>
          </a:p>
          <a:p>
            <a:endParaRPr lang="nb-NO" sz="2400" dirty="0" smtClean="0"/>
          </a:p>
          <a:p>
            <a:r>
              <a:rPr lang="nb-NO" sz="2400" dirty="0"/>
              <a:t>K</a:t>
            </a:r>
            <a:r>
              <a:rPr lang="nb-NO" sz="2400" dirty="0" smtClean="0"/>
              <a:t>riteriene </a:t>
            </a:r>
            <a:r>
              <a:rPr lang="nb-NO" sz="2400" dirty="0"/>
              <a:t>i skjemaet er hentet fra kostholdsplanleggeren som </a:t>
            </a:r>
            <a:r>
              <a:rPr lang="nb-NO" sz="2400" dirty="0" smtClean="0"/>
              <a:t>dere </a:t>
            </a:r>
            <a:r>
              <a:rPr lang="nb-NO" sz="2400" dirty="0"/>
              <a:t>skal jobbe med </a:t>
            </a:r>
            <a:r>
              <a:rPr lang="nb-NO" sz="2400" dirty="0" smtClean="0"/>
              <a:t>senere. </a:t>
            </a:r>
            <a:endParaRPr lang="en-US" sz="2400" dirty="0" smtClean="0"/>
          </a:p>
          <a:p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7994448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nb-NO" sz="3600" dirty="0"/>
              <a:t>A</a:t>
            </a:r>
            <a:r>
              <a:rPr lang="nb-NO" sz="3600" dirty="0" smtClean="0"/>
              <a:t>rbeidsdag for en </a:t>
            </a:r>
            <a:r>
              <a:rPr lang="nb-NO" sz="3600" dirty="0" err="1" smtClean="0"/>
              <a:t>roughneck</a:t>
            </a:r>
            <a:r>
              <a:rPr lang="nb-NO" sz="3600" dirty="0" smtClean="0"/>
              <a:t> (fagarbeider på plattform)</a:t>
            </a:r>
            <a:endParaRPr lang="en-US" sz="3600" dirty="0"/>
          </a:p>
        </p:txBody>
      </p:sp>
      <p:pic>
        <p:nvPicPr>
          <p:cNvPr id="4" name="2s0O2yjhORE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20645" y="1540951"/>
            <a:ext cx="8731045" cy="491121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4054374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Arbeidsdag for en kokk</a:t>
            </a:r>
            <a:endParaRPr lang="en-US" dirty="0"/>
          </a:p>
        </p:txBody>
      </p:sp>
      <p:pic>
        <p:nvPicPr>
          <p:cNvPr id="5" name="323211021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789471" y="1578077"/>
            <a:ext cx="8544232" cy="480613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403845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Arbeidsdag for en helsefagarbeider</a:t>
            </a:r>
            <a:endParaRPr lang="en-US" dirty="0"/>
          </a:p>
        </p:txBody>
      </p:sp>
      <p:pic>
        <p:nvPicPr>
          <p:cNvPr id="4" name="UfRC3XO0eqY"/>
          <p:cNvPicPr>
            <a:picLocks noGrp="1" noRot="1" noChangeAspect="1"/>
          </p:cNvPicPr>
          <p:nvPr>
            <p:ph idx="1"/>
            <a:videoFile r:link="rId1"/>
          </p:nvPr>
        </p:nvPicPr>
        <p:blipFill>
          <a:blip r:embed="rId3"/>
          <a:stretch>
            <a:fillRect/>
          </a:stretch>
        </p:blipFill>
        <p:spPr>
          <a:xfrm>
            <a:off x="1691148" y="1524359"/>
            <a:ext cx="8799871" cy="494992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8611445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1C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838200" y="1825625"/>
            <a:ext cx="6565490" cy="4351338"/>
          </a:xfrm>
        </p:spPr>
        <p:txBody>
          <a:bodyPr/>
          <a:lstStyle/>
          <a:p>
            <a:r>
              <a:rPr lang="nb-NO" dirty="0" smtClean="0"/>
              <a:t>Velg en av profilene Sofie</a:t>
            </a:r>
            <a:r>
              <a:rPr lang="nb-NO" dirty="0"/>
              <a:t>, </a:t>
            </a:r>
            <a:r>
              <a:rPr lang="nb-NO" dirty="0" smtClean="0"/>
              <a:t>Ole eller Stian som dere ønsker å gi kostholdsråd og livsstilsråd.</a:t>
            </a:r>
          </a:p>
          <a:p>
            <a:endParaRPr lang="nb-NO" dirty="0" smtClean="0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228192" y="3552093"/>
            <a:ext cx="6172853" cy="22947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816541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nb-NO" dirty="0" smtClean="0"/>
              <a:t>1D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nb-NO" dirty="0" smtClean="0"/>
              <a:t>I kostholdplanleggeren kan vi få vi en oversikt over hvilke næringsstoffer profilene våre får i seg gjennom kosten. </a:t>
            </a:r>
          </a:p>
          <a:p>
            <a:endParaRPr lang="nb-NO" dirty="0"/>
          </a:p>
          <a:p>
            <a:endParaRPr lang="nb-NO" dirty="0" smtClean="0"/>
          </a:p>
          <a:p>
            <a:endParaRPr lang="nb-NO" dirty="0"/>
          </a:p>
          <a:p>
            <a:endParaRPr lang="nb-NO" dirty="0" smtClean="0"/>
          </a:p>
          <a:p>
            <a:r>
              <a:rPr lang="nb-NO" dirty="0" smtClean="0"/>
              <a:t>Noter dere </a:t>
            </a:r>
            <a:r>
              <a:rPr lang="nb-NO" dirty="0"/>
              <a:t>funksjoner til de viktigste næringsstoffer og hvor vi får det fra i </a:t>
            </a:r>
            <a:r>
              <a:rPr lang="nb-NO" b="1" i="1" dirty="0"/>
              <a:t>Elevheftet </a:t>
            </a:r>
            <a:r>
              <a:rPr lang="nb-NO" b="1" i="1" dirty="0" smtClean="0"/>
              <a:t>B</a:t>
            </a:r>
            <a:r>
              <a:rPr lang="nb-NO" i="1" dirty="0" smtClean="0"/>
              <a:t>,</a:t>
            </a:r>
            <a:r>
              <a:rPr lang="nb-NO" dirty="0" smtClean="0"/>
              <a:t> </a:t>
            </a:r>
            <a:r>
              <a:rPr lang="nb-NO" dirty="0"/>
              <a:t>under </a:t>
            </a:r>
            <a:r>
              <a:rPr lang="nb-NO" dirty="0" smtClean="0"/>
              <a:t>forelesningen og filmen. </a:t>
            </a:r>
            <a:endParaRPr lang="en-US" dirty="0"/>
          </a:p>
          <a:p>
            <a:r>
              <a:rPr lang="nb-NO" dirty="0" smtClean="0"/>
              <a:t>Etterpå skal vi ha en quiz om vitaminer og mineraler.</a:t>
            </a:r>
          </a:p>
        </p:txBody>
      </p:sp>
      <p:sp>
        <p:nvSpPr>
          <p:cNvPr id="4" name="Rounded Rectangular Callout 3"/>
          <p:cNvSpPr/>
          <p:nvPr/>
        </p:nvSpPr>
        <p:spPr>
          <a:xfrm>
            <a:off x="1248697" y="2733368"/>
            <a:ext cx="8465574" cy="1700980"/>
          </a:xfrm>
          <a:prstGeom prst="wedgeRoundRectCallout">
            <a:avLst>
              <a:gd name="adj1" fmla="val 71385"/>
              <a:gd name="adj2" fmla="val 64234"/>
              <a:gd name="adj3" fmla="val 16667"/>
            </a:avLst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nb-NO" sz="2800" i="1" smtClean="0"/>
              <a:t>Men hvilken funksjon har egentlig de ulike næringsstoffene og hvordan påvirker kostholdet helsen vår? </a:t>
            </a:r>
            <a:endParaRPr lang="en-US" sz="2800" i="1" dirty="0"/>
          </a:p>
        </p:txBody>
      </p:sp>
    </p:spTree>
    <p:extLst>
      <p:ext uri="{BB962C8B-B14F-4D97-AF65-F5344CB8AC3E}">
        <p14:creationId xmlns:p14="http://schemas.microsoft.com/office/powerpoint/2010/main" val="16563775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1481</TotalTime>
  <Words>1264</Words>
  <Application>Microsoft Office PowerPoint</Application>
  <PresentationFormat>Widescreen</PresentationFormat>
  <Paragraphs>149</Paragraphs>
  <Slides>28</Slides>
  <Notes>3</Notes>
  <HiddenSlides>0</HiddenSlides>
  <MMClips>4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28</vt:i4>
      </vt:variant>
    </vt:vector>
  </HeadingPairs>
  <TitlesOfParts>
    <vt:vector size="33" baseType="lpstr">
      <vt:lpstr>Arial</vt:lpstr>
      <vt:lpstr>Bradley Hand ITC</vt:lpstr>
      <vt:lpstr>Calibri</vt:lpstr>
      <vt:lpstr>Calibri Light</vt:lpstr>
      <vt:lpstr>Office Theme</vt:lpstr>
      <vt:lpstr>PowerPoint Presentation</vt:lpstr>
      <vt:lpstr>1A</vt:lpstr>
      <vt:lpstr>1B</vt:lpstr>
      <vt:lpstr>1B</vt:lpstr>
      <vt:lpstr>Arbeidsdag for en roughneck (fagarbeider på plattform)</vt:lpstr>
      <vt:lpstr>Arbeidsdag for en kokk</vt:lpstr>
      <vt:lpstr>Arbeidsdag for en helsefagarbeider</vt:lpstr>
      <vt:lpstr>1C</vt:lpstr>
      <vt:lpstr>1D</vt:lpstr>
      <vt:lpstr>Næringsstoffer </vt:lpstr>
      <vt:lpstr>Karbohydrater</vt:lpstr>
      <vt:lpstr>Karbohydrater</vt:lpstr>
      <vt:lpstr>Sammenheng mellom kosthold og blodsukkernivå</vt:lpstr>
      <vt:lpstr>Proteiner</vt:lpstr>
      <vt:lpstr>Fett</vt:lpstr>
      <vt:lpstr>Fett</vt:lpstr>
      <vt:lpstr>Vitaminer og mineraler</vt:lpstr>
      <vt:lpstr>1E</vt:lpstr>
      <vt:lpstr>Vitaminer og mineraler – kort oppsummert</vt:lpstr>
      <vt:lpstr>1F</vt:lpstr>
      <vt:lpstr>1F</vt:lpstr>
      <vt:lpstr>PowerPoint Presentation</vt:lpstr>
      <vt:lpstr>1F</vt:lpstr>
      <vt:lpstr>1F</vt:lpstr>
      <vt:lpstr>1G</vt:lpstr>
      <vt:lpstr>1G</vt:lpstr>
      <vt:lpstr>1H</vt:lpstr>
      <vt:lpstr>1I</vt:lpstr>
    </vt:vector>
  </TitlesOfParts>
  <Company>Universitetet i Oslo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Næringsstoffer</dc:title>
  <dc:creator>Berit Reitan</dc:creator>
  <cp:lastModifiedBy>Berit Reitan</cp:lastModifiedBy>
  <cp:revision>92</cp:revision>
  <dcterms:created xsi:type="dcterms:W3CDTF">2020-03-16T12:35:34Z</dcterms:created>
  <dcterms:modified xsi:type="dcterms:W3CDTF">2021-12-16T10:41:33Z</dcterms:modified>
</cp:coreProperties>
</file>