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0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57" r:id="rId11"/>
    <p:sldId id="259" r:id="rId12"/>
    <p:sldId id="270" r:id="rId13"/>
    <p:sldId id="271" r:id="rId14"/>
    <p:sldId id="260" r:id="rId15"/>
    <p:sldId id="261" r:id="rId16"/>
    <p:sldId id="273" r:id="rId17"/>
    <p:sldId id="266" r:id="rId18"/>
    <p:sldId id="268" r:id="rId19"/>
    <p:sldId id="267" r:id="rId20"/>
    <p:sldId id="283" r:id="rId21"/>
    <p:sldId id="284" r:id="rId22"/>
    <p:sldId id="285" r:id="rId23"/>
    <p:sldId id="286" r:id="rId24"/>
    <p:sldId id="287" r:id="rId25"/>
    <p:sldId id="291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7772-BE18-46A3-A825-3EEE726E219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0D11-2682-416B-8624-8E26AA6E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0D11-2682-416B-8624-8E26AA6E6F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0D11-2682-416B-8624-8E26AA6E6F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% anbefalt inntak</a:t>
            </a:r>
            <a:r>
              <a:rPr lang="nb-NO" baseline="0" dirty="0" smtClean="0"/>
              <a:t> for barn 6 – 9 år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0D11-2682-416B-8624-8E26AA6E6F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67B9-8874-47F0-B269-BBBBCDE4B65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C53F-081C-4F67-98DC-81E508FB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nhi.no/animasjoner/hormoner-og-ernaring/vitaminer-og-mineraler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reate.kahoot.it/v2/share/vitaminer-og-mineraler/79559997-bae9-4aac-aa41-a06f9a8d20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hi.no/kosthold/ernaring/vitaminer-hva-er-d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NEmhUCAnq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kostholdsplanleggeren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s0O2yjhO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232110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fRC3XO0eq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342" y="4614760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err="1"/>
              <a:t>Økt</a:t>
            </a:r>
            <a:r>
              <a:rPr lang="en-US" sz="6000" dirty="0"/>
              <a:t> </a:t>
            </a:r>
            <a:r>
              <a:rPr lang="en-US" sz="6000" dirty="0" smtClean="0"/>
              <a:t>1</a:t>
            </a:r>
          </a:p>
          <a:p>
            <a:pPr algn="ctr"/>
            <a:r>
              <a:rPr lang="en-US" sz="6000" dirty="0" err="1" smtClean="0"/>
              <a:t>Kosthold</a:t>
            </a:r>
            <a:endParaRPr lang="en-US" sz="6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" b="16162"/>
          <a:stretch/>
        </p:blipFill>
        <p:spPr>
          <a:xfrm>
            <a:off x="3096139" y="1026383"/>
            <a:ext cx="5567103" cy="31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Næringsstoffer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Levende organismer trenger energi og byggesteiner til å vokse og bygge opp celler og vev.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Dette får vi fra kjemiske forbindelser og grunnstoffer som vi kaller næringsstoffer.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Her skal vi lære litt om næringsstoffene </a:t>
            </a:r>
            <a:r>
              <a:rPr lang="nb-NO" sz="2200" i="1" dirty="0" smtClean="0"/>
              <a:t>karbohydrater, proteiner, fett, vitaminer og mineraler</a:t>
            </a:r>
            <a:r>
              <a:rPr lang="nb-NO" sz="2200" dirty="0" smtClean="0"/>
              <a:t>.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2" y="1690688"/>
            <a:ext cx="5308240" cy="3461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49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521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Er kroppens hovedkilde til </a:t>
            </a:r>
            <a:r>
              <a:rPr lang="nb-NO" i="1" dirty="0"/>
              <a:t>energi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Fordøyelsessystemet bryter karbohydratene ned til glukose, fruktose og galaktose, som fraktes til </a:t>
            </a:r>
            <a:r>
              <a:rPr lang="nb-NO" i="1" dirty="0"/>
              <a:t>kroppens celler, </a:t>
            </a:r>
            <a:r>
              <a:rPr lang="nb-NO" dirty="0"/>
              <a:t>og eventuelt </a:t>
            </a:r>
            <a:r>
              <a:rPr lang="nb-NO" i="1" dirty="0"/>
              <a:t>overskudd lagres</a:t>
            </a:r>
            <a:r>
              <a:rPr lang="nb-NO" dirty="0"/>
              <a:t> til senere bruk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Komplekse </a:t>
            </a:r>
            <a:r>
              <a:rPr lang="nb-NO" dirty="0"/>
              <a:t>karbohydrater som grove kornprodukter, frukt, bær og belgfrukter gir kroppen vitaminer og mineraler og fiber i tillegg til </a:t>
            </a:r>
            <a:r>
              <a:rPr lang="nb-NO" dirty="0" smtClean="0"/>
              <a:t>energi.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Enkle </a:t>
            </a:r>
            <a:r>
              <a:rPr lang="nb-NO" dirty="0"/>
              <a:t>karbohydrater som hvit ris og pasta, hvitt brød, juice, kaker og boller gir energi (kalles ofte tomme kalorier), men lite </a:t>
            </a:r>
            <a:r>
              <a:rPr lang="nb-NO" dirty="0" smtClean="0"/>
              <a:t>annet. </a:t>
            </a:r>
            <a:endParaRPr lang="nb-NO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sz="2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6" y="1801281"/>
            <a:ext cx="1931844" cy="1287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19" y="2321634"/>
            <a:ext cx="2333510" cy="1555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3496460"/>
            <a:ext cx="2528120" cy="1420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857" y="526444"/>
            <a:ext cx="2203544" cy="123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04" y="4572001"/>
            <a:ext cx="2227956" cy="1485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0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Komplekse karbohydrater</a:t>
            </a:r>
          </a:p>
          <a:p>
            <a:r>
              <a:rPr lang="nb-NO" sz="2200" dirty="0"/>
              <a:t>t</a:t>
            </a:r>
            <a:r>
              <a:rPr lang="nb-NO" sz="2200" dirty="0" smtClean="0"/>
              <a:t>as langsomt opp fra tarmen slik at blodsukkernivået øker langsomt</a:t>
            </a:r>
          </a:p>
          <a:p>
            <a:r>
              <a:rPr lang="nb-NO" sz="2200" dirty="0"/>
              <a:t>g</a:t>
            </a:r>
            <a:r>
              <a:rPr lang="nb-NO" sz="2200" dirty="0" smtClean="0"/>
              <a:t>ir moderat utskilling av insulin som fører til mindre søtsug og følelse av sult</a:t>
            </a:r>
          </a:p>
          <a:p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Enkle karbohydrater</a:t>
            </a:r>
          </a:p>
          <a:p>
            <a:r>
              <a:rPr lang="nb-NO" sz="2200" dirty="0"/>
              <a:t>t</a:t>
            </a:r>
            <a:r>
              <a:rPr lang="nb-NO" sz="2200" dirty="0" smtClean="0"/>
              <a:t>as hurtig opp i blodet slik at blodsukkernivået øker raskt, og faller like raskt</a:t>
            </a:r>
          </a:p>
          <a:p>
            <a:r>
              <a:rPr lang="nb-NO" sz="2200" dirty="0"/>
              <a:t>n</a:t>
            </a:r>
            <a:r>
              <a:rPr lang="nb-NO" sz="2200" dirty="0" smtClean="0"/>
              <a:t>år blodsukkernivået faller raskt får man økt søtsug og sultfølelse</a:t>
            </a:r>
            <a:endParaRPr lang="nb-NO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34" y="4213204"/>
            <a:ext cx="1307411" cy="87160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7" y="3962400"/>
            <a:ext cx="1267761" cy="84517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05" y="4719782"/>
            <a:ext cx="1608392" cy="90220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86" y="4082473"/>
            <a:ext cx="1524000" cy="10160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1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91" y="365125"/>
            <a:ext cx="11420018" cy="1325563"/>
          </a:xfrm>
        </p:spPr>
        <p:txBody>
          <a:bodyPr/>
          <a:lstStyle/>
          <a:p>
            <a:r>
              <a:rPr lang="nb-NO" dirty="0" smtClean="0"/>
              <a:t>Sammenheng mellom kosthold og blodsukkernivå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443652"/>
            <a:ext cx="5181600" cy="5202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dirty="0" smtClean="0"/>
              <a:t>Alle celler i kroppen bruker glukose som energikilde, og </a:t>
            </a:r>
            <a:r>
              <a:rPr lang="nb-NO" sz="2200" i="1" dirty="0" smtClean="0"/>
              <a:t>blodsukkernivået er et mål for mengden glukose i blodet</a:t>
            </a:r>
            <a:r>
              <a:rPr lang="nb-NO" sz="2200" dirty="0" smtClean="0"/>
              <a:t>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Når det er lenge siden du har spist, kan det bli </a:t>
            </a:r>
            <a:r>
              <a:rPr lang="nb-NO" sz="2200" i="1" dirty="0" smtClean="0"/>
              <a:t>vanskelig å konsentrere seg </a:t>
            </a:r>
            <a:r>
              <a:rPr lang="nb-NO" sz="2200" dirty="0" smtClean="0"/>
              <a:t>og du kan bli </a:t>
            </a:r>
            <a:r>
              <a:rPr lang="nb-NO" sz="2200" i="1" dirty="0" smtClean="0"/>
              <a:t>svimmel </a:t>
            </a:r>
            <a:r>
              <a:rPr lang="nb-NO" sz="2200" dirty="0" smtClean="0"/>
              <a:t>eller få </a:t>
            </a:r>
            <a:r>
              <a:rPr lang="nb-NO" sz="2200" i="1" dirty="0" smtClean="0"/>
              <a:t>vondt i hodet</a:t>
            </a:r>
            <a:r>
              <a:rPr lang="nb-NO" sz="2200" dirty="0" smtClean="0"/>
              <a:t>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Det er fordi </a:t>
            </a:r>
            <a:r>
              <a:rPr lang="nb-NO" sz="2200" i="1" dirty="0" smtClean="0"/>
              <a:t>hjernecellene</a:t>
            </a:r>
            <a:r>
              <a:rPr lang="nb-NO" sz="2200" dirty="0" smtClean="0"/>
              <a:t> nesten bare bruker glukose som energikilde og er avhengig av at det til enhver tid er tilgjengelig glukose i blodet. 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r>
              <a:rPr lang="nb-NO" sz="2200" dirty="0" smtClean="0"/>
              <a:t>Både </a:t>
            </a:r>
            <a:r>
              <a:rPr lang="nb-NO" sz="2200" i="1" dirty="0" smtClean="0"/>
              <a:t>hva</a:t>
            </a:r>
            <a:r>
              <a:rPr lang="nb-NO" sz="2200" dirty="0" smtClean="0"/>
              <a:t> du spiser og </a:t>
            </a:r>
            <a:r>
              <a:rPr lang="nb-NO" sz="2200" i="1" dirty="0" smtClean="0"/>
              <a:t>hvor ofte </a:t>
            </a:r>
            <a:r>
              <a:rPr lang="nb-NO" sz="2200" dirty="0" smtClean="0"/>
              <a:t>du spiser påvirker blodsukkeret.</a:t>
            </a:r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6257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200" dirty="0" smtClean="0"/>
              <a:t>Sammenhengen mellom kosthold og blodsukkernivå (Helsedirektoratet) https</a:t>
            </a:r>
            <a:r>
              <a:rPr lang="nb-NO" sz="1200" dirty="0"/>
              <a:t>://www.helsenorge.no/kosthold-og-ernaring/sma-grep-for-et-sunt-kosthold/dagens-maltider/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12" b="13158"/>
          <a:stretch/>
        </p:blipFill>
        <p:spPr>
          <a:xfrm>
            <a:off x="6206836" y="1443652"/>
            <a:ext cx="5606473" cy="149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3" y="3001819"/>
            <a:ext cx="5663767" cy="157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018" y="4639253"/>
            <a:ext cx="5486400" cy="15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Proteiner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Proteiner er nødvendige for å </a:t>
            </a:r>
            <a:r>
              <a:rPr lang="nb-NO" i="1" dirty="0" smtClean="0"/>
              <a:t>bygge opp </a:t>
            </a:r>
            <a:r>
              <a:rPr lang="nb-NO" dirty="0" smtClean="0"/>
              <a:t>og </a:t>
            </a:r>
            <a:r>
              <a:rPr lang="nb-NO" i="1" dirty="0" smtClean="0"/>
              <a:t>reparere celler og vev</a:t>
            </a:r>
            <a:r>
              <a:rPr lang="nb-NO" dirty="0" smtClean="0"/>
              <a:t>. De er bygd opp av </a:t>
            </a:r>
            <a:r>
              <a:rPr lang="nb-NO" i="1" dirty="0" smtClean="0"/>
              <a:t>aminosyrer.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Aminosyrer </a:t>
            </a:r>
            <a:r>
              <a:rPr lang="nb-NO" dirty="0"/>
              <a:t>produseres i utgangspunktet i planteriket, derfor må de </a:t>
            </a:r>
            <a:r>
              <a:rPr lang="nb-NO" i="1" dirty="0"/>
              <a:t>tilføres gjennom kosten</a:t>
            </a:r>
            <a:r>
              <a:rPr lang="nb-NO" dirty="0"/>
              <a:t>, ved å spise planter og korn eller planteetende </a:t>
            </a:r>
            <a:r>
              <a:rPr lang="nb-NO" dirty="0" smtClean="0"/>
              <a:t>dyr.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Noen </a:t>
            </a:r>
            <a:r>
              <a:rPr lang="nb-NO" dirty="0"/>
              <a:t>av de nødvendige aminosyrene kan kroppen selv omforme etter </a:t>
            </a:r>
            <a:r>
              <a:rPr lang="nb-NO" dirty="0" smtClean="0"/>
              <a:t>behov.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Egg</a:t>
            </a:r>
            <a:r>
              <a:rPr lang="nb-NO" dirty="0"/>
              <a:t>, fisk, melkeprodukter, kjøtt, fugl, fisk, korn, erter og nøtter er proteinrik mat.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612413"/>
            <a:ext cx="2261181" cy="1695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96" y="1313200"/>
            <a:ext cx="2819010" cy="1879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77" y="2651339"/>
            <a:ext cx="2302637" cy="1728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94" y="3433829"/>
            <a:ext cx="2799121" cy="2211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99" y="4618682"/>
            <a:ext cx="2847561" cy="1898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7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Fett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850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Fett er en </a:t>
            </a:r>
            <a:r>
              <a:rPr lang="nb-NO" i="1" dirty="0"/>
              <a:t>konsentrert kilde til energi </a:t>
            </a:r>
            <a:r>
              <a:rPr lang="nb-NO" dirty="0"/>
              <a:t>og det </a:t>
            </a:r>
            <a:r>
              <a:rPr lang="nb-NO" i="1" dirty="0"/>
              <a:t>beskytter </a:t>
            </a:r>
            <a:r>
              <a:rPr lang="nb-NO" dirty="0"/>
              <a:t>de indre organene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Fett er nødvendig for å transportere de fettløselige vitaminene (A, D, E og K) gjennom kroppen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Eksempler på </a:t>
            </a:r>
            <a:r>
              <a:rPr lang="nb-NO" i="1" dirty="0"/>
              <a:t>mettet fett </a:t>
            </a:r>
            <a:r>
              <a:rPr lang="nb-NO" dirty="0"/>
              <a:t>er ost, meierismør, det hvite fettet i rødt kjøtt og potetgull. Mettet fett blir oftest hardt i </a:t>
            </a:r>
            <a:r>
              <a:rPr lang="nb-NO" dirty="0" smtClean="0"/>
              <a:t>romtemperatur.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Eksempler på </a:t>
            </a:r>
            <a:r>
              <a:rPr lang="nb-NO" i="1" dirty="0"/>
              <a:t>umettet fett </a:t>
            </a:r>
            <a:r>
              <a:rPr lang="nb-NO" dirty="0"/>
              <a:t>er, nøtter, avokado, oliven og </a:t>
            </a:r>
            <a:r>
              <a:rPr lang="nb-NO" dirty="0" smtClean="0"/>
              <a:t>oljer</a:t>
            </a:r>
            <a:r>
              <a:rPr lang="nb-NO" dirty="0"/>
              <a:t>. Umettet fett er vanligvis flytende ved romtemperatur.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8" y="2034520"/>
            <a:ext cx="1711694" cy="1074266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7" y="3205173"/>
            <a:ext cx="1841474" cy="1227649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 rot="19310074">
            <a:off x="5737405" y="3250277"/>
            <a:ext cx="2333409" cy="430887"/>
          </a:xfrm>
          <a:prstGeom prst="rect">
            <a:avLst/>
          </a:prstGeom>
          <a:noFill/>
          <a:ln w="603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Mettet fett</a:t>
            </a:r>
            <a:endParaRPr lang="en-US" sz="2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81" y="4794277"/>
            <a:ext cx="2063543" cy="1375695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75" y="3422331"/>
            <a:ext cx="2131816" cy="1426762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3" y="1753275"/>
            <a:ext cx="2179747" cy="1453165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 rot="19310074">
            <a:off x="8717926" y="3408475"/>
            <a:ext cx="2333409" cy="430887"/>
          </a:xfrm>
          <a:prstGeom prst="rect">
            <a:avLst/>
          </a:prstGeom>
          <a:noFill/>
          <a:ln w="603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Umettet fett</a:t>
            </a:r>
            <a:endParaRPr lang="en-US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07" y="4488873"/>
            <a:ext cx="2246001" cy="115713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15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Fett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2018" y="2490643"/>
            <a:ext cx="5181600" cy="36792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Mettet fett</a:t>
            </a:r>
          </a:p>
          <a:p>
            <a:r>
              <a:rPr lang="nb-NO" sz="2200" dirty="0"/>
              <a:t>K</a:t>
            </a:r>
            <a:r>
              <a:rPr lang="nb-NO" sz="2200" dirty="0" smtClean="0"/>
              <a:t>an gi økt mengde av kolesterol i blodet som igjen kan føre til økt risiko for hjerte- og karsykdommer.</a:t>
            </a:r>
          </a:p>
          <a:p>
            <a:r>
              <a:rPr lang="nb-NO" sz="2200" dirty="0" smtClean="0"/>
              <a:t>Mettet fett finner vi ofte i </a:t>
            </a:r>
            <a:r>
              <a:rPr lang="nb-NO" sz="2400" dirty="0" smtClean="0"/>
              <a:t>meierismør, kaker og potetgull. </a:t>
            </a:r>
            <a:endParaRPr lang="nb-NO" sz="2200" dirty="0" smtClean="0"/>
          </a:p>
          <a:p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26018" y="2490642"/>
            <a:ext cx="5181600" cy="36884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Umettet fett</a:t>
            </a:r>
          </a:p>
          <a:p>
            <a:r>
              <a:rPr lang="nb-NO" sz="2200" dirty="0" smtClean="0"/>
              <a:t>Inneholder omega 3- fettsyrer som er bra for helse og fysiske prestasjoner.</a:t>
            </a:r>
          </a:p>
          <a:p>
            <a:r>
              <a:rPr lang="nb-NO" sz="2200" dirty="0" smtClean="0"/>
              <a:t>De beste kildene til omega 3- fettsyrer er tran og fet fisk.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77" y="4525818"/>
            <a:ext cx="1608392" cy="90220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86" y="4553526"/>
            <a:ext cx="1524000" cy="10160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2" y="4857888"/>
            <a:ext cx="1476701" cy="98446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6" y="5012757"/>
            <a:ext cx="2246001" cy="115713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3564" y="1450109"/>
            <a:ext cx="10427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Fett er nødvendig i kostholdet for å dekke kroppens behov for fettsyrer og fettløselige vitaminer, men hva er best - mettet eller umettet fett?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72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Vitaminer og mineraler</a:t>
            </a:r>
            <a:endParaRPr lang="nb-NO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321410"/>
            <a:ext cx="9058275" cy="5305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02362" y="5829300"/>
            <a:ext cx="152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Animasjon fra nhi.no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9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2241"/>
            <a:ext cx="6231659" cy="5178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0826" y="59440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https://create.kahoot.it/v2/share/vitaminer-og-mineraler/79559997-bae9-4aac-aa41-a06f9a8d2012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551175" y="1297858"/>
            <a:ext cx="4168877" cy="2428568"/>
          </a:xfrm>
          <a:prstGeom prst="wedgeRoundRectCallout">
            <a:avLst>
              <a:gd name="adj1" fmla="val 42955"/>
              <a:gd name="adj2" fmla="val 100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i="1" dirty="0" smtClean="0"/>
              <a:t>Hvor mye husker dere fra filmen om vitaminer og mineraler?</a:t>
            </a:r>
            <a:endParaRPr lang="en-US" sz="24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Vitaminer og mineraler – kort oppsummert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632" y="1579818"/>
            <a:ext cx="5705168" cy="4683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b="1" dirty="0"/>
              <a:t>Vitaminenes viktige oppgaver</a:t>
            </a:r>
          </a:p>
          <a:p>
            <a:pPr marL="0" indent="0">
              <a:buNone/>
            </a:pPr>
            <a:r>
              <a:rPr lang="nb-NO" sz="2200" dirty="0"/>
              <a:t>Oppbygging og vedlikehold </a:t>
            </a:r>
            <a:r>
              <a:rPr lang="nb-NO" sz="2200" dirty="0" smtClean="0"/>
              <a:t>av </a:t>
            </a:r>
            <a:r>
              <a:rPr lang="nb-NO" sz="2200" dirty="0"/>
              <a:t>muskler, skjelett, slimhinner, hud o.l.</a:t>
            </a:r>
          </a:p>
          <a:p>
            <a:pPr marL="0" indent="0">
              <a:buNone/>
            </a:pPr>
            <a:r>
              <a:rPr lang="nb-NO" sz="2200" dirty="0"/>
              <a:t>Nedbrytning av karbohydrater, proteiner og </a:t>
            </a:r>
            <a:r>
              <a:rPr lang="nb-NO" sz="2200" dirty="0" smtClean="0"/>
              <a:t>fett.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Dannelse av koagulasjonsfaktorer, slik at blodet har evne til å </a:t>
            </a:r>
            <a:r>
              <a:rPr lang="nb-NO" sz="2200" dirty="0" smtClean="0"/>
              <a:t>koagulere.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Opprettholde viktige faktorer i immunsystemet, slik at vi står godt rustet mot </a:t>
            </a:r>
            <a:r>
              <a:rPr lang="nb-NO" sz="2200" dirty="0" smtClean="0"/>
              <a:t>infeksjoner.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Regulering og </a:t>
            </a:r>
            <a:r>
              <a:rPr lang="nb-NO" sz="2200" dirty="0" smtClean="0"/>
              <a:t>avlesning </a:t>
            </a:r>
            <a:r>
              <a:rPr lang="nb-NO" sz="2200" dirty="0"/>
              <a:t>av </a:t>
            </a:r>
            <a:r>
              <a:rPr lang="nb-NO" sz="2200" dirty="0" smtClean="0"/>
              <a:t>gener.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Vedlikehold av </a:t>
            </a:r>
            <a:r>
              <a:rPr lang="nb-NO" sz="2200" dirty="0" smtClean="0"/>
              <a:t>mørkesyn.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Regulering av hva som tas opp fra tarmen, f.eks. </a:t>
            </a:r>
            <a:r>
              <a:rPr lang="nb-NO" sz="2200" dirty="0" smtClean="0"/>
              <a:t>jern.</a:t>
            </a:r>
            <a:endParaRPr lang="nb-NO" sz="2200" dirty="0"/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981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Mineraler </a:t>
            </a:r>
          </a:p>
          <a:p>
            <a:pPr marL="0" indent="0">
              <a:buNone/>
            </a:pPr>
            <a:r>
              <a:rPr lang="nb-NO" sz="2200" dirty="0" smtClean="0"/>
              <a:t>Grunnstoffer som må tilføres gjennom maten, som for eksempel kalsium, magnesium, fosfor, jern og natrium.</a:t>
            </a:r>
          </a:p>
          <a:p>
            <a:pPr marL="0" indent="0">
              <a:buNone/>
            </a:pPr>
            <a:r>
              <a:rPr lang="nb-NO" sz="2200" dirty="0" smtClean="0"/>
              <a:t>Dagsbehovet varierer fra noen mikrogram til over ett gram.</a:t>
            </a:r>
          </a:p>
          <a:p>
            <a:pPr marL="0" indent="0">
              <a:buNone/>
            </a:pPr>
            <a:r>
              <a:rPr lang="nb-NO" sz="2200" dirty="0" smtClean="0"/>
              <a:t>Mangel på mineraler kan fremkalle sykdommer. For eksempel ved jernmangel kan man utvikle anemi (blodmangel) eller ved mangel på jod kan man utvikle struma.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16453" y="166953"/>
            <a:ext cx="5460915" cy="1412865"/>
          </a:xfrm>
          <a:prstGeom prst="wedgeRoundRectCallout">
            <a:avLst>
              <a:gd name="adj1" fmla="val 37598"/>
              <a:gd name="adj2" fmla="val 67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Den beste oppskriften på å sikre at kroppen får nok vitaminer og mineraler er sunn og variert kost med rikt innslag av grønnsaker og frukt </a:t>
            </a:r>
            <a:endParaRPr lang="nb-NO" sz="2200" dirty="0"/>
          </a:p>
        </p:txBody>
      </p:sp>
      <p:sp>
        <p:nvSpPr>
          <p:cNvPr id="8" name="Rectangle 7"/>
          <p:cNvSpPr/>
          <p:nvPr/>
        </p:nvSpPr>
        <p:spPr>
          <a:xfrm>
            <a:off x="6627220" y="6324289"/>
            <a:ext cx="540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hlinkClick r:id="rId3"/>
              </a:rPr>
              <a:t>https://nhi.no/kosthold/ernaring/vitaminer-hva-er-det/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9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r="21077" b="53"/>
          <a:stretch/>
        </p:blipFill>
        <p:spPr>
          <a:xfrm>
            <a:off x="4031950" y="2399072"/>
            <a:ext cx="3184928" cy="3913239"/>
          </a:xfrm>
        </p:spPr>
      </p:pic>
      <p:sp>
        <p:nvSpPr>
          <p:cNvPr id="4" name="Rounded Rectangular Callout 3"/>
          <p:cNvSpPr/>
          <p:nvPr/>
        </p:nvSpPr>
        <p:spPr>
          <a:xfrm>
            <a:off x="2615381" y="135334"/>
            <a:ext cx="8868696" cy="1785144"/>
          </a:xfrm>
          <a:prstGeom prst="wedgeRoundRectCallout">
            <a:avLst>
              <a:gd name="adj1" fmla="val -63896"/>
              <a:gd name="adj2" fmla="val -400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2800" b="1" i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Kan </a:t>
            </a:r>
            <a:r>
              <a:rPr lang="nb-NO" sz="28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dere hjelpe meg? </a:t>
            </a:r>
            <a:endParaRPr lang="nb-NO" sz="2800" b="1" i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Jeg </a:t>
            </a:r>
            <a:r>
              <a:rPr lang="nb-NO" sz="2800" b="1" i="1" dirty="0">
                <a:solidFill>
                  <a:schemeClr val="tx1"/>
                </a:solidFill>
                <a:latin typeface="Bradley Hand ITC" panose="03070402050302030203" pitchFamily="66" charset="0"/>
              </a:rPr>
              <a:t>trenger kostholdsråd og gjerne </a:t>
            </a:r>
            <a:r>
              <a:rPr lang="nb-NO" sz="2800" b="1" i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livsstilsråd</a:t>
            </a:r>
            <a:endParaRPr lang="en-US" sz="28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endParaRPr lang="nb-NO" sz="2800" b="1" i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endParaRPr lang="nb-NO" sz="24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4" b="34230"/>
          <a:stretch/>
        </p:blipFill>
        <p:spPr>
          <a:xfrm>
            <a:off x="8515449" y="2447822"/>
            <a:ext cx="2614665" cy="3754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2" t="7991" r="35619" b="34386"/>
          <a:stretch/>
        </p:blipFill>
        <p:spPr>
          <a:xfrm>
            <a:off x="560439" y="2447822"/>
            <a:ext cx="2369574" cy="3864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73" y="5604387"/>
            <a:ext cx="1769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Sofie - Kokk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970" y="5630764"/>
            <a:ext cx="20719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Stian – Roughneck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2569" y="5604387"/>
            <a:ext cx="23513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Ole - Helsefagarbeider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Kosten vår påvirker helsen vår på </a:t>
            </a:r>
            <a:r>
              <a:rPr lang="nb-NO" i="1" dirty="0" smtClean="0"/>
              <a:t>lang sikt</a:t>
            </a:r>
            <a:r>
              <a:rPr lang="nb-NO" dirty="0" smtClean="0"/>
              <a:t>, ulike næringsstoffer i kosten påvirker blant annet vekten, energinivået og helsetilstanden vår. </a:t>
            </a:r>
          </a:p>
          <a:p>
            <a:r>
              <a:rPr lang="nb-NO" dirty="0" smtClean="0"/>
              <a:t>Kosten vår påvirker oss også på </a:t>
            </a:r>
            <a:r>
              <a:rPr lang="nb-NO" i="1" dirty="0" smtClean="0"/>
              <a:t>kort sikt.</a:t>
            </a:r>
            <a:r>
              <a:rPr lang="nb-NO" dirty="0" smtClean="0"/>
              <a:t> Da handler det spesielt om blodsukkernivået vårt.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91" y="1690688"/>
            <a:ext cx="4771799" cy="43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3529781"/>
            <a:ext cx="10515600" cy="2647182"/>
          </a:xfrm>
        </p:spPr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Følg med på elevene i Blå eller Rød klasse og noter:</a:t>
            </a:r>
          </a:p>
          <a:p>
            <a:pPr marL="0" indent="0">
              <a:buNone/>
            </a:pPr>
            <a:r>
              <a:rPr lang="nb-NO" dirty="0" smtClean="0"/>
              <a:t>1.	Hvilken mat elevene får. </a:t>
            </a:r>
          </a:p>
          <a:p>
            <a:pPr marL="0" indent="0">
              <a:buNone/>
            </a:pPr>
            <a:r>
              <a:rPr lang="nb-NO" dirty="0" smtClean="0"/>
              <a:t>2.	Hvilken adferd og energinivå elevene har i løpet av skoledagen.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123769" y="462117"/>
            <a:ext cx="9603658" cy="2595716"/>
          </a:xfrm>
          <a:prstGeom prst="wedgeRoundRectCallout">
            <a:avLst>
              <a:gd name="adj1" fmla="val 46431"/>
              <a:gd name="adj2" fmla="val 82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i="1" dirty="0"/>
              <a:t>Hva skjer hvis du serverer kebab og cola til lunsj til en gjeng seksåringer? </a:t>
            </a:r>
            <a:endParaRPr lang="nb-NO" sz="2400" i="1" dirty="0" smtClean="0"/>
          </a:p>
          <a:p>
            <a:endParaRPr lang="nb-NO" sz="2400" dirty="0"/>
          </a:p>
          <a:p>
            <a:r>
              <a:rPr lang="nb-NO" sz="2400" dirty="0" smtClean="0"/>
              <a:t>I filmen «Skolemateksperimentet</a:t>
            </a:r>
            <a:r>
              <a:rPr lang="nb-NO" sz="2400" dirty="0"/>
              <a:t>» får vi se hva som skjer når to førsteklasser får servert lunsjen til </a:t>
            </a:r>
            <a:r>
              <a:rPr lang="nb-NO" sz="2400" dirty="0" smtClean="0"/>
              <a:t>to </a:t>
            </a:r>
            <a:r>
              <a:rPr lang="nb-NO" sz="2400" dirty="0"/>
              <a:t>ungdomsskoleelever. </a:t>
            </a:r>
            <a:r>
              <a:rPr lang="nb-NO" sz="2400" dirty="0" smtClean="0">
                <a:effectLst/>
              </a:rPr>
              <a:t/>
            </a:r>
            <a:br>
              <a:rPr lang="nb-NO" sz="2400" dirty="0" smtClean="0">
                <a:effectLst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5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NEmhUCAnq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589935"/>
            <a:ext cx="10294374" cy="57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2401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Diskuter i grupper: </a:t>
            </a:r>
          </a:p>
          <a:p>
            <a:r>
              <a:rPr lang="nb-NO" dirty="0" smtClean="0"/>
              <a:t>Hvordan tror dere elevenes blodsukkernivå endret seg i løpet av dagen?  </a:t>
            </a:r>
          </a:p>
          <a:p>
            <a:endParaRPr lang="nb-NO" dirty="0" smtClean="0"/>
          </a:p>
          <a:p>
            <a:r>
              <a:rPr lang="nb-NO" dirty="0" smtClean="0"/>
              <a:t>Skisser en kurve som illustrerer blodsukkernivået gjennom dagen.   </a:t>
            </a:r>
          </a:p>
          <a:p>
            <a:endParaRPr lang="nb-NO" dirty="0" smtClean="0"/>
          </a:p>
          <a:p>
            <a:r>
              <a:rPr lang="nb-NO" dirty="0"/>
              <a:t>På bakgrunn av det dere har observert på elevenes adferd - hvilke næringsstoffer tror dere de to ulike måltidene </a:t>
            </a:r>
            <a:r>
              <a:rPr lang="nb-NO" dirty="0" smtClean="0"/>
              <a:t>inneholdt</a:t>
            </a:r>
            <a:r>
              <a:rPr lang="nb-NO" dirty="0"/>
              <a:t>? </a:t>
            </a:r>
            <a:endParaRPr lang="en-US" dirty="0"/>
          </a:p>
          <a:p>
            <a:endParaRPr lang="nb-N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2369573"/>
            <a:ext cx="3158249" cy="28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089258" y="3342967"/>
            <a:ext cx="6102742" cy="3439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3342967"/>
            <a:ext cx="6065867" cy="343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1F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19234" y="4129095"/>
            <a:ext cx="3806141" cy="224646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5030948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80" y="4129095"/>
            <a:ext cx="3568813" cy="2303049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251587" y="5948523"/>
            <a:ext cx="3690613" cy="427037"/>
          </a:xfrm>
          <a:prstGeom prst="wedgeRoundRectCallout">
            <a:avLst>
              <a:gd name="adj1" fmla="val 16199"/>
              <a:gd name="adj2" fmla="val -14471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361176" y="6041644"/>
            <a:ext cx="3589317" cy="587146"/>
          </a:xfrm>
          <a:prstGeom prst="wedgeRoundRectCallout">
            <a:avLst>
              <a:gd name="adj1" fmla="val 4743"/>
              <a:gd name="adj2" fmla="val -22530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t="10648" b="17475"/>
          <a:stretch/>
        </p:blipFill>
        <p:spPr>
          <a:xfrm>
            <a:off x="53050" y="4131925"/>
            <a:ext cx="1971696" cy="246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4096893" y="130481"/>
            <a:ext cx="337271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b-NO" dirty="0" smtClean="0"/>
              <a:t>% anbefalt inntak</a:t>
            </a:r>
            <a:r>
              <a:rPr lang="nb-NO" baseline="0" dirty="0" smtClean="0"/>
              <a:t> for barn 6 – 9 år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215" y="6404730"/>
            <a:ext cx="2564523" cy="18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12842"/>
          <a:stretch/>
        </p:blipFill>
        <p:spPr>
          <a:xfrm>
            <a:off x="2024746" y="577005"/>
            <a:ext cx="7807512" cy="2746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b="17538"/>
          <a:stretch/>
        </p:blipFill>
        <p:spPr>
          <a:xfrm>
            <a:off x="10089139" y="4046057"/>
            <a:ext cx="1975318" cy="25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5490" cy="4351338"/>
          </a:xfrm>
        </p:spPr>
        <p:txBody>
          <a:bodyPr/>
          <a:lstStyle/>
          <a:p>
            <a:r>
              <a:rPr lang="nb-NO" dirty="0" smtClean="0"/>
              <a:t>Gå </a:t>
            </a:r>
            <a:r>
              <a:rPr lang="nb-NO" dirty="0"/>
              <a:t>inn på kostholdplanleggeren </a:t>
            </a:r>
            <a:r>
              <a:rPr lang="nb-NO" dirty="0" smtClean="0"/>
              <a:t>og legg inn kostholdet til profilen deres: </a:t>
            </a: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://www.kostholdsplanleggeren.no/</a:t>
            </a:r>
            <a:r>
              <a:rPr lang="nb-NO" dirty="0"/>
              <a:t> </a:t>
            </a:r>
            <a:r>
              <a:rPr lang="nb-NO" dirty="0" smtClean="0"/>
              <a:t>Følg </a:t>
            </a:r>
            <a:r>
              <a:rPr lang="nb-NO" dirty="0"/>
              <a:t>instruksjonen i </a:t>
            </a:r>
            <a:r>
              <a:rPr lang="nb-NO" b="1" i="1" dirty="0"/>
              <a:t>Elevheftet </a:t>
            </a:r>
            <a:r>
              <a:rPr lang="nb-NO" b="1" i="1" dirty="0" smtClean="0"/>
              <a:t>C1</a:t>
            </a:r>
            <a:r>
              <a:rPr lang="nb-NO" b="1" dirty="0" smtClean="0"/>
              <a:t>. 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90" y="3711053"/>
            <a:ext cx="4305510" cy="260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29" y="1480049"/>
            <a:ext cx="4036371" cy="15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Fyll i en oversikt over profilen i </a:t>
            </a:r>
            <a:r>
              <a:rPr lang="nb-NO" b="1" i="1" dirty="0" smtClean="0"/>
              <a:t>Elevheftet C2 </a:t>
            </a:r>
            <a:r>
              <a:rPr lang="nb-NO" dirty="0" smtClean="0"/>
              <a:t>med:</a:t>
            </a:r>
          </a:p>
          <a:p>
            <a:pPr lvl="1"/>
            <a:r>
              <a:rPr lang="nb-NO" dirty="0" smtClean="0"/>
              <a:t>Beskrivelse profil (kjønn/alder/yrke/aktivitetsnivå).</a:t>
            </a:r>
          </a:p>
          <a:p>
            <a:pPr lvl="1"/>
            <a:r>
              <a:rPr lang="nb-NO" dirty="0" smtClean="0"/>
              <a:t>Beskrivelse av problem.</a:t>
            </a:r>
          </a:p>
          <a:p>
            <a:pPr lvl="1"/>
            <a:r>
              <a:rPr lang="nb-NO" dirty="0" smtClean="0"/>
              <a:t>Bilde med diagram fra kostholdplanleggeren.</a:t>
            </a:r>
          </a:p>
          <a:p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1986116" y="2037018"/>
            <a:ext cx="7030065" cy="2585884"/>
          </a:xfrm>
          <a:prstGeom prst="wedgeRoundRectCallout">
            <a:avLst>
              <a:gd name="adj1" fmla="val 71335"/>
              <a:gd name="adj2" fmla="val 54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«Hva har vi lært?» </a:t>
            </a:r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Fyll ut i </a:t>
            </a:r>
            <a:r>
              <a:rPr lang="nb-NO" sz="3200" b="1" i="1" dirty="0" smtClean="0"/>
              <a:t>Elevheftet D</a:t>
            </a:r>
            <a:endParaRPr lang="en-US" sz="3200" b="1" i="1" dirty="0" smtClean="0"/>
          </a:p>
          <a:p>
            <a:pPr algn="ctr"/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981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78" y="4448921"/>
            <a:ext cx="6348046" cy="2359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Hva kan være forklaring til profilens problemer? </a:t>
            </a:r>
            <a:endParaRPr lang="en-US" dirty="0"/>
          </a:p>
          <a:p>
            <a:pPr lvl="0"/>
            <a:r>
              <a:rPr lang="nb-NO" dirty="0"/>
              <a:t>Hvilke råd kan/vil dere foreløpig gi? </a:t>
            </a:r>
            <a:endParaRPr lang="en-US" dirty="0"/>
          </a:p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828" y="3003090"/>
            <a:ext cx="3962400" cy="1412721"/>
          </a:xfrm>
          <a:prstGeom prst="wedgeRoundRectCallout">
            <a:avLst>
              <a:gd name="adj1" fmla="val 31881"/>
              <a:gd name="adj2" fmla="val 819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Problemet mitt er at jeg i den siste tiden har følt meg veldig slapp, og jeg har mistet motivasjonen til å trene om kvelden. </a:t>
            </a:r>
            <a:endParaRPr lang="nb-NO" sz="32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8229600" y="3003090"/>
            <a:ext cx="3962400" cy="1412721"/>
          </a:xfrm>
          <a:prstGeom prst="wedgeRoundRectCallout">
            <a:avLst>
              <a:gd name="adj1" fmla="val -36605"/>
              <a:gd name="adj2" fmla="val 910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Problemet mitt er at jeg i den siste tiden har begynt å gå ganske kraftig opp i vekt, alt føles tungt, og jeg har mistet tiltakslysten</a:t>
            </a:r>
            <a:endParaRPr lang="nb-NO" sz="3200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4189774" y="3018706"/>
            <a:ext cx="3962400" cy="1412721"/>
          </a:xfrm>
          <a:prstGeom prst="wedgeRoundRectCallout">
            <a:avLst>
              <a:gd name="adj1" fmla="val -18243"/>
              <a:gd name="adj2" fmla="val 86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Problemet mitt er at jeg i den siste tiden har begynt å gå ned i vekt</a:t>
            </a:r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744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3877" cy="4351338"/>
          </a:xfrm>
        </p:spPr>
        <p:txBody>
          <a:bodyPr/>
          <a:lstStyle/>
          <a:p>
            <a:r>
              <a:rPr lang="nb-NO" dirty="0" smtClean="0"/>
              <a:t>Les </a:t>
            </a:r>
            <a:r>
              <a:rPr lang="nb-NO" dirty="0"/>
              <a:t>gjennom </a:t>
            </a:r>
            <a:r>
              <a:rPr lang="nb-NO" dirty="0" smtClean="0"/>
              <a:t>mailen fra Stian, Sofie og Ole</a:t>
            </a:r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71" y="1130709"/>
            <a:ext cx="4359138" cy="43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Vi skal se videoer som viser hvordan en typisk arbeidsdag kan se ut for en kokk, helsefagarbeider og en fagarbeider på plattform (</a:t>
            </a:r>
            <a:r>
              <a:rPr lang="nb-NO" sz="2400" dirty="0" err="1" smtClean="0"/>
              <a:t>roughneck</a:t>
            </a:r>
            <a:r>
              <a:rPr lang="nb-NO" sz="2400" dirty="0" smtClean="0"/>
              <a:t>), </a:t>
            </a:r>
          </a:p>
          <a:p>
            <a:r>
              <a:rPr lang="nb-NO" sz="2400" dirty="0" smtClean="0"/>
              <a:t>Følg </a:t>
            </a:r>
            <a:r>
              <a:rPr lang="nb-NO" sz="2400" dirty="0"/>
              <a:t>med på hva videoene forteller om ungdommenes fysiske aktivitet og kosthold gjennom en arbeidsdag og sett kryss i skjemaet i </a:t>
            </a:r>
            <a:r>
              <a:rPr lang="nb-NO" sz="2400" b="1" i="1" dirty="0"/>
              <a:t>Elevheftet A</a:t>
            </a:r>
            <a:r>
              <a:rPr lang="nb-NO" sz="2400" b="1" dirty="0"/>
              <a:t>. </a:t>
            </a:r>
            <a:endParaRPr lang="nb-NO" sz="2400" b="1" dirty="0" smtClean="0"/>
          </a:p>
          <a:p>
            <a:endParaRPr lang="nb-NO" sz="2400" dirty="0" smtClean="0"/>
          </a:p>
          <a:p>
            <a:r>
              <a:rPr lang="nb-NO" sz="2400" dirty="0"/>
              <a:t>K</a:t>
            </a:r>
            <a:r>
              <a:rPr lang="nb-NO" sz="2400" dirty="0" smtClean="0"/>
              <a:t>riteriene </a:t>
            </a:r>
            <a:r>
              <a:rPr lang="nb-NO" sz="2400" dirty="0"/>
              <a:t>i skjemaet er hentet fra kostholdsplanleggeren som </a:t>
            </a:r>
            <a:r>
              <a:rPr lang="nb-NO" sz="2400" dirty="0" smtClean="0"/>
              <a:t>dere </a:t>
            </a:r>
            <a:r>
              <a:rPr lang="nb-NO" sz="2400" dirty="0"/>
              <a:t>skal jobbe med </a:t>
            </a:r>
            <a:r>
              <a:rPr lang="nb-NO" sz="2400" dirty="0" smtClean="0"/>
              <a:t>senere.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A</a:t>
            </a:r>
            <a:r>
              <a:rPr lang="nb-NO" sz="3600" dirty="0" smtClean="0"/>
              <a:t>rbeidsdag for en </a:t>
            </a:r>
            <a:r>
              <a:rPr lang="nb-NO" sz="3600" dirty="0" err="1" smtClean="0"/>
              <a:t>roughneck</a:t>
            </a:r>
            <a:r>
              <a:rPr lang="nb-NO" sz="3600" dirty="0" smtClean="0"/>
              <a:t> (fagarbeider på plattform)</a:t>
            </a:r>
            <a:endParaRPr lang="en-US" sz="3600" dirty="0"/>
          </a:p>
        </p:txBody>
      </p:sp>
      <p:pic>
        <p:nvPicPr>
          <p:cNvPr id="4" name="2s0O2yjhOR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0645" y="1540951"/>
            <a:ext cx="8731045" cy="49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Arbeidsdag for en kokk</a:t>
            </a:r>
            <a:endParaRPr lang="en-US" dirty="0"/>
          </a:p>
        </p:txBody>
      </p:sp>
      <p:pic>
        <p:nvPicPr>
          <p:cNvPr id="5" name="32321102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9471" y="1578077"/>
            <a:ext cx="8544232" cy="48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Arbeidsdag for en helsefagarbeider</a:t>
            </a:r>
            <a:endParaRPr lang="en-US" dirty="0"/>
          </a:p>
        </p:txBody>
      </p:sp>
      <p:pic>
        <p:nvPicPr>
          <p:cNvPr id="4" name="UfRC3XO0eq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148" y="1524359"/>
            <a:ext cx="8799871" cy="49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5490" cy="4351338"/>
          </a:xfrm>
        </p:spPr>
        <p:txBody>
          <a:bodyPr/>
          <a:lstStyle/>
          <a:p>
            <a:r>
              <a:rPr lang="nb-NO" dirty="0" smtClean="0"/>
              <a:t>Velg en av profilene Sofie</a:t>
            </a:r>
            <a:r>
              <a:rPr lang="nb-NO" dirty="0"/>
              <a:t>, </a:t>
            </a:r>
            <a:r>
              <a:rPr lang="nb-NO" dirty="0" smtClean="0"/>
              <a:t>Ole eller Stian som dere ønsker å gi kostholdsråd og livsstilsråd.</a:t>
            </a:r>
          </a:p>
          <a:p>
            <a:endParaRPr lang="nb-N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92" y="3552093"/>
            <a:ext cx="6172853" cy="22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kostholdplanleggeren kan vi få vi en oversikt over hvilke næringsstoffer profilene våre får i seg gjennom kosten. 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Noter dere </a:t>
            </a:r>
            <a:r>
              <a:rPr lang="nb-NO" dirty="0"/>
              <a:t>funksjoner til de viktigste næringsstoffer og hvor vi får det fra i </a:t>
            </a:r>
            <a:r>
              <a:rPr lang="nb-NO" b="1" i="1" dirty="0"/>
              <a:t>Elevheftet </a:t>
            </a:r>
            <a:r>
              <a:rPr lang="nb-NO" b="1" i="1" dirty="0" smtClean="0"/>
              <a:t>B</a:t>
            </a:r>
            <a:r>
              <a:rPr lang="nb-NO" i="1" dirty="0" smtClean="0"/>
              <a:t>,</a:t>
            </a:r>
            <a:r>
              <a:rPr lang="nb-NO" dirty="0" smtClean="0"/>
              <a:t> </a:t>
            </a:r>
            <a:r>
              <a:rPr lang="nb-NO" dirty="0"/>
              <a:t>under </a:t>
            </a:r>
            <a:r>
              <a:rPr lang="nb-NO" dirty="0" smtClean="0"/>
              <a:t>forelesningen og filmen. </a:t>
            </a:r>
            <a:endParaRPr lang="en-US" dirty="0"/>
          </a:p>
          <a:p>
            <a:r>
              <a:rPr lang="nb-NO" dirty="0" smtClean="0"/>
              <a:t>Etterpå skal vi ha en quiz om vitaminer og mineraler.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248697" y="2733368"/>
            <a:ext cx="8465574" cy="1700980"/>
          </a:xfrm>
          <a:prstGeom prst="wedgeRoundRectCallout">
            <a:avLst>
              <a:gd name="adj1" fmla="val 71385"/>
              <a:gd name="adj2" fmla="val 6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i="1" smtClean="0"/>
              <a:t>Men hvilken funksjon har egentlig de ulike næringsstoffene og hvordan påvirker kostholdet helsen vår?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56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1264</Words>
  <Application>Microsoft Office PowerPoint</Application>
  <PresentationFormat>Widescreen</PresentationFormat>
  <Paragraphs>149</Paragraphs>
  <Slides>28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1A</vt:lpstr>
      <vt:lpstr>1B</vt:lpstr>
      <vt:lpstr>1B</vt:lpstr>
      <vt:lpstr>Arbeidsdag for en roughneck (fagarbeider på plattform)</vt:lpstr>
      <vt:lpstr>Arbeidsdag for en kokk</vt:lpstr>
      <vt:lpstr>Arbeidsdag for en helsefagarbeider</vt:lpstr>
      <vt:lpstr>1C</vt:lpstr>
      <vt:lpstr>1D</vt:lpstr>
      <vt:lpstr>Næringsstoffer </vt:lpstr>
      <vt:lpstr>Karbohydrater</vt:lpstr>
      <vt:lpstr>Karbohydrater</vt:lpstr>
      <vt:lpstr>Sammenheng mellom kosthold og blodsukkernivå</vt:lpstr>
      <vt:lpstr>Proteiner</vt:lpstr>
      <vt:lpstr>Fett</vt:lpstr>
      <vt:lpstr>Fett</vt:lpstr>
      <vt:lpstr>Vitaminer og mineraler</vt:lpstr>
      <vt:lpstr>1E</vt:lpstr>
      <vt:lpstr>Vitaminer og mineraler – kort oppsummert</vt:lpstr>
      <vt:lpstr>1F</vt:lpstr>
      <vt:lpstr>1F</vt:lpstr>
      <vt:lpstr>PowerPoint Presentation</vt:lpstr>
      <vt:lpstr>1F</vt:lpstr>
      <vt:lpstr>1F</vt:lpstr>
      <vt:lpstr>1G</vt:lpstr>
      <vt:lpstr>1G</vt:lpstr>
      <vt:lpstr>1H</vt:lpstr>
      <vt:lpstr>1I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Næringsstoffer</dc:title>
  <dc:creator>Berit Reitan</dc:creator>
  <cp:lastModifiedBy>Berit Reitan</cp:lastModifiedBy>
  <cp:revision>92</cp:revision>
  <dcterms:created xsi:type="dcterms:W3CDTF">2020-03-16T12:35:34Z</dcterms:created>
  <dcterms:modified xsi:type="dcterms:W3CDTF">2021-12-16T10:41:33Z</dcterms:modified>
</cp:coreProperties>
</file>