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713" r:id="rId2"/>
    <p:sldId id="340" r:id="rId3"/>
    <p:sldId id="714" r:id="rId4"/>
    <p:sldId id="708" r:id="rId5"/>
    <p:sldId id="712" r:id="rId6"/>
    <p:sldId id="468" r:id="rId7"/>
    <p:sldId id="715" r:id="rId8"/>
    <p:sldId id="37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562" autoAdjust="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1832E-9B53-4EB2-97B3-89C3D6028CA7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325E0-EEEC-4A0E-9622-76D1DE699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20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325E0-EEEC-4A0E-9622-76D1DE699DC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325E0-EEEC-4A0E-9622-76D1DE699DC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52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577DB-1EA1-8B05-8164-285C7F67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4AEED-FE52-33B4-3DA9-D4281EFAD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9F46EE-0618-4A5E-CC4B-F938CF0E3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CD9CF-A826-46FE-AE83-2ECEA116E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54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EDEF5-C786-594C-A590-441095D393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55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325E0-EEEC-4A0E-9622-76D1DE699DC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24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05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6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99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90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3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8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3295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659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92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117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827889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1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95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6229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7978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4880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87613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Takk</a:t>
            </a:r>
            <a:r>
              <a:rPr lang="en-US" dirty="0"/>
              <a:t> for meg!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F723-E0D7-4326-B534-077653B24964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4F15-9B37-4623-A3F8-2D1B71FD6A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565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18.11.2025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92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klær, person, innendørs, Menneskeansikt&#10;&#10;Automatisk generert beskrivelse">
            <a:extLst>
              <a:ext uri="{FF2B5EF4-FFF2-40B4-BE49-F238E27FC236}">
                <a16:creationId xmlns:a16="http://schemas.microsoft.com/office/drawing/2014/main" id="{B76CB43B-D9DA-BAB3-62C6-7EEF8D929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862" t="3671" r="-564" b="42008"/>
          <a:stretch/>
        </p:blipFill>
        <p:spPr>
          <a:xfrm>
            <a:off x="-357108" y="0"/>
            <a:ext cx="12690088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6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person, klær, tre, utendørs&#10;&#10;Automatisk generert beskrivelse">
            <a:extLst>
              <a:ext uri="{FF2B5EF4-FFF2-40B4-BE49-F238E27FC236}">
                <a16:creationId xmlns:a16="http://schemas.microsoft.com/office/drawing/2014/main" id="{A79F12A4-85B1-7154-BE20-D3C77347C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31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10407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person, tre, klær, utendørs&#10;&#10;Automatisk generert beskrivelse">
            <a:extLst>
              <a:ext uri="{FF2B5EF4-FFF2-40B4-BE49-F238E27FC236}">
                <a16:creationId xmlns:a16="http://schemas.microsoft.com/office/drawing/2014/main" id="{060FB5FD-36E8-CD1E-3B2E-A7D534B2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37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1" name="Bilde 10" descr="Et bilde som inneholder person, utendørs, klær, plante&#10;&#10;Automatisk generert beskrivelse">
            <a:extLst>
              <a:ext uri="{FF2B5EF4-FFF2-40B4-BE49-F238E27FC236}">
                <a16:creationId xmlns:a16="http://schemas.microsoft.com/office/drawing/2014/main" id="{6DB47F10-7B67-5465-250E-A52EC4955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453090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-2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13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utendørs, himmel, gress, konstruksjon&#10;&#10;Automatisk generert beskrivelse">
            <a:extLst>
              <a:ext uri="{FF2B5EF4-FFF2-40B4-BE49-F238E27FC236}">
                <a16:creationId xmlns:a16="http://schemas.microsoft.com/office/drawing/2014/main" id="{FFBE33D4-9505-D84B-C760-B73F9BA0D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53090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" y="0"/>
            <a:ext cx="12191999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33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6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18.11.2025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282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lle.snl.no/kjemisk_reaksj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6A5F2A-82BF-0D29-5F14-AE1165BA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17" y="2766218"/>
            <a:ext cx="3664789" cy="1995563"/>
          </a:xfrm>
        </p:spPr>
        <p:txBody>
          <a:bodyPr>
            <a:normAutofit/>
          </a:bodyPr>
          <a:lstStyle/>
          <a:p>
            <a:pPr algn="ctr"/>
            <a:r>
              <a:rPr lang="nb-NO" sz="6000" b="1" dirty="0"/>
              <a:t>1</a:t>
            </a:r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53AB7797-08B5-E34D-D230-422DA2377912}"/>
              </a:ext>
            </a:extLst>
          </p:cNvPr>
          <p:cNvSpPr/>
          <p:nvPr/>
        </p:nvSpPr>
        <p:spPr>
          <a:xfrm>
            <a:off x="3908213" y="2622417"/>
            <a:ext cx="3991159" cy="227419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b="1" dirty="0">
                <a:solidFill>
                  <a:schemeClr val="tx1"/>
                </a:solidFill>
              </a:rPr>
              <a:t>Spørsmålet vi skal utforske</a:t>
            </a:r>
          </a:p>
        </p:txBody>
      </p:sp>
    </p:spTree>
    <p:extLst>
      <p:ext uri="{BB962C8B-B14F-4D97-AF65-F5344CB8AC3E}">
        <p14:creationId xmlns:p14="http://schemas.microsoft.com/office/powerpoint/2010/main" val="3824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Hva kjennetegner en kjemisk reaksjon?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5848350" cy="3849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200" b="1" dirty="0"/>
              <a:t>Tenk</a:t>
            </a:r>
            <a:r>
              <a:rPr lang="nb-NO" sz="2200" dirty="0"/>
              <a:t>: Hva ser du for deg når du hører ordet </a:t>
            </a:r>
            <a:r>
              <a:rPr lang="nb-NO" sz="2200" b="1" dirty="0"/>
              <a:t>kjemisk reaksjon</a:t>
            </a:r>
            <a:r>
              <a:rPr lang="nb-NO" sz="2200" dirty="0"/>
              <a:t>?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nb-NO" sz="2200" dirty="0">
              <a:cs typeface="Calibri"/>
            </a:endParaRPr>
          </a:p>
          <a:p>
            <a:pPr marL="0" indent="0">
              <a:buNone/>
            </a:pPr>
            <a:endParaRPr lang="nb-NO" sz="2200" dirty="0">
              <a:cs typeface="Calibri"/>
            </a:endParaRPr>
          </a:p>
        </p:txBody>
      </p:sp>
      <p:sp>
        <p:nvSpPr>
          <p:cNvPr id="6" name="Tankeboble: sky 5">
            <a:extLst>
              <a:ext uri="{FF2B5EF4-FFF2-40B4-BE49-F238E27FC236}">
                <a16:creationId xmlns:a16="http://schemas.microsoft.com/office/drawing/2014/main" id="{C94E6856-CC83-B31C-A89F-EA03907EB8D7}"/>
              </a:ext>
            </a:extLst>
          </p:cNvPr>
          <p:cNvSpPr/>
          <p:nvPr/>
        </p:nvSpPr>
        <p:spPr>
          <a:xfrm>
            <a:off x="7388135" y="2352011"/>
            <a:ext cx="3653246" cy="2153978"/>
          </a:xfrm>
          <a:prstGeom prst="cloudCallout">
            <a:avLst>
              <a:gd name="adj1" fmla="val -63667"/>
              <a:gd name="adj2" fmla="val -327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5767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CD7DF-6ACA-5E8E-EB4C-134BF1AD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FEC352-7656-5992-52AF-8D269D62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17" y="2766218"/>
            <a:ext cx="3664789" cy="1995563"/>
          </a:xfrm>
        </p:spPr>
        <p:txBody>
          <a:bodyPr>
            <a:normAutofit/>
          </a:bodyPr>
          <a:lstStyle/>
          <a:p>
            <a:pPr algn="ctr"/>
            <a:r>
              <a:rPr lang="nb-NO" sz="6000" b="1" dirty="0"/>
              <a:t>2</a:t>
            </a:r>
          </a:p>
        </p:txBody>
      </p:sp>
      <p:pic>
        <p:nvPicPr>
          <p:cNvPr id="3" name="Plassholder for innhold 11" descr="Først en ramme som viser to barn som bygger med klosser, dernest en ramme som viser det ferdige byggverket. Illustrasjon.">
            <a:extLst>
              <a:ext uri="{FF2B5EF4-FFF2-40B4-BE49-F238E27FC236}">
                <a16:creationId xmlns:a16="http://schemas.microsoft.com/office/drawing/2014/main" id="{7A2F2DC0-5038-971A-F507-9E9A0EBE1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6" r="55608" b="28552"/>
          <a:stretch/>
        </p:blipFill>
        <p:spPr>
          <a:xfrm>
            <a:off x="4655840" y="2067720"/>
            <a:ext cx="2791562" cy="2722560"/>
          </a:xfrm>
        </p:spPr>
      </p:pic>
    </p:spTree>
    <p:extLst>
      <p:ext uri="{BB962C8B-B14F-4D97-AF65-F5344CB8AC3E}">
        <p14:creationId xmlns:p14="http://schemas.microsoft.com/office/powerpoint/2010/main" val="25501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B64DB-F854-1AC5-93E5-538C7E587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4A53B1-C965-B383-EA3D-423E50DF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Sortere bilder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A4FC31-7429-28D1-2049-069D03B9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76872"/>
            <a:ext cx="4191000" cy="3849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200" dirty="0"/>
              <a:t>Samarbeid tre og tre:</a:t>
            </a:r>
          </a:p>
          <a:p>
            <a:pPr lvl="1"/>
            <a:r>
              <a:rPr lang="nb-NO" sz="2200" dirty="0">
                <a:ea typeface="+mn-lt"/>
                <a:cs typeface="+mn-lt"/>
              </a:rPr>
              <a:t>Sorter bildene etter om dere mener de </a:t>
            </a:r>
            <a:r>
              <a:rPr lang="nb-NO" dirty="0">
                <a:ea typeface="+mn-lt"/>
                <a:cs typeface="+mn-lt"/>
              </a:rPr>
              <a:t>viser en kjemisk reaksjon eller ikke.</a:t>
            </a:r>
            <a:endParaRPr lang="nb-NO" sz="2200" dirty="0">
              <a:ea typeface="+mn-lt"/>
              <a:cs typeface="+mn-lt"/>
            </a:endParaRPr>
          </a:p>
          <a:p>
            <a:pPr lvl="1"/>
            <a:r>
              <a:rPr lang="nb-NO" sz="2200" dirty="0">
                <a:ea typeface="+mn-lt"/>
                <a:cs typeface="+mn-lt"/>
              </a:rPr>
              <a:t>Begrunn hvorfor dere tror det.</a:t>
            </a:r>
          </a:p>
          <a:p>
            <a:endParaRPr lang="nb-NO" sz="2200" dirty="0">
              <a:cs typeface="Calibri"/>
            </a:endParaRPr>
          </a:p>
          <a:p>
            <a:pPr marL="0" indent="0">
              <a:buNone/>
            </a:pPr>
            <a:endParaRPr lang="nb-NO" sz="2200" dirty="0">
              <a:cs typeface="Calibri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8B11EE-700B-8966-DA94-126DAD3DC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626" y="2276872"/>
            <a:ext cx="6621365" cy="32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7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F37AB-272D-9E3B-F11E-B69C0042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Lese tekst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819BB4-2B2B-74CE-9413-DF749044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507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Dere skal lese om kjemiske reaksjoner </a:t>
            </a:r>
            <a:r>
              <a:rPr lang="nb-NO" sz="2200" u="sng" dirty="0">
                <a:hlinkClick r:id="rId3"/>
              </a:rPr>
              <a:t>https://lille.snl.no/kjemisk_reaksjon</a:t>
            </a:r>
            <a:r>
              <a:rPr lang="nb-NO" sz="2200" dirty="0"/>
              <a:t> </a:t>
            </a:r>
          </a:p>
          <a:p>
            <a:pPr marL="0" indent="0">
              <a:buNone/>
            </a:pPr>
            <a:r>
              <a:rPr lang="nb-NO" sz="2200" dirty="0"/>
              <a:t>Dere får ulike leseroller (den som hadde bursdag sist får rolle 1 </a:t>
            </a:r>
            <a:r>
              <a:rPr lang="nb-NO" sz="2200" dirty="0" err="1"/>
              <a:t>osv</a:t>
            </a:r>
            <a:r>
              <a:rPr lang="nb-NO" sz="2200" dirty="0"/>
              <a:t>): </a:t>
            </a:r>
          </a:p>
          <a:p>
            <a:pPr marL="457200" indent="-457200">
              <a:buAutoNum type="arabicPeriod"/>
            </a:pPr>
            <a:r>
              <a:rPr lang="nb-NO" sz="2200" b="1" dirty="0"/>
              <a:t>Ordfinner: </a:t>
            </a:r>
            <a:r>
              <a:rPr lang="nb-NO" sz="2200" dirty="0"/>
              <a:t>Finn ord i teksten som du mener er merkelige, morsomme, vanskelige eller viktige. </a:t>
            </a:r>
          </a:p>
          <a:p>
            <a:pPr marL="457200" indent="-457200">
              <a:buAutoNum type="arabicPeriod"/>
            </a:pPr>
            <a:r>
              <a:rPr lang="nb-NO" sz="2200" b="1" dirty="0"/>
              <a:t>Bildeskaper: </a:t>
            </a:r>
            <a:r>
              <a:rPr lang="nb-NO" sz="2200" dirty="0"/>
              <a:t>Beskriv noe i teksten som gjør at du ser for deg et bilde inni hodet ditt. </a:t>
            </a:r>
          </a:p>
          <a:p>
            <a:pPr marL="457200" indent="-457200">
              <a:buAutoNum type="arabicPeriod"/>
            </a:pPr>
            <a:r>
              <a:rPr lang="nb-NO" sz="2200" b="1" dirty="0"/>
              <a:t>Kobler: </a:t>
            </a:r>
            <a:r>
              <a:rPr lang="nb-NO" sz="2200" dirty="0"/>
              <a:t>Finn noe i teksten som gjør at du tenker på noe som har hendt deg eller som du har hørt om tidligere. </a:t>
            </a:r>
          </a:p>
          <a:p>
            <a:pPr marL="0" indent="0">
              <a:buNone/>
            </a:pPr>
            <a:r>
              <a:rPr lang="nb-NO" sz="2200" dirty="0"/>
              <a:t>Del på gruppa det er dere fant eller så for dere.</a:t>
            </a:r>
          </a:p>
          <a:p>
            <a:endParaRPr lang="nb-NO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EC67747-5074-CFDD-AF02-BBB7238F9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752" y="1690688"/>
            <a:ext cx="3672012" cy="41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Endre sorteringa deres?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6872"/>
            <a:ext cx="4500426" cy="3849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200" dirty="0"/>
              <a:t>Les teksten en gang til. Hvilken informasjon kan hjelpe dere i sorteringa?</a:t>
            </a:r>
          </a:p>
          <a:p>
            <a:pPr marL="0" indent="0">
              <a:buNone/>
            </a:pPr>
            <a:r>
              <a:rPr lang="nb-NO" sz="2200" dirty="0"/>
              <a:t>Samarbeid tre og tre:</a:t>
            </a:r>
          </a:p>
          <a:p>
            <a:pPr lvl="1"/>
            <a:r>
              <a:rPr lang="nb-NO" sz="2200" dirty="0">
                <a:ea typeface="+mn-lt"/>
                <a:cs typeface="+mn-lt"/>
              </a:rPr>
              <a:t>Se om dere ønsker å endre sorteringa deres eller begrunnelsene deres.</a:t>
            </a:r>
          </a:p>
          <a:p>
            <a:pPr marL="57150" indent="0">
              <a:buNone/>
            </a:pPr>
            <a:r>
              <a:rPr lang="nb-NO" sz="2200" dirty="0">
                <a:ea typeface="+mn-lt"/>
                <a:cs typeface="+mn-lt"/>
              </a:rPr>
              <a:t>Oppsummer i plenum.</a:t>
            </a:r>
          </a:p>
          <a:p>
            <a:endParaRPr lang="nb-NO" sz="2200" dirty="0">
              <a:cs typeface="Calibri"/>
            </a:endParaRPr>
          </a:p>
          <a:p>
            <a:pPr marL="0" indent="0">
              <a:buNone/>
            </a:pPr>
            <a:endParaRPr lang="nb-NO" sz="2200" dirty="0">
              <a:cs typeface="Calibri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DA98B6B-3EF5-B7B2-CDFC-799BA5F7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626" y="2276872"/>
            <a:ext cx="6621365" cy="32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4D65B-CFFB-B735-93B0-D03902B4D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443849-82AA-7CC8-A2B8-809F17EC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17" y="2766218"/>
            <a:ext cx="3664789" cy="1995563"/>
          </a:xfrm>
        </p:spPr>
        <p:txBody>
          <a:bodyPr>
            <a:normAutofit/>
          </a:bodyPr>
          <a:lstStyle/>
          <a:p>
            <a:pPr algn="ctr"/>
            <a:r>
              <a:rPr lang="nb-NO" sz="6000" b="1" dirty="0"/>
              <a:t>3</a:t>
            </a:r>
          </a:p>
        </p:txBody>
      </p:sp>
      <p:pic>
        <p:nvPicPr>
          <p:cNvPr id="6" name="Plassholder for innhold 11" descr="Først en ramme som viser to barn som bygger med klosser, dernest en ramme som viser det ferdige byggverket. Illustrasjon.">
            <a:extLst>
              <a:ext uri="{FF2B5EF4-FFF2-40B4-BE49-F238E27FC236}">
                <a16:creationId xmlns:a16="http://schemas.microsoft.com/office/drawing/2014/main" id="{B70FD7C5-64DE-A38F-04D6-95F499A1D1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9" t="27476" b="28552"/>
          <a:stretch/>
        </p:blipFill>
        <p:spPr>
          <a:xfrm>
            <a:off x="3936278" y="2402719"/>
            <a:ext cx="3649218" cy="27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rgbClr val="000000"/>
                </a:solidFill>
                <a:latin typeface="Calibri" panose="020F0502020204030204"/>
              </a:rPr>
              <a:t>Hvordan kan vi nå svare på spørsmålet: </a:t>
            </a:r>
            <a:br>
              <a:rPr lang="nb-NO" sz="3200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nb-NO" sz="3200" dirty="0">
                <a:solidFill>
                  <a:srgbClr val="000000"/>
                </a:solidFill>
                <a:latin typeface="Calibri" panose="020F0502020204030204"/>
              </a:rPr>
              <a:t>Hva kjennetegner en kjemisk reaksjon?</a:t>
            </a:r>
            <a:br>
              <a:rPr lang="nb-NO" sz="3200" dirty="0">
                <a:solidFill>
                  <a:srgbClr val="000000"/>
                </a:solidFill>
                <a:latin typeface="Calibri" panose="020F0502020204030204"/>
              </a:rPr>
            </a:br>
            <a:endParaRPr lang="en-US" sz="3200" dirty="0"/>
          </a:p>
        </p:txBody>
      </p:sp>
      <p:sp>
        <p:nvSpPr>
          <p:cNvPr id="5" name="Bildeforklaring formet som et avrundet rektangel 5"/>
          <p:cNvSpPr/>
          <p:nvPr/>
        </p:nvSpPr>
        <p:spPr>
          <a:xfrm>
            <a:off x="838200" y="3379905"/>
            <a:ext cx="5597012" cy="1162780"/>
          </a:xfrm>
          <a:prstGeom prst="wedgeRoundRectCallout">
            <a:avLst>
              <a:gd name="adj1" fmla="val 48729"/>
              <a:gd name="adj2" fmla="val 6254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kjemisk reaksjon er når </a:t>
            </a:r>
            <a:r>
              <a:rPr kumimoji="0" lang="nn-N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</a:t>
            </a: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eller </a:t>
            </a:r>
            <a:r>
              <a:rPr kumimoji="0" lang="nn-N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flere</a:t>
            </a: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stoff blir til </a:t>
            </a:r>
            <a:r>
              <a:rPr kumimoji="0" lang="nn-N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</a:t>
            </a: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eller </a:t>
            </a:r>
            <a:r>
              <a:rPr kumimoji="0" lang="nn-N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flere</a:t>
            </a: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nye stoff.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F16B229-6714-08CE-1345-B6116202A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52" y="1690688"/>
            <a:ext cx="3672012" cy="414097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CF7F60B-6D30-60AC-8F36-7A02F0FE8DF0}"/>
              </a:ext>
            </a:extLst>
          </p:cNvPr>
          <p:cNvSpPr txBox="1"/>
          <p:nvPr/>
        </p:nvSpPr>
        <p:spPr>
          <a:xfrm>
            <a:off x="838200" y="1864472"/>
            <a:ext cx="6219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b="1" dirty="0">
                <a:solidFill>
                  <a:srgbClr val="000000"/>
                </a:solidFill>
                <a:latin typeface="Calibri" panose="020F0502020204030204"/>
              </a:rPr>
              <a:t>Diskuter</a:t>
            </a:r>
            <a:r>
              <a:rPr lang="nb-NO" sz="2200" dirty="0">
                <a:solidFill>
                  <a:srgbClr val="000000"/>
                </a:solidFill>
                <a:latin typeface="Calibri" panose="020F0502020204030204"/>
              </a:rPr>
              <a:t>: Hva kan vi si om bildene som viser en kjemisk reaksjon?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ildeforklaring formet som et avrundet rektangel 5">
            <a:extLst>
              <a:ext uri="{FF2B5EF4-FFF2-40B4-BE49-F238E27FC236}">
                <a16:creationId xmlns:a16="http://schemas.microsoft.com/office/drawing/2014/main" id="{00F87A08-6378-3DF7-5320-FBCFEFB49456}"/>
              </a:ext>
            </a:extLst>
          </p:cNvPr>
          <p:cNvSpPr/>
          <p:nvPr/>
        </p:nvSpPr>
        <p:spPr>
          <a:xfrm>
            <a:off x="6575596" y="5508543"/>
            <a:ext cx="5532335" cy="1162780"/>
          </a:xfrm>
          <a:prstGeom prst="wedgeRoundRectCallout">
            <a:avLst>
              <a:gd name="adj1" fmla="val -33240"/>
              <a:gd name="adj2" fmla="val -6371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eksempel skjer det en kjemisk reaksjon når en deig hever, det blir laga gass.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ildeforklaring formet som et avrundet rektangel 5">
            <a:extLst>
              <a:ext uri="{FF2B5EF4-FFF2-40B4-BE49-F238E27FC236}">
                <a16:creationId xmlns:a16="http://schemas.microsoft.com/office/drawing/2014/main" id="{CFDDD37A-6275-8162-536B-7B6CC10A11F7}"/>
              </a:ext>
            </a:extLst>
          </p:cNvPr>
          <p:cNvSpPr/>
          <p:nvPr/>
        </p:nvSpPr>
        <p:spPr>
          <a:xfrm>
            <a:off x="838200" y="4863570"/>
            <a:ext cx="4752528" cy="1162781"/>
          </a:xfrm>
          <a:prstGeom prst="wedgeRoundRectCallout">
            <a:avLst>
              <a:gd name="adj1" fmla="val 63126"/>
              <a:gd name="adj2" fmla="val -3058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Ofte har </a:t>
            </a:r>
            <a:r>
              <a:rPr kumimoji="0" lang="nn-N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stoffene</a:t>
            </a: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som blir laget i reaksjonen andre </a:t>
            </a:r>
            <a:r>
              <a:rPr kumimoji="0" lang="nn-N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egenskaper</a:t>
            </a: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enn de første </a:t>
            </a:r>
            <a:r>
              <a:rPr kumimoji="0" lang="nn-N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stoffene</a:t>
            </a: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868A4BFB-E7EF-4446-DBD5-6C0D214F8F93}"/>
              </a:ext>
            </a:extLst>
          </p:cNvPr>
          <p:cNvSpPr/>
          <p:nvPr/>
        </p:nvSpPr>
        <p:spPr>
          <a:xfrm>
            <a:off x="7142705" y="3580217"/>
            <a:ext cx="4752528" cy="1465428"/>
          </a:xfrm>
          <a:prstGeom prst="wedgeRoundRectCallout">
            <a:avLst>
              <a:gd name="adj1" fmla="val -52781"/>
              <a:gd name="adj2" fmla="val 7508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Typiske kjennetegn: forandrer farge, blir laga gass eller blir varmt. </a:t>
            </a:r>
          </a:p>
        </p:txBody>
      </p:sp>
    </p:spTree>
    <p:extLst>
      <p:ext uri="{BB962C8B-B14F-4D97-AF65-F5344CB8AC3E}">
        <p14:creationId xmlns:p14="http://schemas.microsoft.com/office/powerpoint/2010/main" val="22616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1_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302</Words>
  <Application>Microsoft Office PowerPoint</Application>
  <PresentationFormat>Widescreen</PresentationFormat>
  <Paragraphs>39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1_Office-tema</vt:lpstr>
      <vt:lpstr>1</vt:lpstr>
      <vt:lpstr>Hva kjennetegner en kjemisk reaksjon?</vt:lpstr>
      <vt:lpstr>2</vt:lpstr>
      <vt:lpstr>Sortere bilder</vt:lpstr>
      <vt:lpstr>Lese tekst</vt:lpstr>
      <vt:lpstr>Endre sorteringa deres?</vt:lpstr>
      <vt:lpstr>3</vt:lpstr>
      <vt:lpstr>Hvordan kan vi nå svare på spørsmålet:  Hva kjennetegner en kjemisk reaksjon?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Aud Ragnhild Skår</dc:creator>
  <cp:lastModifiedBy>Aud Ragnhild Skår</cp:lastModifiedBy>
  <cp:revision>19</cp:revision>
  <dcterms:created xsi:type="dcterms:W3CDTF">2025-10-24T10:30:52Z</dcterms:created>
  <dcterms:modified xsi:type="dcterms:W3CDTF">2025-11-18T17:06:54Z</dcterms:modified>
</cp:coreProperties>
</file>