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81" r:id="rId4"/>
    <p:sldId id="276" r:id="rId5"/>
    <p:sldId id="277" r:id="rId6"/>
    <p:sldId id="280" r:id="rId7"/>
    <p:sldId id="284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it Reitan" initials="BR" lastIdx="13" clrIdx="0">
    <p:extLst>
      <p:ext uri="{19B8F6BF-5375-455C-9EA6-DF929625EA0E}">
        <p15:presenceInfo xmlns:p15="http://schemas.microsoft.com/office/powerpoint/2012/main" userId="S::berire@uio.no::43bce2ec-33aa-41b6-ab62-07979b3a03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21298-6D80-4C40-824E-1802F8B50907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3E26D-2D92-4103-BD31-D4E02AAC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4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41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0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8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1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0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9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6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5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9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1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reate.kahoot.it/share/livslpsanalyse/9727008a-670d-49c1-90d3-fad78aa721a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928" y="3602038"/>
            <a:ext cx="9144000" cy="2387600"/>
          </a:xfrm>
        </p:spPr>
        <p:txBody>
          <a:bodyPr/>
          <a:lstStyle/>
          <a:p>
            <a:r>
              <a:rPr lang="nb-NO" b="1" dirty="0"/>
              <a:t>Økt 3 </a:t>
            </a:r>
            <a:br>
              <a:rPr lang="nb-NO" b="1" dirty="0"/>
            </a:br>
            <a:r>
              <a:rPr lang="nb-NO" b="1" dirty="0"/>
              <a:t>Produktvalg yrkesutøver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879762"/>
            <a:ext cx="2884055" cy="288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04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3A </a:t>
            </a:r>
            <a:r>
              <a:rPr lang="nb-NO" b="1" dirty="0" err="1"/>
              <a:t>Kahoot</a:t>
            </a:r>
            <a:r>
              <a:rPr lang="nb-NO" b="1" dirty="0"/>
              <a:t> om livsløp </a:t>
            </a:r>
            <a:endParaRPr lang="en-US" dirty="0"/>
          </a:p>
        </p:txBody>
      </p:sp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74982" y="1492861"/>
            <a:ext cx="8174182" cy="485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1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3A Vurdere et produkts livsløp – repetisjon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4206"/>
            <a:ext cx="5876809" cy="3836685"/>
          </a:xfrm>
        </p:spPr>
        <p:txBody>
          <a:bodyPr>
            <a:normAutofit lnSpcReduction="10000"/>
          </a:bodyPr>
          <a:lstStyle/>
          <a:p>
            <a:r>
              <a:rPr lang="nb-NO" sz="2200" dirty="0"/>
              <a:t>Å vurdere et produkts livsløp handler om å  undersøke hvilke miljømessige konsekvenser som er knyttet til et produkt</a:t>
            </a:r>
          </a:p>
          <a:p>
            <a:endParaRPr lang="nb-NO" sz="2200" dirty="0"/>
          </a:p>
          <a:p>
            <a:r>
              <a:rPr lang="nb-NO" sz="2200" dirty="0"/>
              <a:t>Vurderingen inkluderer hele livsløpet til produktet, som omhandler uttak av råmaterialer, produksjon, transport, bruk og avfall. </a:t>
            </a:r>
          </a:p>
          <a:p>
            <a:endParaRPr lang="nb-NO" sz="2200" dirty="0"/>
          </a:p>
          <a:p>
            <a:r>
              <a:rPr lang="nb-NO" sz="2200" dirty="0"/>
              <a:t>Formålet med å vurdere et produkts livsløp er å gjøre det mulig å ta velbegrunnete avgjørelser med mål om minst mulig miljøbelastning.</a:t>
            </a:r>
          </a:p>
          <a:p>
            <a:endParaRPr lang="en-US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509" y="1764206"/>
            <a:ext cx="4140560" cy="222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1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 </a:t>
            </a:r>
            <a:br>
              <a:rPr lang="en-US" dirty="0"/>
            </a:br>
            <a:r>
              <a:rPr lang="nb-NO" b="1" dirty="0"/>
              <a:t>3B Løs del 2 av oppdraget: vurdere livsløpet til egne produkter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63968" cy="4351338"/>
          </a:xfrm>
        </p:spPr>
        <p:txBody>
          <a:bodyPr/>
          <a:lstStyle/>
          <a:p>
            <a:r>
              <a:rPr lang="nb-NO" sz="2200" dirty="0"/>
              <a:t>Som en del av oppdraget skal dere vurdere livsløpet til de to produktene deres.</a:t>
            </a:r>
          </a:p>
          <a:p>
            <a:r>
              <a:rPr lang="nb-NO" sz="2200" dirty="0"/>
              <a:t>Hvilke produktmerker har produktene deres? Hva betyr produktmerkene? </a:t>
            </a:r>
          </a:p>
          <a:p>
            <a:r>
              <a:rPr lang="nb-NO" sz="2200" dirty="0"/>
              <a:t>Hvilken annen informasjon har dere om de ulike stadiene i produktenes livsløp?</a:t>
            </a:r>
          </a:p>
          <a:p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5388" y="3594013"/>
            <a:ext cx="2217869" cy="294216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8770340" y="4240598"/>
            <a:ext cx="2367964" cy="886692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2102844" y="4331115"/>
            <a:ext cx="5276364" cy="1592350"/>
          </a:xfrm>
          <a:prstGeom prst="wedgeRoundRectCallout">
            <a:avLst>
              <a:gd name="adj1" fmla="val 72110"/>
              <a:gd name="adj2" fmla="val -262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200" dirty="0"/>
              <a:t>Plasser merkene og informasjonen i de ulike fasene i produktets livsløp i figuren på de to plakatene (en for hvert produkt).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2850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b="1" dirty="0"/>
              <a:t>3C Oppsummering i plenum: livsløpet til egne produkter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0823"/>
            <a:ext cx="6559296" cy="415613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nb-NO" sz="2200" dirty="0"/>
              <a:t>Fant dere informasjon om de to produktene deres? </a:t>
            </a:r>
          </a:p>
          <a:p>
            <a:pPr>
              <a:spcBef>
                <a:spcPts val="1800"/>
              </a:spcBef>
            </a:pPr>
            <a:r>
              <a:rPr lang="nb-NO" sz="2200" dirty="0"/>
              <a:t>Var de produktmerket?  </a:t>
            </a:r>
          </a:p>
          <a:p>
            <a:pPr>
              <a:spcBef>
                <a:spcPts val="1800"/>
              </a:spcBef>
            </a:pPr>
            <a:r>
              <a:rPr lang="nb-NO" sz="2200" dirty="0"/>
              <a:t>Hadde dere nok informasjon til å vurdere livsløpet til begge produktene?</a:t>
            </a:r>
          </a:p>
          <a:p>
            <a:pPr>
              <a:spcBef>
                <a:spcPts val="1800"/>
              </a:spcBef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713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3D Forberede presentasjon</a:t>
            </a:r>
            <a:br>
              <a:rPr lang="nb-NO" b="1" dirty="0"/>
            </a:br>
            <a:r>
              <a:rPr lang="nb-NO" b="1" dirty="0"/>
              <a:t> av oppdraget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3186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I neste økt skal hver gruppe presentere: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200" dirty="0"/>
              <a:t>Et passende navn og en logo som reflekterer bedriftens bærekraftige profil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200" dirty="0"/>
              <a:t>To plakater der dere har:</a:t>
            </a:r>
          </a:p>
          <a:p>
            <a:pPr lvl="1"/>
            <a:r>
              <a:rPr lang="nb-NO" sz="2200" dirty="0"/>
              <a:t>Vurdert livsløpet til de to produktene</a:t>
            </a:r>
          </a:p>
          <a:p>
            <a:pPr lvl="1"/>
            <a:r>
              <a:rPr lang="nb-NO" sz="2200" dirty="0"/>
              <a:t>en bærekraftsanalyse av de to produktene for både produsent og forbruker.</a:t>
            </a:r>
          </a:p>
          <a:p>
            <a:pPr lvl="1"/>
            <a:r>
              <a:rPr lang="nb-NO" sz="2200" dirty="0"/>
              <a:t>en samlet vurdering av produktene.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200" dirty="0"/>
              <a:t>En beslutning om hvilket av produktene dere ønsker å kjøpe til bedriften deres med begrunnelse basert på bærekraft gjennom hele livsløpet.</a:t>
            </a:r>
          </a:p>
          <a:p>
            <a:pPr marL="514350" indent="-514350">
              <a:buFont typeface="+mj-lt"/>
              <a:buAutoNum type="arabicPeriod"/>
            </a:pPr>
            <a:endParaRPr lang="nb-NO" sz="2200" dirty="0"/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4703" y="916132"/>
            <a:ext cx="3079893" cy="40857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20413550">
            <a:off x="7002792" y="2875703"/>
            <a:ext cx="1655646" cy="229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 rot="20884783">
            <a:off x="7197136" y="3522424"/>
            <a:ext cx="1655646" cy="229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11467">
            <a:off x="7194620" y="4345519"/>
            <a:ext cx="1557617" cy="243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723" y="209207"/>
            <a:ext cx="1701847" cy="1207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ight Arrow 9"/>
          <p:cNvSpPr/>
          <p:nvPr/>
        </p:nvSpPr>
        <p:spPr>
          <a:xfrm rot="18060099">
            <a:off x="6544046" y="1819316"/>
            <a:ext cx="723523" cy="2313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830400" y="1885548"/>
            <a:ext cx="3328109" cy="1194260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850596" y="3135935"/>
            <a:ext cx="3328109" cy="911411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764513" y="4092900"/>
            <a:ext cx="3328109" cy="1000191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4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389"/>
            <a:ext cx="10515600" cy="1325563"/>
          </a:xfrm>
        </p:spPr>
        <p:txBody>
          <a:bodyPr/>
          <a:lstStyle/>
          <a:p>
            <a:r>
              <a:rPr lang="nb-NO" b="1" dirty="0"/>
              <a:t>3E Plan for presentasjoner i neste økt</a:t>
            </a:r>
            <a:br>
              <a:rPr lang="en-US" b="1" dirty="0"/>
            </a:b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472294"/>
              </p:ext>
            </p:extLst>
          </p:nvPr>
        </p:nvGraphicFramePr>
        <p:xfrm>
          <a:off x="351720" y="816311"/>
          <a:ext cx="11517745" cy="5655474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7539157">
                  <a:extLst>
                    <a:ext uri="{9D8B030D-6E8A-4147-A177-3AD203B41FA5}">
                      <a16:colId xmlns:a16="http://schemas.microsoft.com/office/drawing/2014/main" val="691365745"/>
                    </a:ext>
                  </a:extLst>
                </a:gridCol>
                <a:gridCol w="3978588">
                  <a:extLst>
                    <a:ext uri="{9D8B030D-6E8A-4147-A177-3AD203B41FA5}">
                      <a16:colId xmlns:a16="http://schemas.microsoft.com/office/drawing/2014/main" val="1877325437"/>
                    </a:ext>
                  </a:extLst>
                </a:gridCol>
              </a:tblGrid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b="0" dirty="0">
                          <a:effectLst/>
                        </a:rPr>
                        <a:t>4B. Gruppe 1 presenterer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b="0" dirty="0">
                          <a:effectLst/>
                        </a:rPr>
                        <a:t>10 minutter</a:t>
                      </a:r>
                      <a:endParaRPr lang="en-US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221584103"/>
                  </a:ext>
                </a:extLst>
              </a:tr>
              <a:tr h="47992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4C. Gruppearbeid, vurdere presentasjon til gruppe 1,  forberede tilbakemeldinger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695436967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4D. Gruppe 1 sin kritiske venn gir tilbakemeldinger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5 minutter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3331236774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4E. Gruppe 2 presenterer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10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658785278"/>
                  </a:ext>
                </a:extLst>
              </a:tr>
              <a:tr h="47992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4F. Gruppearbeid, vurdere presentasjon til gruppe 2, forberede tilbakemeldinger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4091236670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4G. Gruppe 2 sin kritiske venn gir tilbakemeldinger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3078506818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4H. Gruppe 3 presenterer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10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4223283988"/>
                  </a:ext>
                </a:extLst>
              </a:tr>
              <a:tr h="47992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4I. Gruppearbeid, vurdere presentasjon til gruppe 3, forberede tilbakemeldinger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509699957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4J. Gruppe 3 sin kritiske venn gir tilbakemeldinger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2621679542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4K. Gruppe 4 presenterer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10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882498131"/>
                  </a:ext>
                </a:extLst>
              </a:tr>
              <a:tr h="47992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4L Gruppearbeid, vurdere presentasjon til gruppe 4, forberede tilbakemeldinger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401686243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4M. Gruppe 4 sin kritiske venn gir tilbakemeldinger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5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78834299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>
                          <a:effectLst/>
                        </a:rPr>
                        <a:t>4N. Oppsummering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b-NO" sz="1600" dirty="0">
                          <a:effectLst/>
                        </a:rPr>
                        <a:t>10 minutter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2994829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598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3E Kritisk venn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787896" cy="435133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nb-NO" sz="2200" dirty="0"/>
              <a:t>Hver gruppe engasjeres ved å være «kritisk venn» til en av de andre gruppene. </a:t>
            </a:r>
          </a:p>
          <a:p>
            <a:pPr>
              <a:spcBef>
                <a:spcPts val="1800"/>
              </a:spcBef>
            </a:pPr>
            <a:r>
              <a:rPr lang="nb-NO" sz="2200" dirty="0"/>
              <a:t>Dette innebærer å bruke kjennetegn på måloppnåelse og støttespørsmål (</a:t>
            </a:r>
            <a:r>
              <a:rPr lang="nb-NO" sz="2200"/>
              <a:t>Elevhefte D og E) </a:t>
            </a:r>
            <a:r>
              <a:rPr lang="nb-NO" sz="2200" dirty="0"/>
              <a:t>til å gi tilbakemeldinger på gruppas presentasjon. </a:t>
            </a:r>
          </a:p>
          <a:p>
            <a:pPr>
              <a:spcBef>
                <a:spcPts val="1800"/>
              </a:spcBef>
            </a:pPr>
            <a:r>
              <a:rPr lang="nb-NO" sz="2200" dirty="0"/>
              <a:t>Når kritisk venn har gitt sine tilbakemeldinger, kan de andre gruppene supplere med kommentarer. </a:t>
            </a:r>
          </a:p>
        </p:txBody>
      </p:sp>
    </p:spTree>
    <p:extLst>
      <p:ext uri="{BB962C8B-B14F-4D97-AF65-F5344CB8AC3E}">
        <p14:creationId xmlns:p14="http://schemas.microsoft.com/office/powerpoint/2010/main" val="228852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465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Økt 3  Produktvalg yrkesutøver</vt:lpstr>
      <vt:lpstr>3A Kahoot om livsløp </vt:lpstr>
      <vt:lpstr>3A Vurdere et produkts livsløp – repetisjon</vt:lpstr>
      <vt:lpstr>  3B Løs del 2 av oppdraget: vurdere livsløpet til egne produkter </vt:lpstr>
      <vt:lpstr>3C Oppsummering i plenum: livsløpet til egne produkter</vt:lpstr>
      <vt:lpstr>3D Forberede presentasjon  av oppdraget</vt:lpstr>
      <vt:lpstr>3E Plan for presentasjoner i neste økt </vt:lpstr>
      <vt:lpstr>3E Kritisk venn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Majken Korsager</dc:creator>
  <cp:lastModifiedBy>Berit Reitan</cp:lastModifiedBy>
  <cp:revision>29</cp:revision>
  <dcterms:created xsi:type="dcterms:W3CDTF">2020-08-05T08:53:50Z</dcterms:created>
  <dcterms:modified xsi:type="dcterms:W3CDTF">2024-05-29T11:24:02Z</dcterms:modified>
</cp:coreProperties>
</file>