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6" r:id="rId2"/>
    <p:sldId id="264" r:id="rId3"/>
    <p:sldId id="292" r:id="rId4"/>
    <p:sldId id="289" r:id="rId5"/>
    <p:sldId id="290" r:id="rId6"/>
    <p:sldId id="283" r:id="rId7"/>
    <p:sldId id="291" r:id="rId8"/>
    <p:sldId id="284" r:id="rId9"/>
    <p:sldId id="261" r:id="rId10"/>
    <p:sldId id="285" r:id="rId11"/>
    <p:sldId id="286" r:id="rId12"/>
    <p:sldId id="271" r:id="rId13"/>
    <p:sldId id="287" r:id="rId14"/>
    <p:sldId id="274" r:id="rId15"/>
    <p:sldId id="276" r:id="rId16"/>
    <p:sldId id="277" r:id="rId17"/>
    <p:sldId id="293" r:id="rId18"/>
    <p:sldId id="294" r:id="rId19"/>
    <p:sldId id="288" r:id="rId20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3300"/>
    <a:srgbClr val="990000"/>
    <a:srgbClr val="F2B8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3" d="100"/>
          <a:sy n="113" d="100"/>
        </p:scale>
        <p:origin x="-1584" y="-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7D55D2-6034-458D-AB75-F19B3EA177DC}" type="datetimeFigureOut">
              <a:rPr lang="nb-NO" smtClean="0"/>
              <a:t>15.06.2018</a:t>
            </a:fld>
            <a:endParaRPr lang="nb-N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8A049F-6A3A-4C43-8965-F4A398512B6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593834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8A049F-6A3A-4C43-8965-F4A398512B6B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346058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b="0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8A049F-6A3A-4C43-8965-F4A398512B6B}" type="slidenum">
              <a:rPr lang="nb-NO" smtClean="0"/>
              <a:t>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763539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71E750-05A4-457C-97A3-B8C9C2166F84}" type="slidenum">
              <a:rPr lang="nb-NO" smtClean="0"/>
              <a:t>12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179570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71E750-05A4-457C-97A3-B8C9C2166F84}" type="slidenum">
              <a:rPr lang="nb-NO" smtClean="0"/>
              <a:t>15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179570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8A049F-6A3A-4C43-8965-F4A398512B6B}" type="slidenum">
              <a:rPr lang="nb-NO" smtClean="0"/>
              <a:t>16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298272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71E750-05A4-457C-97A3-B8C9C2166F84}" type="slidenum">
              <a:rPr lang="nb-NO" smtClean="0"/>
              <a:t>17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179570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71E750-05A4-457C-97A3-B8C9C2166F84}" type="slidenum">
              <a:rPr lang="nb-NO" smtClean="0"/>
              <a:t>18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179570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8A049F-6A3A-4C43-8965-F4A398512B6B}" type="slidenum">
              <a:rPr lang="nb-NO" smtClean="0"/>
              <a:t>19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398072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03402-5D48-4066-B524-8A65382FF369}" type="datetime1">
              <a:rPr lang="nb-NO" smtClean="0"/>
              <a:t>15.06.2018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6388623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03402-5D48-4066-B524-8A65382FF369}" type="datetime1">
              <a:rPr lang="nb-NO" smtClean="0"/>
              <a:t>15.06.2018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5236390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03402-5D48-4066-B524-8A65382FF369}" type="datetime1">
              <a:rPr lang="nb-NO" smtClean="0"/>
              <a:t>15.06.2018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62120854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03402-5D48-4066-B524-8A65382FF369}" type="datetime1">
              <a:rPr lang="nb-NO" smtClean="0"/>
              <a:t>15.06.2018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85856171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03402-5D48-4066-B524-8A65382FF369}" type="datetime1">
              <a:rPr lang="nb-NO" smtClean="0"/>
              <a:t>15.06.2018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71169833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03402-5D48-4066-B524-8A65382FF369}" type="datetime1">
              <a:rPr lang="nb-NO" smtClean="0"/>
              <a:t>15.06.2018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03641601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03402-5D48-4066-B524-8A65382FF369}" type="datetime1">
              <a:rPr lang="nb-NO" smtClean="0"/>
              <a:t>15.06.2018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90692854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03402-5D48-4066-B524-8A65382FF369}" type="datetime1">
              <a:rPr lang="nb-NO" smtClean="0"/>
              <a:t>15.06.2018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82643698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03402-5D48-4066-B524-8A65382FF369}" type="datetime1">
              <a:rPr lang="nb-NO" smtClean="0"/>
              <a:t>15.06.2018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08317727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03402-5D48-4066-B524-8A65382FF369}" type="datetime1">
              <a:rPr lang="nb-NO" smtClean="0"/>
              <a:t>15.06.2018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85927162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03402-5D48-4066-B524-8A65382FF369}" type="datetime1">
              <a:rPr lang="nb-NO" smtClean="0"/>
              <a:t>15.06.2018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00679170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D03402-5D48-4066-B524-8A65382FF369}" type="datetime1">
              <a:rPr lang="nb-NO" smtClean="0"/>
              <a:t>15.06.2018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583928-C375-46CC-9277-68DDF814E7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51112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dirty="0" smtClean="0"/>
              <a:t>Økt 4</a:t>
            </a:r>
            <a:endParaRPr lang="nb-NO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b-NO" dirty="0" err="1" smtClean="0"/>
              <a:t>Straum</a:t>
            </a:r>
            <a:r>
              <a:rPr lang="nb-NO" dirty="0" smtClean="0"/>
              <a:t> og motstand </a:t>
            </a:r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14337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2520" y="620688"/>
            <a:ext cx="4680520" cy="6624736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nb-NO" sz="2400" dirty="0" smtClean="0">
                <a:solidFill>
                  <a:srgbClr val="993300"/>
                </a:solidFill>
              </a:rPr>
              <a:t>Fest metalltråden mellom </a:t>
            </a:r>
            <a:r>
              <a:rPr lang="nb-NO" sz="2400" dirty="0" err="1" smtClean="0">
                <a:solidFill>
                  <a:srgbClr val="993300"/>
                </a:solidFill>
              </a:rPr>
              <a:t>dei</a:t>
            </a:r>
            <a:r>
              <a:rPr lang="nb-NO" sz="2400" dirty="0" smtClean="0">
                <a:solidFill>
                  <a:srgbClr val="993300"/>
                </a:solidFill>
              </a:rPr>
              <a:t> to </a:t>
            </a:r>
            <a:r>
              <a:rPr lang="nb-NO" sz="2400" dirty="0" err="1" smtClean="0">
                <a:solidFill>
                  <a:srgbClr val="993300"/>
                </a:solidFill>
              </a:rPr>
              <a:t>stiftane</a:t>
            </a:r>
            <a:r>
              <a:rPr lang="nb-NO" sz="2400" dirty="0" smtClean="0">
                <a:solidFill>
                  <a:srgbClr val="993300"/>
                </a:solidFill>
              </a:rPr>
              <a:t>. </a:t>
            </a:r>
          </a:p>
          <a:p>
            <a:pPr marL="514350" indent="-514350">
              <a:buAutoNum type="arabicPeriod"/>
            </a:pPr>
            <a:endParaRPr lang="nb-NO" sz="2400" dirty="0" smtClean="0">
              <a:solidFill>
                <a:srgbClr val="993300"/>
              </a:solidFill>
            </a:endParaRPr>
          </a:p>
          <a:p>
            <a:pPr marL="457200" indent="-457200">
              <a:buFont typeface="+mj-lt"/>
              <a:buAutoNum type="arabicPeriod"/>
            </a:pPr>
            <a:endParaRPr lang="nb-NO" sz="2400" dirty="0" smtClean="0">
              <a:solidFill>
                <a:srgbClr val="993300"/>
              </a:solidFill>
            </a:endParaRPr>
          </a:p>
          <a:p>
            <a:pPr marL="514350" indent="-514350">
              <a:buAutoNum type="arabicPeriod"/>
            </a:pPr>
            <a:r>
              <a:rPr lang="nb-NO" sz="2400" dirty="0" smtClean="0">
                <a:solidFill>
                  <a:srgbClr val="993300"/>
                </a:solidFill>
              </a:rPr>
              <a:t>Fest </a:t>
            </a:r>
            <a:r>
              <a:rPr lang="nb-NO" sz="2400" dirty="0" err="1" smtClean="0">
                <a:solidFill>
                  <a:srgbClr val="993300"/>
                </a:solidFill>
              </a:rPr>
              <a:t>leidningane</a:t>
            </a:r>
            <a:r>
              <a:rPr lang="nb-NO" sz="2400" dirty="0" smtClean="0">
                <a:solidFill>
                  <a:srgbClr val="993300"/>
                </a:solidFill>
              </a:rPr>
              <a:t> på batteriet. </a:t>
            </a:r>
          </a:p>
          <a:p>
            <a:pPr marL="514350" indent="-514350">
              <a:buAutoNum type="arabicPeriod"/>
            </a:pPr>
            <a:endParaRPr lang="nb-NO" sz="2400" dirty="0" smtClean="0">
              <a:solidFill>
                <a:srgbClr val="993300"/>
              </a:solidFill>
            </a:endParaRPr>
          </a:p>
          <a:p>
            <a:pPr marL="457200" indent="-457200">
              <a:buFont typeface="+mj-lt"/>
              <a:buAutoNum type="arabicPeriod"/>
            </a:pPr>
            <a:endParaRPr lang="nb-NO" sz="2400" dirty="0" smtClean="0">
              <a:solidFill>
                <a:srgbClr val="993300"/>
              </a:solidFill>
            </a:endParaRPr>
          </a:p>
          <a:p>
            <a:pPr marL="514350" indent="-514350">
              <a:buAutoNum type="arabicPeriod"/>
            </a:pPr>
            <a:r>
              <a:rPr lang="nb-NO" sz="2400" dirty="0" smtClean="0">
                <a:solidFill>
                  <a:srgbClr val="993300"/>
                </a:solidFill>
              </a:rPr>
              <a:t>Hald metallet på </a:t>
            </a:r>
            <a:r>
              <a:rPr lang="nb-NO" sz="2400" dirty="0" err="1" smtClean="0">
                <a:solidFill>
                  <a:srgbClr val="993300"/>
                </a:solidFill>
              </a:rPr>
              <a:t>leidningane</a:t>
            </a:r>
            <a:r>
              <a:rPr lang="nb-NO" sz="2400" dirty="0" smtClean="0">
                <a:solidFill>
                  <a:srgbClr val="993300"/>
                </a:solidFill>
              </a:rPr>
              <a:t> mot metalltråden. </a:t>
            </a:r>
          </a:p>
          <a:p>
            <a:pPr marL="457200" indent="-457200">
              <a:buFont typeface="+mj-lt"/>
              <a:buAutoNum type="arabicPeriod"/>
            </a:pPr>
            <a:endParaRPr lang="nb-NO" sz="2400" dirty="0" smtClean="0">
              <a:solidFill>
                <a:srgbClr val="993300"/>
              </a:solidFill>
            </a:endParaRPr>
          </a:p>
          <a:p>
            <a:pPr marL="514350" indent="-514350">
              <a:buAutoNum type="arabicPeriod"/>
            </a:pPr>
            <a:r>
              <a:rPr lang="nb-NO" sz="2400" b="1" dirty="0" smtClean="0">
                <a:solidFill>
                  <a:srgbClr val="993300"/>
                </a:solidFill>
              </a:rPr>
              <a:t>Observer </a:t>
            </a:r>
            <a:r>
              <a:rPr lang="nb-NO" sz="2400" dirty="0" smtClean="0">
                <a:solidFill>
                  <a:srgbClr val="993300"/>
                </a:solidFill>
              </a:rPr>
              <a:t>kva som skjer. </a:t>
            </a:r>
          </a:p>
          <a:p>
            <a:pPr marL="0" indent="0">
              <a:buNone/>
            </a:pPr>
            <a:endParaRPr lang="nb-NO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10</a:t>
            </a:fld>
            <a:endParaRPr lang="nb-NO"/>
          </a:p>
        </p:txBody>
      </p:sp>
      <p:pic>
        <p:nvPicPr>
          <p:cNvPr id="6" name="Picture 3" descr="N:\Forskerføtter og leserøtter\ELEKTRISITET\Bilder\Bilder fra Petter Brodal\P214045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88640"/>
            <a:ext cx="4062197" cy="3046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N:\Forskerføtter og leserøtter\ELEKTRISITET\Bilder\Bilder fra Petter Brodal\P214041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56" r="15006"/>
          <a:stretch/>
        </p:blipFill>
        <p:spPr bwMode="auto">
          <a:xfrm>
            <a:off x="4853040" y="3356992"/>
            <a:ext cx="3024336" cy="3377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Straight Arrow Connector 11"/>
          <p:cNvCxnSpPr/>
          <p:nvPr/>
        </p:nvCxnSpPr>
        <p:spPr>
          <a:xfrm>
            <a:off x="3203848" y="2852936"/>
            <a:ext cx="2520280" cy="792088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3347864" y="4653136"/>
            <a:ext cx="2016224" cy="1224136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7877376" y="3356992"/>
            <a:ext cx="1944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 smtClean="0"/>
              <a:t>Begge foto:</a:t>
            </a:r>
          </a:p>
          <a:p>
            <a:r>
              <a:rPr lang="nb-NO" sz="1400" dirty="0" smtClean="0"/>
              <a:t>Petter Brodal</a:t>
            </a:r>
            <a:endParaRPr lang="nb-NO" sz="1400" dirty="0"/>
          </a:p>
        </p:txBody>
      </p:sp>
    </p:spTree>
    <p:extLst>
      <p:ext uri="{BB962C8B-B14F-4D97-AF65-F5344CB8AC3E}">
        <p14:creationId xmlns:p14="http://schemas.microsoft.com/office/powerpoint/2010/main" val="1081264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537" y="0"/>
            <a:ext cx="8229600" cy="1143000"/>
          </a:xfrm>
        </p:spPr>
        <p:txBody>
          <a:bodyPr/>
          <a:lstStyle/>
          <a:p>
            <a:r>
              <a:rPr lang="nb-NO" sz="3600" dirty="0" smtClean="0"/>
              <a:t>Kva </a:t>
            </a:r>
            <a:r>
              <a:rPr lang="nb-NO" sz="3600" b="1" dirty="0" smtClean="0"/>
              <a:t>observerte</a:t>
            </a:r>
            <a:r>
              <a:rPr lang="nb-NO" sz="3600" dirty="0" smtClean="0"/>
              <a:t> du</a:t>
            </a:r>
            <a:r>
              <a:rPr lang="nb-NO" sz="3600" dirty="0" smtClean="0"/>
              <a:t>?</a:t>
            </a:r>
            <a:endParaRPr lang="nb-NO" sz="3600" dirty="0"/>
          </a:p>
        </p:txBody>
      </p:sp>
      <p:pic>
        <p:nvPicPr>
          <p:cNvPr id="4" name="Picture 2" descr="N:\Forskerføtter og leserøtter\ELEKTRISITET\Bilder\Bilder fra Petter Brodal\P214045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302" y="1268760"/>
            <a:ext cx="4056611" cy="3042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11</a:t>
            </a:fld>
            <a:endParaRPr lang="nb-NO"/>
          </a:p>
        </p:txBody>
      </p:sp>
      <p:pic>
        <p:nvPicPr>
          <p:cNvPr id="5" name="Picture 3" descr="N:\Forskerføtter og leserøtter\ELEKTRISITET\Bilder\Bilder fra Petter Brodal\P214045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0449" y="1268760"/>
            <a:ext cx="4053824" cy="3040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95536" y="5805264"/>
            <a:ext cx="81196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800" dirty="0" smtClean="0">
                <a:solidFill>
                  <a:srgbClr val="993300"/>
                </a:solidFill>
              </a:rPr>
              <a:t>Straumen møtte </a:t>
            </a:r>
            <a:r>
              <a:rPr lang="nb-NO" sz="2800" b="1" dirty="0" smtClean="0">
                <a:solidFill>
                  <a:srgbClr val="993300"/>
                </a:solidFill>
              </a:rPr>
              <a:t>motstand</a:t>
            </a:r>
            <a:r>
              <a:rPr lang="nb-NO" sz="2800" dirty="0" smtClean="0">
                <a:solidFill>
                  <a:srgbClr val="993300"/>
                </a:solidFill>
              </a:rPr>
              <a:t> i den tynne metalltråden. </a:t>
            </a:r>
            <a:endParaRPr lang="nb-NO" sz="2800" dirty="0">
              <a:solidFill>
                <a:srgbClr val="9933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483272" y="4322181"/>
            <a:ext cx="25288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 smtClean="0"/>
              <a:t>Begge foto</a:t>
            </a:r>
            <a:r>
              <a:rPr lang="nb-NO" sz="1400" dirty="0"/>
              <a:t>: </a:t>
            </a:r>
            <a:r>
              <a:rPr lang="nb-NO" sz="1400" dirty="0" smtClean="0"/>
              <a:t>Petter Brodal</a:t>
            </a:r>
            <a:endParaRPr lang="nb-NO" sz="1400" dirty="0"/>
          </a:p>
        </p:txBody>
      </p:sp>
      <p:sp>
        <p:nvSpPr>
          <p:cNvPr id="12" name="Rounded Rectangular Callout 11"/>
          <p:cNvSpPr/>
          <p:nvPr/>
        </p:nvSpPr>
        <p:spPr>
          <a:xfrm>
            <a:off x="251520" y="4629959"/>
            <a:ext cx="3384375" cy="743258"/>
          </a:xfrm>
          <a:prstGeom prst="wedgeRoundRectCallout">
            <a:avLst>
              <a:gd name="adj1" fmla="val 18591"/>
              <a:gd name="adj2" fmla="val -14760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/>
              <a:t>Metalltråden </a:t>
            </a:r>
            <a:r>
              <a:rPr lang="nb-NO" sz="2200" dirty="0" smtClean="0"/>
              <a:t>blei </a:t>
            </a:r>
            <a:r>
              <a:rPr lang="nb-NO" sz="2200" dirty="0"/>
              <a:t>varm og begynte å </a:t>
            </a:r>
            <a:r>
              <a:rPr lang="nb-NO" sz="2200" dirty="0" smtClean="0"/>
              <a:t>gløda.</a:t>
            </a:r>
            <a:endParaRPr lang="nb-NO" sz="2200" dirty="0"/>
          </a:p>
        </p:txBody>
      </p:sp>
      <p:sp>
        <p:nvSpPr>
          <p:cNvPr id="13" name="Rounded Rectangular Callout 12"/>
          <p:cNvSpPr/>
          <p:nvPr/>
        </p:nvSpPr>
        <p:spPr>
          <a:xfrm>
            <a:off x="5649829" y="4596919"/>
            <a:ext cx="2448272" cy="576063"/>
          </a:xfrm>
          <a:prstGeom prst="wedgeRoundRectCallout">
            <a:avLst>
              <a:gd name="adj1" fmla="val 3660"/>
              <a:gd name="adj2" fmla="val -226217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/>
              <a:t>Tråden </a:t>
            </a:r>
            <a:r>
              <a:rPr lang="nb-NO" sz="2200" dirty="0" smtClean="0"/>
              <a:t>rauk </a:t>
            </a:r>
            <a:r>
              <a:rPr lang="nb-NO" sz="2200" dirty="0"/>
              <a:t>i to.</a:t>
            </a:r>
          </a:p>
        </p:txBody>
      </p:sp>
    </p:spTree>
    <p:extLst>
      <p:ext uri="{BB962C8B-B14F-4D97-AF65-F5344CB8AC3E}">
        <p14:creationId xmlns:p14="http://schemas.microsoft.com/office/powerpoint/2010/main" val="1717527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 animBg="1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12</a:t>
            </a:fld>
            <a:endParaRPr lang="nb-NO"/>
          </a:p>
        </p:txBody>
      </p:sp>
      <p:sp>
        <p:nvSpPr>
          <p:cNvPr id="4" name="TextBox 3"/>
          <p:cNvSpPr txBox="1"/>
          <p:nvPr/>
        </p:nvSpPr>
        <p:spPr>
          <a:xfrm>
            <a:off x="683568" y="692696"/>
            <a:ext cx="7560840" cy="954107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nb-NO" sz="2800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Straum</a:t>
            </a:r>
            <a:r>
              <a:rPr lang="nb-NO" sz="28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 i tynn metalltråd får tråden til å gløde og lage lys</a:t>
            </a:r>
            <a:r>
              <a:rPr lang="nb-NO" sz="28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.</a:t>
            </a:r>
            <a:endParaRPr lang="nb-NO" sz="2800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pic>
        <p:nvPicPr>
          <p:cNvPr id="7170" name="Picture 2" descr="Bulb, Light, Lamp, Electric, Electric Bulb, Electricit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060848"/>
            <a:ext cx="2304256" cy="4046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val Callout 7"/>
          <p:cNvSpPr/>
          <p:nvPr/>
        </p:nvSpPr>
        <p:spPr>
          <a:xfrm>
            <a:off x="323528" y="2420888"/>
            <a:ext cx="4752528" cy="1119616"/>
          </a:xfrm>
          <a:prstGeom prst="wedgeEllipseCallout">
            <a:avLst>
              <a:gd name="adj1" fmla="val 35598"/>
              <a:gd name="adj2" fmla="val -6910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Skriv</a:t>
            </a:r>
            <a:r>
              <a:rPr lang="nb-NO" sz="2200" dirty="0" smtClean="0"/>
              <a:t> </a:t>
            </a:r>
            <a:r>
              <a:rPr lang="nb-NO" sz="2200" dirty="0" smtClean="0"/>
              <a:t>nøkkelsetningen i lærlingheftet: </a:t>
            </a:r>
            <a:r>
              <a:rPr lang="nb-NO" sz="2200" dirty="0"/>
              <a:t>s</a:t>
            </a:r>
            <a:r>
              <a:rPr lang="nb-NO" sz="2200" dirty="0" smtClean="0"/>
              <a:t>ide 2, rute 2.</a:t>
            </a:r>
            <a:endParaRPr lang="nb-NO" sz="2200" dirty="0"/>
          </a:p>
        </p:txBody>
      </p:sp>
      <p:sp>
        <p:nvSpPr>
          <p:cNvPr id="9" name="Oval Callout 8"/>
          <p:cNvSpPr/>
          <p:nvPr/>
        </p:nvSpPr>
        <p:spPr>
          <a:xfrm>
            <a:off x="1403648" y="4221088"/>
            <a:ext cx="3888432" cy="1440160"/>
          </a:xfrm>
          <a:prstGeom prst="wedgeEllipseCallout">
            <a:avLst>
              <a:gd name="adj1" fmla="val -57719"/>
              <a:gd name="adj2" fmla="val 6591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Tror du lyspærene her i klasserommet er slike glødepærer?</a:t>
            </a:r>
            <a:endParaRPr lang="nb-NO" sz="2200" dirty="0"/>
          </a:p>
        </p:txBody>
      </p:sp>
    </p:spTree>
    <p:extLst>
      <p:ext uri="{BB962C8B-B14F-4D97-AF65-F5344CB8AC3E}">
        <p14:creationId xmlns:p14="http://schemas.microsoft.com/office/powerpoint/2010/main" val="2926474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13</a:t>
            </a:fld>
            <a:endParaRPr lang="nb-NO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435" y="2093403"/>
            <a:ext cx="3274848" cy="4359595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2093404"/>
            <a:ext cx="3274848" cy="4359595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Oval Callout 5"/>
          <p:cNvSpPr/>
          <p:nvPr/>
        </p:nvSpPr>
        <p:spPr>
          <a:xfrm>
            <a:off x="105949" y="260647"/>
            <a:ext cx="4342912" cy="1258591"/>
          </a:xfrm>
          <a:prstGeom prst="wedgeEllipseCallout">
            <a:avLst>
              <a:gd name="adj1" fmla="val 26798"/>
              <a:gd name="adj2" fmla="val 7636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Hva skjer med </a:t>
            </a:r>
            <a:r>
              <a:rPr lang="nb-NO" sz="2200" b="1" dirty="0" smtClean="0"/>
              <a:t>elektrona</a:t>
            </a:r>
            <a:r>
              <a:rPr lang="nb-NO" sz="2200" dirty="0" smtClean="0"/>
              <a:t> </a:t>
            </a:r>
            <a:r>
              <a:rPr lang="nb-NO" sz="2200" dirty="0" smtClean="0"/>
              <a:t>i lyspæra som </a:t>
            </a:r>
            <a:r>
              <a:rPr lang="nb-NO" sz="2200" dirty="0" err="1" smtClean="0"/>
              <a:t>gjer</a:t>
            </a:r>
            <a:r>
              <a:rPr lang="nb-NO" sz="2200" dirty="0" smtClean="0"/>
              <a:t> </a:t>
            </a:r>
            <a:r>
              <a:rPr lang="nb-NO" sz="2200" dirty="0" smtClean="0"/>
              <a:t>at lyspæra lyser?</a:t>
            </a:r>
            <a:endParaRPr lang="nb-NO" sz="2200" dirty="0"/>
          </a:p>
        </p:txBody>
      </p:sp>
    </p:spTree>
    <p:extLst>
      <p:ext uri="{BB962C8B-B14F-4D97-AF65-F5344CB8AC3E}">
        <p14:creationId xmlns:p14="http://schemas.microsoft.com/office/powerpoint/2010/main" val="1861726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536" y="1190125"/>
            <a:ext cx="3905920" cy="5199699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00360"/>
            <a:ext cx="8229600" cy="1143000"/>
          </a:xfrm>
        </p:spPr>
        <p:txBody>
          <a:bodyPr>
            <a:normAutofit/>
          </a:bodyPr>
          <a:lstStyle/>
          <a:p>
            <a:r>
              <a:rPr lang="nb-NO" sz="3600" dirty="0" err="1" smtClean="0"/>
              <a:t>Straum</a:t>
            </a:r>
            <a:r>
              <a:rPr lang="nb-NO" sz="3600" dirty="0" smtClean="0"/>
              <a:t> og </a:t>
            </a:r>
            <a:r>
              <a:rPr lang="nb-NO" sz="3600" b="1" dirty="0" smtClean="0"/>
              <a:t>motstand</a:t>
            </a:r>
            <a:r>
              <a:rPr lang="nb-NO" sz="3600" dirty="0" smtClean="0"/>
              <a:t> </a:t>
            </a:r>
            <a:endParaRPr lang="nb-NO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14</a:t>
            </a:fld>
            <a:endParaRPr lang="nb-NO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3162057"/>
            <a:ext cx="5907637" cy="1255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31644"/>
            <a:ext cx="2356967" cy="1853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ounded Rectangular Callout 8"/>
          <p:cNvSpPr/>
          <p:nvPr/>
        </p:nvSpPr>
        <p:spPr>
          <a:xfrm>
            <a:off x="251520" y="4941168"/>
            <a:ext cx="4104456" cy="1101410"/>
          </a:xfrm>
          <a:prstGeom prst="wedgeRoundRectCallout">
            <a:avLst>
              <a:gd name="adj1" fmla="val 50338"/>
              <a:gd name="adj2" fmla="val -79451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400" b="1" dirty="0" smtClean="0"/>
              <a:t>Elektrona</a:t>
            </a:r>
            <a:r>
              <a:rPr lang="nb-NO" sz="2400" dirty="0" smtClean="0"/>
              <a:t> </a:t>
            </a:r>
            <a:r>
              <a:rPr lang="nb-NO" sz="2400" dirty="0"/>
              <a:t>møter </a:t>
            </a:r>
            <a:r>
              <a:rPr lang="nb-NO" sz="2400" b="1" dirty="0"/>
              <a:t>motstand</a:t>
            </a:r>
            <a:r>
              <a:rPr lang="nb-NO" sz="2400" dirty="0"/>
              <a:t> i den tynne metalltråden.</a:t>
            </a:r>
          </a:p>
        </p:txBody>
      </p:sp>
    </p:spTree>
    <p:extLst>
      <p:ext uri="{BB962C8B-B14F-4D97-AF65-F5344CB8AC3E}">
        <p14:creationId xmlns:p14="http://schemas.microsoft.com/office/powerpoint/2010/main" val="1547236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15</a:t>
            </a:fld>
            <a:endParaRPr lang="nb-NO"/>
          </a:p>
        </p:txBody>
      </p:sp>
      <p:sp>
        <p:nvSpPr>
          <p:cNvPr id="4" name="TextBox 3"/>
          <p:cNvSpPr txBox="1"/>
          <p:nvPr/>
        </p:nvSpPr>
        <p:spPr>
          <a:xfrm>
            <a:off x="390067" y="1913715"/>
            <a:ext cx="8275763" cy="46166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nb-NO" sz="24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Lyspæra lyser fordi </a:t>
            </a:r>
            <a:r>
              <a:rPr lang="nb-NO" sz="2400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straumen</a:t>
            </a:r>
            <a:r>
              <a:rPr lang="nb-NO" sz="24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 møter motstand i lyspæra</a:t>
            </a:r>
            <a:r>
              <a:rPr lang="nb-NO" sz="24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.</a:t>
            </a:r>
            <a:endParaRPr lang="nb-NO" sz="2400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519"/>
          <a:stretch/>
        </p:blipFill>
        <p:spPr bwMode="auto">
          <a:xfrm>
            <a:off x="437717" y="2649828"/>
            <a:ext cx="8228113" cy="13552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Bulb, Light, Lamp, Electric, Electric Bulb, Electricity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4660" y="4760085"/>
            <a:ext cx="1092345" cy="1918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Straight Arrow Connector 8"/>
          <p:cNvCxnSpPr/>
          <p:nvPr/>
        </p:nvCxnSpPr>
        <p:spPr>
          <a:xfrm flipH="1">
            <a:off x="4553142" y="4005064"/>
            <a:ext cx="7691" cy="576064"/>
          </a:xfrm>
          <a:prstGeom prst="straightConnector1">
            <a:avLst/>
          </a:prstGeom>
          <a:ln w="41275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Callout 10"/>
          <p:cNvSpPr/>
          <p:nvPr/>
        </p:nvSpPr>
        <p:spPr>
          <a:xfrm>
            <a:off x="263683" y="404664"/>
            <a:ext cx="3588237" cy="1013492"/>
          </a:xfrm>
          <a:prstGeom prst="wedgeEllipseCallout">
            <a:avLst>
              <a:gd name="adj1" fmla="val 44051"/>
              <a:gd name="adj2" fmla="val 6486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100" dirty="0" smtClean="0">
                <a:solidFill>
                  <a:schemeClr val="bg1"/>
                </a:solidFill>
              </a:rPr>
              <a:t>Skriv</a:t>
            </a:r>
            <a:r>
              <a:rPr lang="nb-NO" sz="2100" dirty="0" smtClean="0">
                <a:solidFill>
                  <a:schemeClr val="bg1"/>
                </a:solidFill>
              </a:rPr>
              <a:t> </a:t>
            </a:r>
            <a:r>
              <a:rPr lang="nb-NO" sz="2100" dirty="0" smtClean="0">
                <a:solidFill>
                  <a:schemeClr val="bg1"/>
                </a:solidFill>
              </a:rPr>
              <a:t>i lærlingheftet: </a:t>
            </a:r>
            <a:r>
              <a:rPr lang="nb-NO" sz="2100" dirty="0">
                <a:solidFill>
                  <a:schemeClr val="bg1"/>
                </a:solidFill>
              </a:rPr>
              <a:t>side 2, rute 3</a:t>
            </a:r>
            <a:r>
              <a:rPr lang="nb-NO" sz="2100" dirty="0" smtClean="0">
                <a:solidFill>
                  <a:schemeClr val="bg1"/>
                </a:solidFill>
              </a:rPr>
              <a:t>.</a:t>
            </a:r>
            <a:endParaRPr lang="nb-NO" sz="21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3513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227" y="404664"/>
            <a:ext cx="8229600" cy="1353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16</a:t>
            </a:fld>
            <a:endParaRPr lang="nb-NO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6" y="2348880"/>
            <a:ext cx="6015109" cy="40952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Arrow Connector 9"/>
          <p:cNvCxnSpPr/>
          <p:nvPr/>
        </p:nvCxnSpPr>
        <p:spPr>
          <a:xfrm flipH="1">
            <a:off x="3923928" y="1926027"/>
            <a:ext cx="641804" cy="664483"/>
          </a:xfrm>
          <a:prstGeom prst="straightConnector1">
            <a:avLst/>
          </a:prstGeom>
          <a:ln w="41275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ounded Rectangular Callout 10"/>
          <p:cNvSpPr/>
          <p:nvPr/>
        </p:nvSpPr>
        <p:spPr>
          <a:xfrm>
            <a:off x="6255706" y="2436009"/>
            <a:ext cx="2808312" cy="2952328"/>
          </a:xfrm>
          <a:prstGeom prst="wedgeRoundRectCallout">
            <a:avLst>
              <a:gd name="adj1" fmla="val -71853"/>
              <a:gd name="adj2" fmla="val -73742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Det er når den </a:t>
            </a:r>
            <a:r>
              <a:rPr lang="nb-NO" sz="2200" b="1" dirty="0" smtClean="0"/>
              <a:t>elektriske </a:t>
            </a:r>
            <a:r>
              <a:rPr lang="nb-NO" sz="2200" b="1" dirty="0" err="1" smtClean="0"/>
              <a:t>straumen</a:t>
            </a:r>
            <a:r>
              <a:rPr lang="nb-NO" sz="2200" dirty="0" smtClean="0"/>
              <a:t> </a:t>
            </a:r>
            <a:r>
              <a:rPr lang="nb-NO" sz="2200" dirty="0" smtClean="0"/>
              <a:t>går gjennom </a:t>
            </a:r>
            <a:r>
              <a:rPr lang="nb-NO" sz="2200" dirty="0" err="1" smtClean="0"/>
              <a:t>ein</a:t>
            </a:r>
            <a:r>
              <a:rPr lang="nb-NO" sz="2200" dirty="0" smtClean="0"/>
              <a:t> </a:t>
            </a:r>
            <a:r>
              <a:rPr lang="nb-NO" sz="2200" b="1" dirty="0" smtClean="0"/>
              <a:t>motstand</a:t>
            </a:r>
            <a:r>
              <a:rPr lang="nb-NO" sz="2200" dirty="0" smtClean="0"/>
              <a:t> at vi får lys, oppvarming</a:t>
            </a:r>
            <a:r>
              <a:rPr lang="nb-NO" sz="2200" dirty="0" smtClean="0"/>
              <a:t>/ nedkjøling</a:t>
            </a:r>
            <a:r>
              <a:rPr lang="nb-NO" sz="2200" dirty="0" smtClean="0"/>
              <a:t>, bevegelse eller kommunikasjon.</a:t>
            </a:r>
            <a:endParaRPr lang="nb-NO" sz="2200" dirty="0"/>
          </a:p>
        </p:txBody>
      </p:sp>
    </p:spTree>
    <p:extLst>
      <p:ext uri="{BB962C8B-B14F-4D97-AF65-F5344CB8AC3E}">
        <p14:creationId xmlns:p14="http://schemas.microsoft.com/office/powerpoint/2010/main" val="3931519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N:\Forskerføtter og leserøtter\ELEKTRISITET\Bilder\Bilder fra Petter Brodal\P214041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68" t="21446" b="13819"/>
          <a:stretch/>
        </p:blipFill>
        <p:spPr bwMode="auto">
          <a:xfrm>
            <a:off x="5474410" y="692696"/>
            <a:ext cx="3592721" cy="2467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17</a:t>
            </a:fld>
            <a:endParaRPr lang="nb-NO"/>
          </a:p>
        </p:txBody>
      </p:sp>
      <p:sp>
        <p:nvSpPr>
          <p:cNvPr id="8" name="TextBox 7"/>
          <p:cNvSpPr txBox="1"/>
          <p:nvPr/>
        </p:nvSpPr>
        <p:spPr>
          <a:xfrm>
            <a:off x="7629348" y="800755"/>
            <a:ext cx="134321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50" dirty="0"/>
              <a:t>Foto: </a:t>
            </a:r>
            <a:r>
              <a:rPr lang="nb-NO" sz="1050" dirty="0" smtClean="0"/>
              <a:t>Petter Brodal</a:t>
            </a:r>
            <a:endParaRPr lang="nb-NO" sz="1050" dirty="0"/>
          </a:p>
        </p:txBody>
      </p:sp>
      <p:sp>
        <p:nvSpPr>
          <p:cNvPr id="12" name="Rounded Rectangular Callout 11"/>
          <p:cNvSpPr/>
          <p:nvPr/>
        </p:nvSpPr>
        <p:spPr>
          <a:xfrm>
            <a:off x="153633" y="451132"/>
            <a:ext cx="4922423" cy="953162"/>
          </a:xfrm>
          <a:prstGeom prst="wedgeRoundRectCallout">
            <a:avLst>
              <a:gd name="adj1" fmla="val 59724"/>
              <a:gd name="adj2" fmla="val 3834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Inni </a:t>
            </a:r>
            <a:r>
              <a:rPr lang="nb-NO" sz="2200" dirty="0" err="1" smtClean="0"/>
              <a:t>leidninger</a:t>
            </a:r>
            <a:r>
              <a:rPr lang="nb-NO" sz="2200" dirty="0" smtClean="0"/>
              <a:t> </a:t>
            </a:r>
            <a:r>
              <a:rPr lang="nb-NO" sz="2200" dirty="0" smtClean="0"/>
              <a:t>er det tynne </a:t>
            </a:r>
            <a:r>
              <a:rPr lang="nb-NO" sz="2200" dirty="0" err="1" smtClean="0"/>
              <a:t>metalltrådar</a:t>
            </a:r>
            <a:r>
              <a:rPr lang="nb-NO" sz="2200" dirty="0" smtClean="0"/>
              <a:t> </a:t>
            </a:r>
            <a:r>
              <a:rPr lang="nb-NO" sz="2200" dirty="0" smtClean="0"/>
              <a:t>som </a:t>
            </a:r>
            <a:r>
              <a:rPr lang="nb-NO" sz="2200" dirty="0" err="1" smtClean="0"/>
              <a:t>straumen</a:t>
            </a:r>
            <a:r>
              <a:rPr lang="nb-NO" sz="2200" dirty="0" smtClean="0"/>
              <a:t> </a:t>
            </a:r>
            <a:r>
              <a:rPr lang="nb-NO" sz="2200" dirty="0" smtClean="0"/>
              <a:t>går gjennom.</a:t>
            </a:r>
            <a:endParaRPr lang="nb-NO" sz="2200" dirty="0"/>
          </a:p>
        </p:txBody>
      </p:sp>
      <p:sp>
        <p:nvSpPr>
          <p:cNvPr id="13" name="Rounded Rectangular Callout 12"/>
          <p:cNvSpPr/>
          <p:nvPr/>
        </p:nvSpPr>
        <p:spPr>
          <a:xfrm>
            <a:off x="153633" y="2373585"/>
            <a:ext cx="4680520" cy="1152128"/>
          </a:xfrm>
          <a:prstGeom prst="wedgeRoundRectCallout">
            <a:avLst>
              <a:gd name="adj1" fmla="val 69099"/>
              <a:gd name="adj2" fmla="val -56931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100" dirty="0" smtClean="0"/>
              <a:t>Dess </a:t>
            </a:r>
            <a:r>
              <a:rPr lang="nb-NO" sz="2100" dirty="0" err="1" smtClean="0"/>
              <a:t>tynnare</a:t>
            </a:r>
            <a:r>
              <a:rPr lang="nb-NO" sz="2100" dirty="0" smtClean="0"/>
              <a:t> </a:t>
            </a:r>
            <a:r>
              <a:rPr lang="nb-NO" sz="2100" dirty="0" smtClean="0"/>
              <a:t>metalltråden er, dess tyngre blir det for </a:t>
            </a:r>
            <a:r>
              <a:rPr lang="nb-NO" sz="2100" dirty="0" smtClean="0"/>
              <a:t>straumkjelden </a:t>
            </a:r>
            <a:r>
              <a:rPr lang="nb-NO" sz="2100" dirty="0" smtClean="0"/>
              <a:t>å skyve og dra på </a:t>
            </a:r>
            <a:r>
              <a:rPr lang="nb-NO" sz="2100" b="1" dirty="0" smtClean="0"/>
              <a:t>elektrona</a:t>
            </a:r>
            <a:r>
              <a:rPr lang="nb-NO" sz="2100" dirty="0" smtClean="0"/>
              <a:t>.</a:t>
            </a:r>
            <a:endParaRPr lang="nb-NO" sz="2100" dirty="0"/>
          </a:p>
        </p:txBody>
      </p:sp>
      <p:pic>
        <p:nvPicPr>
          <p:cNvPr id="15" name="Picture 2" descr="N:\Forskerføtter og leserøtter\ELEKTRISITET\Bilder\bilder fra annica\ledninger\5R0A1718 lysere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88" t="37288" r="8983"/>
          <a:stretch/>
        </p:blipFill>
        <p:spPr bwMode="auto">
          <a:xfrm>
            <a:off x="4406976" y="3600258"/>
            <a:ext cx="4695576" cy="1673708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ounded Rectangular Callout 15"/>
          <p:cNvSpPr/>
          <p:nvPr/>
        </p:nvSpPr>
        <p:spPr>
          <a:xfrm>
            <a:off x="252612" y="4725145"/>
            <a:ext cx="4391396" cy="1152127"/>
          </a:xfrm>
          <a:prstGeom prst="wedgeRoundRectCallout">
            <a:avLst>
              <a:gd name="adj1" fmla="val 35002"/>
              <a:gd name="adj2" fmla="val -7971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100" dirty="0" smtClean="0"/>
              <a:t>Med andre ord: Dess </a:t>
            </a:r>
            <a:r>
              <a:rPr lang="nb-NO" sz="2100" dirty="0" err="1" smtClean="0"/>
              <a:t>meir</a:t>
            </a:r>
            <a:r>
              <a:rPr lang="nb-NO" sz="2100" dirty="0" smtClean="0"/>
              <a:t> </a:t>
            </a:r>
            <a:r>
              <a:rPr lang="nb-NO" sz="2100" b="1" dirty="0" smtClean="0"/>
              <a:t>motstand </a:t>
            </a:r>
            <a:r>
              <a:rPr lang="nb-NO" sz="2100" dirty="0" err="1" smtClean="0"/>
              <a:t>straumen</a:t>
            </a:r>
            <a:r>
              <a:rPr lang="nb-NO" sz="2100" dirty="0" smtClean="0"/>
              <a:t> </a:t>
            </a:r>
            <a:r>
              <a:rPr lang="nb-NO" sz="2100" dirty="0" smtClean="0"/>
              <a:t>møter i </a:t>
            </a:r>
            <a:r>
              <a:rPr lang="nb-NO" sz="2100" dirty="0" err="1" smtClean="0"/>
              <a:t>leidninga</a:t>
            </a:r>
            <a:r>
              <a:rPr lang="nb-NO" sz="2100" dirty="0" smtClean="0"/>
              <a:t>, </a:t>
            </a:r>
            <a:r>
              <a:rPr lang="nb-NO" sz="2100" dirty="0" smtClean="0"/>
              <a:t>dess </a:t>
            </a:r>
            <a:r>
              <a:rPr lang="nb-NO" sz="2100" dirty="0" err="1" smtClean="0"/>
              <a:t>varmare</a:t>
            </a:r>
            <a:r>
              <a:rPr lang="nb-NO" sz="2100" dirty="0" smtClean="0"/>
              <a:t> </a:t>
            </a:r>
            <a:r>
              <a:rPr lang="nb-NO" sz="2100" dirty="0" smtClean="0"/>
              <a:t>blir </a:t>
            </a:r>
            <a:r>
              <a:rPr lang="nb-NO" sz="2100" dirty="0" err="1" smtClean="0"/>
              <a:t>leidningane</a:t>
            </a:r>
            <a:r>
              <a:rPr lang="nb-NO" sz="2100" dirty="0" smtClean="0"/>
              <a:t>.</a:t>
            </a:r>
            <a:endParaRPr lang="nb-NO" sz="2100" dirty="0"/>
          </a:p>
        </p:txBody>
      </p:sp>
      <p:sp>
        <p:nvSpPr>
          <p:cNvPr id="17" name="TextBox 16"/>
          <p:cNvSpPr txBox="1"/>
          <p:nvPr/>
        </p:nvSpPr>
        <p:spPr>
          <a:xfrm>
            <a:off x="7534785" y="5010900"/>
            <a:ext cx="153234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50" dirty="0"/>
              <a:t>Foto: </a:t>
            </a:r>
            <a:r>
              <a:rPr lang="nb-NO" sz="1050" dirty="0" smtClean="0"/>
              <a:t>Annica Thomsson</a:t>
            </a:r>
            <a:endParaRPr lang="nb-NO" sz="1050" dirty="0"/>
          </a:p>
        </p:txBody>
      </p:sp>
    </p:spTree>
    <p:extLst>
      <p:ext uri="{BB962C8B-B14F-4D97-AF65-F5344CB8AC3E}">
        <p14:creationId xmlns:p14="http://schemas.microsoft.com/office/powerpoint/2010/main" val="3808961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N:\Forskerføtter og leserøtter\ELEKTRISITET\Bilder\Bilder fra Petter Brodal\P214041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68" t="21446" b="13819"/>
          <a:stretch/>
        </p:blipFill>
        <p:spPr bwMode="auto">
          <a:xfrm>
            <a:off x="827584" y="146821"/>
            <a:ext cx="2694301" cy="1850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18</a:t>
            </a:fld>
            <a:endParaRPr lang="nb-NO"/>
          </a:p>
        </p:txBody>
      </p:sp>
      <p:sp>
        <p:nvSpPr>
          <p:cNvPr id="8" name="TextBox 7"/>
          <p:cNvSpPr txBox="1"/>
          <p:nvPr/>
        </p:nvSpPr>
        <p:spPr>
          <a:xfrm>
            <a:off x="2051720" y="196803"/>
            <a:ext cx="134321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50" dirty="0"/>
              <a:t>Foto: </a:t>
            </a:r>
            <a:r>
              <a:rPr lang="nb-NO" sz="1050" dirty="0" smtClean="0"/>
              <a:t>Petter Brodal</a:t>
            </a:r>
            <a:endParaRPr lang="nb-NO" sz="1050" dirty="0"/>
          </a:p>
        </p:txBody>
      </p:sp>
      <p:pic>
        <p:nvPicPr>
          <p:cNvPr id="15" name="Picture 2" descr="N:\Forskerføtter og leserøtter\ELEKTRISITET\Bilder\bilder fra annica\ledninger\5R0A1718 lysere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88" t="37288" r="8983"/>
          <a:stretch/>
        </p:blipFill>
        <p:spPr bwMode="auto">
          <a:xfrm>
            <a:off x="3923928" y="146822"/>
            <a:ext cx="4680520" cy="166834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7166393" y="1561248"/>
            <a:ext cx="153234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50" dirty="0"/>
              <a:t>Foto: </a:t>
            </a:r>
            <a:r>
              <a:rPr lang="nb-NO" sz="1050" dirty="0" smtClean="0"/>
              <a:t>Annica Thomsson</a:t>
            </a:r>
            <a:endParaRPr lang="nb-NO" sz="1050" dirty="0"/>
          </a:p>
        </p:txBody>
      </p:sp>
      <p:pic>
        <p:nvPicPr>
          <p:cNvPr id="17" name="Picture 2" descr="Fire, Camp, Bonfire, Wood, Heat, Flames, Warmth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93" t="4253" r="9732" b="33483"/>
          <a:stretch/>
        </p:blipFill>
        <p:spPr bwMode="auto">
          <a:xfrm>
            <a:off x="5322797" y="1688206"/>
            <a:ext cx="3687193" cy="4586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206855" y="4077072"/>
            <a:ext cx="7594706" cy="492443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nb-NO" sz="2600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Straum</a:t>
            </a:r>
            <a:r>
              <a:rPr lang="nb-NO" sz="26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 </a:t>
            </a:r>
            <a:r>
              <a:rPr lang="nb-NO" sz="26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i for tynne </a:t>
            </a:r>
            <a:r>
              <a:rPr lang="nb-NO" sz="2600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leidninger</a:t>
            </a:r>
            <a:r>
              <a:rPr lang="nb-NO" sz="26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 </a:t>
            </a:r>
            <a:r>
              <a:rPr lang="nb-NO" sz="26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kan føre til brann.</a:t>
            </a:r>
            <a:r>
              <a:rPr lang="nb-NO" sz="26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 </a:t>
            </a:r>
            <a:endParaRPr lang="nb-NO" sz="2600" b="1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Rounded Rectangular Callout 18"/>
          <p:cNvSpPr/>
          <p:nvPr/>
        </p:nvSpPr>
        <p:spPr>
          <a:xfrm>
            <a:off x="266954" y="2420889"/>
            <a:ext cx="5457174" cy="1080120"/>
          </a:xfrm>
          <a:prstGeom prst="wedgeRoundRectCallout">
            <a:avLst>
              <a:gd name="adj1" fmla="val 21469"/>
              <a:gd name="adj2" fmla="val -86246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Dersom</a:t>
            </a:r>
            <a:r>
              <a:rPr lang="nb-NO" sz="2200" dirty="0" smtClean="0"/>
              <a:t> </a:t>
            </a:r>
            <a:r>
              <a:rPr lang="nb-NO" sz="2200" dirty="0" err="1" smtClean="0"/>
              <a:t>leidningane</a:t>
            </a:r>
            <a:r>
              <a:rPr lang="nb-NO" sz="2200" dirty="0" smtClean="0"/>
              <a:t> </a:t>
            </a:r>
            <a:r>
              <a:rPr lang="nb-NO" sz="2200" dirty="0" smtClean="0"/>
              <a:t>er for tynne og </a:t>
            </a:r>
            <a:r>
              <a:rPr lang="nb-NO" sz="2200" dirty="0" err="1" smtClean="0"/>
              <a:t>straumen</a:t>
            </a:r>
            <a:r>
              <a:rPr lang="nb-NO" sz="2200" dirty="0" smtClean="0"/>
              <a:t> </a:t>
            </a:r>
            <a:r>
              <a:rPr lang="nb-NO" sz="2200" dirty="0" smtClean="0"/>
              <a:t>møter for </a:t>
            </a:r>
            <a:r>
              <a:rPr lang="nb-NO" sz="2200" dirty="0" err="1" smtClean="0"/>
              <a:t>mykje</a:t>
            </a:r>
            <a:r>
              <a:rPr lang="nb-NO" sz="2200" dirty="0" smtClean="0"/>
              <a:t> </a:t>
            </a:r>
            <a:r>
              <a:rPr lang="nb-NO" sz="2200" b="1" dirty="0" smtClean="0"/>
              <a:t>motstand</a:t>
            </a:r>
            <a:r>
              <a:rPr lang="nb-NO" sz="2200" dirty="0" smtClean="0"/>
              <a:t>, kan det bli så varmt at det blir brann.</a:t>
            </a:r>
            <a:r>
              <a:rPr lang="nb-NO" sz="2200" b="1" dirty="0" smtClean="0"/>
              <a:t> </a:t>
            </a:r>
            <a:r>
              <a:rPr lang="nb-NO" sz="2200" dirty="0" smtClean="0"/>
              <a:t>  </a:t>
            </a:r>
            <a:endParaRPr lang="nb-NO" sz="2200" dirty="0"/>
          </a:p>
        </p:txBody>
      </p:sp>
      <p:sp>
        <p:nvSpPr>
          <p:cNvPr id="3" name="Oval Callout 2"/>
          <p:cNvSpPr/>
          <p:nvPr/>
        </p:nvSpPr>
        <p:spPr>
          <a:xfrm>
            <a:off x="317521" y="5479877"/>
            <a:ext cx="3602538" cy="936104"/>
          </a:xfrm>
          <a:prstGeom prst="wedgeEllipseCallout">
            <a:avLst>
              <a:gd name="adj1" fmla="val 27778"/>
              <a:gd name="adj2" fmla="val -9714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 smtClean="0">
                <a:solidFill>
                  <a:schemeClr val="bg1"/>
                </a:solidFill>
              </a:rPr>
              <a:t>Skriv</a:t>
            </a:r>
            <a:r>
              <a:rPr lang="nb-NO" sz="2000" dirty="0" smtClean="0">
                <a:solidFill>
                  <a:schemeClr val="bg1"/>
                </a:solidFill>
              </a:rPr>
              <a:t> </a:t>
            </a:r>
            <a:r>
              <a:rPr lang="nb-NO" sz="2000" dirty="0" smtClean="0">
                <a:solidFill>
                  <a:schemeClr val="bg1"/>
                </a:solidFill>
              </a:rPr>
              <a:t>i Lærlingheftet: </a:t>
            </a:r>
            <a:r>
              <a:rPr lang="nb-NO" sz="2000" dirty="0">
                <a:solidFill>
                  <a:schemeClr val="bg1"/>
                </a:solidFill>
              </a:rPr>
              <a:t>side 3, rute 4.</a:t>
            </a:r>
          </a:p>
        </p:txBody>
      </p:sp>
    </p:spTree>
    <p:extLst>
      <p:ext uri="{BB962C8B-B14F-4D97-AF65-F5344CB8AC3E}">
        <p14:creationId xmlns:p14="http://schemas.microsoft.com/office/powerpoint/2010/main" val="1468610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>
                <a:solidFill>
                  <a:schemeClr val="tx2"/>
                </a:solidFill>
              </a:rPr>
              <a:t>Lekse:</a:t>
            </a:r>
            <a:endParaRPr lang="nb-NO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556792"/>
            <a:ext cx="7704856" cy="107950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800" dirty="0" smtClean="0"/>
              <a:t>Forklar for </a:t>
            </a:r>
            <a:r>
              <a:rPr lang="nb-NO" sz="2800" dirty="0" err="1" smtClean="0"/>
              <a:t>nokon</a:t>
            </a:r>
            <a:r>
              <a:rPr lang="nb-NO" sz="2800" dirty="0" smtClean="0"/>
              <a:t> heime kva som skjer inni lyspæra, som </a:t>
            </a:r>
            <a:r>
              <a:rPr lang="nb-NO" sz="2800" dirty="0" err="1" smtClean="0"/>
              <a:t>gjer</a:t>
            </a:r>
            <a:r>
              <a:rPr lang="nb-NO" sz="2800" dirty="0" smtClean="0"/>
              <a:t> at den lyser</a:t>
            </a:r>
            <a:r>
              <a:rPr lang="nb-NO" sz="2800" dirty="0" smtClean="0"/>
              <a:t>.</a:t>
            </a:r>
            <a:endParaRPr lang="nb-NO" sz="2800" dirty="0" smtClean="0"/>
          </a:p>
          <a:p>
            <a:pPr marL="0" indent="0">
              <a:buNone/>
            </a:pPr>
            <a:endParaRPr lang="nb-NO" sz="4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19</a:t>
            </a:fld>
            <a:endParaRPr lang="nb-NO"/>
          </a:p>
        </p:txBody>
      </p:sp>
      <p:pic>
        <p:nvPicPr>
          <p:cNvPr id="5" name="Picture 2" descr="Bulb, Light, Lamp, Electric, Electric Bulb, Electricity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140968"/>
            <a:ext cx="1953440" cy="3430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7615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-36512" y="476672"/>
            <a:ext cx="3600400" cy="648072"/>
          </a:xfrm>
          <a:prstGeom prst="roundRect">
            <a:avLst/>
          </a:prstGeom>
          <a:gradFill flip="none" rotWithShape="1">
            <a:gsLst>
              <a:gs pos="100000">
                <a:srgbClr val="92D050"/>
              </a:gs>
              <a:gs pos="1000">
                <a:srgbClr val="007A00"/>
              </a:gs>
            </a:gsLst>
            <a:lin ang="10800000" scaled="0"/>
            <a:tileRect/>
          </a:gra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0000"/>
          </a:bodyPr>
          <a:lstStyle/>
          <a:p>
            <a:pPr algn="l"/>
            <a:r>
              <a:rPr lang="nb-NO" dirty="0" smtClean="0"/>
              <a:t>Skriv-par-del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556792"/>
            <a:ext cx="8136904" cy="48531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800" i="1" dirty="0" err="1" smtClean="0">
                <a:solidFill>
                  <a:schemeClr val="tx2"/>
                </a:solidFill>
              </a:rPr>
              <a:t>Korleis</a:t>
            </a:r>
            <a:r>
              <a:rPr lang="nb-NO" sz="2800" i="1" dirty="0" smtClean="0">
                <a:solidFill>
                  <a:schemeClr val="tx2"/>
                </a:solidFill>
              </a:rPr>
              <a:t> må vi kopla </a:t>
            </a:r>
            <a:r>
              <a:rPr lang="nb-NO" sz="2800" i="1" dirty="0" err="1" smtClean="0">
                <a:solidFill>
                  <a:schemeClr val="tx2"/>
                </a:solidFill>
              </a:rPr>
              <a:t>leidningane</a:t>
            </a:r>
            <a:r>
              <a:rPr lang="nb-NO" sz="2800" i="1" dirty="0" smtClean="0">
                <a:solidFill>
                  <a:schemeClr val="tx2"/>
                </a:solidFill>
              </a:rPr>
              <a:t> til lyspæra for at lyspæra skal lyse</a:t>
            </a:r>
            <a:r>
              <a:rPr lang="nb-NO" sz="2800" i="1" dirty="0" smtClean="0">
                <a:solidFill>
                  <a:schemeClr val="tx2"/>
                </a:solidFill>
              </a:rPr>
              <a:t>?</a:t>
            </a:r>
            <a:endParaRPr lang="nb-NO" sz="2800" i="1" dirty="0" smtClean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nb-NO" dirty="0" smtClean="0"/>
          </a:p>
          <a:p>
            <a:pPr marL="0" indent="0">
              <a:buNone/>
            </a:pPr>
            <a:r>
              <a:rPr lang="nb-NO" sz="2800" dirty="0" smtClean="0"/>
              <a:t>1. Skriv i 2 minutt: </a:t>
            </a:r>
            <a:r>
              <a:rPr lang="nb-NO" sz="2800" dirty="0">
                <a:solidFill>
                  <a:schemeClr val="tx2"/>
                </a:solidFill>
              </a:rPr>
              <a:t>Lærlingheftet </a:t>
            </a:r>
            <a:r>
              <a:rPr lang="nb-NO" sz="2800" dirty="0" smtClean="0">
                <a:solidFill>
                  <a:schemeClr val="tx2"/>
                </a:solidFill>
              </a:rPr>
              <a:t>side 23, spørsmål 3. </a:t>
            </a:r>
            <a:r>
              <a:rPr lang="nb-NO" sz="2800" dirty="0" smtClean="0"/>
              <a:t/>
            </a:r>
            <a:br>
              <a:rPr lang="nb-NO" sz="2800" dirty="0" smtClean="0"/>
            </a:br>
            <a:r>
              <a:rPr lang="nb-NO" sz="2800" dirty="0" smtClean="0"/>
              <a:t> </a:t>
            </a:r>
          </a:p>
          <a:p>
            <a:pPr marL="0" indent="0">
              <a:buNone/>
            </a:pPr>
            <a:r>
              <a:rPr lang="nb-NO" sz="2800" dirty="0" smtClean="0"/>
              <a:t>2. Diskuter med naboen.</a:t>
            </a:r>
            <a:br>
              <a:rPr lang="nb-NO" sz="2800" dirty="0" smtClean="0"/>
            </a:br>
            <a:endParaRPr lang="nb-NO" sz="2800" dirty="0" smtClean="0"/>
          </a:p>
          <a:p>
            <a:pPr marL="0" indent="0">
              <a:buNone/>
            </a:pPr>
            <a:r>
              <a:rPr lang="nb-NO" sz="2800" dirty="0" smtClean="0"/>
              <a:t>3. Del i plenum. </a:t>
            </a:r>
            <a:endParaRPr lang="nb-NO" sz="28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66758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3</a:t>
            </a:fld>
            <a:endParaRPr lang="nb-NO"/>
          </a:p>
        </p:txBody>
      </p:sp>
      <p:pic>
        <p:nvPicPr>
          <p:cNvPr id="3" name="Picture 2" descr="Light, Bulb, Filament, Lamp, Orange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556792"/>
            <a:ext cx="3240360" cy="400261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ounded Rectangular Callout 3"/>
          <p:cNvSpPr/>
          <p:nvPr/>
        </p:nvSpPr>
        <p:spPr>
          <a:xfrm>
            <a:off x="395536" y="980728"/>
            <a:ext cx="4104456" cy="1578000"/>
          </a:xfrm>
          <a:prstGeom prst="wedgeRoundRectCallout">
            <a:avLst>
              <a:gd name="adj1" fmla="val 67551"/>
              <a:gd name="adj2" fmla="val 43199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I denne økta skal vi finne ut </a:t>
            </a:r>
            <a:r>
              <a:rPr lang="nb-NO" sz="2200" dirty="0" smtClean="0"/>
              <a:t>kva </a:t>
            </a:r>
            <a:r>
              <a:rPr lang="nb-NO" sz="2200" dirty="0" smtClean="0"/>
              <a:t>som skjer med den </a:t>
            </a:r>
            <a:r>
              <a:rPr lang="nb-NO" sz="2200" b="1" dirty="0" smtClean="0"/>
              <a:t>elektriske </a:t>
            </a:r>
            <a:r>
              <a:rPr lang="nb-NO" sz="2200" b="1" dirty="0" err="1" smtClean="0"/>
              <a:t>straumen</a:t>
            </a:r>
            <a:r>
              <a:rPr lang="nb-NO" sz="2200" dirty="0" smtClean="0"/>
              <a:t> </a:t>
            </a:r>
            <a:r>
              <a:rPr lang="nb-NO" sz="2200" dirty="0" smtClean="0"/>
              <a:t>inni </a:t>
            </a:r>
            <a:r>
              <a:rPr lang="nb-NO" sz="2200" dirty="0" smtClean="0"/>
              <a:t>lyspæra.</a:t>
            </a:r>
            <a:endParaRPr lang="nb-NO" sz="2200" dirty="0"/>
          </a:p>
        </p:txBody>
      </p:sp>
    </p:spTree>
    <p:extLst>
      <p:ext uri="{BB962C8B-B14F-4D97-AF65-F5344CB8AC3E}">
        <p14:creationId xmlns:p14="http://schemas.microsoft.com/office/powerpoint/2010/main" val="21869266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88024" y="5404256"/>
            <a:ext cx="3322712" cy="1143000"/>
          </a:xfrm>
        </p:spPr>
        <p:txBody>
          <a:bodyPr>
            <a:normAutofit/>
          </a:bodyPr>
          <a:lstStyle/>
          <a:p>
            <a:r>
              <a:rPr lang="nb-NO" sz="2800" dirty="0" smtClean="0"/>
              <a:t>Les </a:t>
            </a:r>
            <a:r>
              <a:rPr lang="nb-NO" sz="2800" dirty="0" err="1" smtClean="0"/>
              <a:t>vidare</a:t>
            </a:r>
            <a:r>
              <a:rPr lang="nb-NO" sz="2800" dirty="0"/>
              <a:t>.</a:t>
            </a:r>
            <a:r>
              <a:rPr lang="nb-NO" sz="2800" dirty="0" smtClean="0"/>
              <a:t> </a:t>
            </a:r>
            <a:r>
              <a:rPr lang="nb-NO" sz="2800" dirty="0"/>
              <a:t>S</a:t>
            </a:r>
            <a:r>
              <a:rPr lang="nb-NO" sz="2800" dirty="0" smtClean="0"/>
              <a:t>ide </a:t>
            </a:r>
            <a:r>
              <a:rPr lang="nb-NO" sz="2800" dirty="0" smtClean="0"/>
              <a:t>9–13. </a:t>
            </a:r>
            <a:endParaRPr lang="nb-NO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4</a:t>
            </a:fld>
            <a:endParaRPr lang="nb-NO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477416"/>
            <a:ext cx="3456384" cy="492684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Rounded Rectangular Callout 5"/>
          <p:cNvSpPr/>
          <p:nvPr/>
        </p:nvSpPr>
        <p:spPr>
          <a:xfrm>
            <a:off x="251520" y="620688"/>
            <a:ext cx="4464496" cy="727554"/>
          </a:xfrm>
          <a:prstGeom prst="wedgeRoundRectCallout">
            <a:avLst>
              <a:gd name="adj1" fmla="val 48960"/>
              <a:gd name="adj2" fmla="val 9649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100" dirty="0"/>
              <a:t>I</a:t>
            </a:r>
            <a:r>
              <a:rPr lang="nb-NO" sz="2100" dirty="0" smtClean="0"/>
              <a:t>nni </a:t>
            </a:r>
            <a:r>
              <a:rPr lang="nb-NO" sz="2100" dirty="0" err="1" smtClean="0"/>
              <a:t>ledningane</a:t>
            </a:r>
            <a:r>
              <a:rPr lang="nb-NO" sz="2100" dirty="0" smtClean="0"/>
              <a:t> </a:t>
            </a:r>
            <a:r>
              <a:rPr lang="nb-NO" sz="2100" dirty="0" smtClean="0"/>
              <a:t>er </a:t>
            </a:r>
            <a:r>
              <a:rPr lang="nb-NO" sz="2100" dirty="0" smtClean="0"/>
              <a:t>det </a:t>
            </a:r>
            <a:r>
              <a:rPr lang="nb-NO" sz="2100" dirty="0" smtClean="0"/>
              <a:t>små </a:t>
            </a:r>
            <a:r>
              <a:rPr lang="nb-NO" sz="2100" b="1" dirty="0" smtClean="0"/>
              <a:t>elektron</a:t>
            </a:r>
            <a:r>
              <a:rPr lang="nb-NO" sz="2100" dirty="0" smtClean="0"/>
              <a:t>.</a:t>
            </a:r>
            <a:endParaRPr lang="nb-NO" sz="2100" dirty="0"/>
          </a:p>
        </p:txBody>
      </p:sp>
      <p:sp>
        <p:nvSpPr>
          <p:cNvPr id="7" name="Rounded Rectangular Callout 6"/>
          <p:cNvSpPr/>
          <p:nvPr/>
        </p:nvSpPr>
        <p:spPr>
          <a:xfrm>
            <a:off x="143508" y="1920280"/>
            <a:ext cx="4752528" cy="864096"/>
          </a:xfrm>
          <a:prstGeom prst="wedgeRoundRectCallout">
            <a:avLst>
              <a:gd name="adj1" fmla="val 58475"/>
              <a:gd name="adj2" fmla="val 50860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100" dirty="0" smtClean="0"/>
              <a:t>Når du skrur på </a:t>
            </a:r>
            <a:r>
              <a:rPr lang="nb-NO" sz="2100" dirty="0" err="1" smtClean="0"/>
              <a:t>brytaren</a:t>
            </a:r>
            <a:r>
              <a:rPr lang="nb-NO" sz="2100" dirty="0" smtClean="0"/>
              <a:t> </a:t>
            </a:r>
            <a:r>
              <a:rPr lang="nb-NO" sz="2100" dirty="0" smtClean="0"/>
              <a:t>til ei lampe, begynner </a:t>
            </a:r>
            <a:r>
              <a:rPr lang="nb-NO" sz="2100" b="1" dirty="0" smtClean="0"/>
              <a:t>elektrona</a:t>
            </a:r>
            <a:r>
              <a:rPr lang="nb-NO" sz="2100" dirty="0" smtClean="0"/>
              <a:t> </a:t>
            </a:r>
            <a:r>
              <a:rPr lang="nb-NO" sz="2100" dirty="0" smtClean="0"/>
              <a:t>å bevege seg.</a:t>
            </a:r>
            <a:endParaRPr lang="nb-NO" sz="2100" dirty="0"/>
          </a:p>
        </p:txBody>
      </p:sp>
      <p:sp>
        <p:nvSpPr>
          <p:cNvPr id="9" name="Rounded Rectangular Callout 8"/>
          <p:cNvSpPr/>
          <p:nvPr/>
        </p:nvSpPr>
        <p:spPr>
          <a:xfrm>
            <a:off x="295908" y="3140968"/>
            <a:ext cx="4500500" cy="864096"/>
          </a:xfrm>
          <a:prstGeom prst="wedgeRoundRectCallout">
            <a:avLst>
              <a:gd name="adj1" fmla="val 54845"/>
              <a:gd name="adj2" fmla="val 81809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100" dirty="0" smtClean="0"/>
              <a:t>Når </a:t>
            </a:r>
            <a:r>
              <a:rPr lang="nb-NO" sz="2100" b="1" dirty="0" smtClean="0"/>
              <a:t>elektrona</a:t>
            </a:r>
            <a:r>
              <a:rPr lang="nb-NO" sz="2100" dirty="0" smtClean="0"/>
              <a:t> </a:t>
            </a:r>
            <a:r>
              <a:rPr lang="nb-NO" sz="2100" dirty="0" err="1" smtClean="0"/>
              <a:t>strøymer</a:t>
            </a:r>
            <a:r>
              <a:rPr lang="nb-NO" sz="2100" dirty="0" smtClean="0"/>
              <a:t> </a:t>
            </a:r>
            <a:r>
              <a:rPr lang="nb-NO" sz="2100" dirty="0" smtClean="0"/>
              <a:t>gjennom lyspæra, begynner lyspæra å lyse.</a:t>
            </a:r>
            <a:endParaRPr lang="nb-NO" sz="2100" dirty="0"/>
          </a:p>
        </p:txBody>
      </p:sp>
      <p:sp>
        <p:nvSpPr>
          <p:cNvPr id="10" name="Oval Callout 9"/>
          <p:cNvSpPr/>
          <p:nvPr/>
        </p:nvSpPr>
        <p:spPr>
          <a:xfrm>
            <a:off x="155307" y="4767135"/>
            <a:ext cx="4683517" cy="1208988"/>
          </a:xfrm>
          <a:prstGeom prst="wedgeEllipseCallout">
            <a:avLst>
              <a:gd name="adj1" fmla="val 54854"/>
              <a:gd name="adj2" fmla="val -5952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100" dirty="0" smtClean="0">
                <a:solidFill>
                  <a:schemeClr val="bg1"/>
                </a:solidFill>
              </a:rPr>
              <a:t>Vi skal finne </a:t>
            </a:r>
            <a:r>
              <a:rPr lang="nb-NO" sz="2100" dirty="0">
                <a:solidFill>
                  <a:schemeClr val="bg1"/>
                </a:solidFill>
              </a:rPr>
              <a:t>ut </a:t>
            </a:r>
            <a:r>
              <a:rPr lang="nb-NO" sz="2100" dirty="0" smtClean="0">
                <a:solidFill>
                  <a:schemeClr val="bg1"/>
                </a:solidFill>
              </a:rPr>
              <a:t>kva </a:t>
            </a:r>
            <a:r>
              <a:rPr lang="nb-NO" sz="2100" dirty="0">
                <a:solidFill>
                  <a:schemeClr val="bg1"/>
                </a:solidFill>
              </a:rPr>
              <a:t>som skjer med </a:t>
            </a:r>
            <a:r>
              <a:rPr lang="nb-NO" sz="2100" b="1" dirty="0" smtClean="0">
                <a:solidFill>
                  <a:schemeClr val="bg1"/>
                </a:solidFill>
              </a:rPr>
              <a:t>elektrona</a:t>
            </a:r>
            <a:r>
              <a:rPr lang="nb-NO" sz="2100" dirty="0" smtClean="0">
                <a:solidFill>
                  <a:schemeClr val="bg1"/>
                </a:solidFill>
              </a:rPr>
              <a:t> </a:t>
            </a:r>
            <a:r>
              <a:rPr lang="nb-NO" sz="2100" dirty="0">
                <a:solidFill>
                  <a:schemeClr val="bg1"/>
                </a:solidFill>
              </a:rPr>
              <a:t>i lyspæra, som </a:t>
            </a:r>
            <a:r>
              <a:rPr lang="nb-NO" sz="2100" dirty="0" err="1" smtClean="0">
                <a:solidFill>
                  <a:schemeClr val="bg1"/>
                </a:solidFill>
              </a:rPr>
              <a:t>gjer</a:t>
            </a:r>
            <a:r>
              <a:rPr lang="nb-NO" sz="2100" dirty="0" smtClean="0">
                <a:solidFill>
                  <a:schemeClr val="bg1"/>
                </a:solidFill>
              </a:rPr>
              <a:t> </a:t>
            </a:r>
            <a:r>
              <a:rPr lang="nb-NO" sz="2100" dirty="0">
                <a:solidFill>
                  <a:schemeClr val="bg1"/>
                </a:solidFill>
              </a:rPr>
              <a:t>at lyspæra </a:t>
            </a:r>
            <a:r>
              <a:rPr lang="nb-NO" sz="2100" dirty="0" smtClean="0">
                <a:solidFill>
                  <a:schemeClr val="bg1"/>
                </a:solidFill>
              </a:rPr>
              <a:t>lyser.</a:t>
            </a:r>
            <a:endParaRPr lang="nb-NO" sz="21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8541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3184" y="73483"/>
            <a:ext cx="8229600" cy="1143000"/>
          </a:xfrm>
        </p:spPr>
        <p:txBody>
          <a:bodyPr/>
          <a:lstStyle/>
          <a:p>
            <a:r>
              <a:rPr lang="nb-NO" dirty="0" smtClean="0"/>
              <a:t>Side 9</a:t>
            </a:r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5</a:t>
            </a:fld>
            <a:endParaRPr lang="nb-NO"/>
          </a:p>
        </p:txBody>
      </p:sp>
      <p:sp>
        <p:nvSpPr>
          <p:cNvPr id="6" name="Oval Callout 5"/>
          <p:cNvSpPr/>
          <p:nvPr/>
        </p:nvSpPr>
        <p:spPr>
          <a:xfrm>
            <a:off x="193953" y="994208"/>
            <a:ext cx="4018007" cy="1210656"/>
          </a:xfrm>
          <a:prstGeom prst="wedgeEllipseCallout">
            <a:avLst>
              <a:gd name="adj1" fmla="val 59689"/>
              <a:gd name="adj2" fmla="val 5559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Kva gjør batteriet med </a:t>
            </a:r>
            <a:r>
              <a:rPr lang="nb-NO" sz="2200" b="1" dirty="0" smtClean="0"/>
              <a:t>elektrona</a:t>
            </a:r>
            <a:r>
              <a:rPr lang="nb-NO" sz="2200" dirty="0" smtClean="0"/>
              <a:t> i </a:t>
            </a:r>
            <a:r>
              <a:rPr lang="nb-NO" sz="2200" dirty="0" err="1" smtClean="0"/>
              <a:t>leidningen</a:t>
            </a:r>
            <a:r>
              <a:rPr lang="nb-NO" sz="2200" dirty="0" smtClean="0"/>
              <a:t> og lyspæra</a:t>
            </a:r>
            <a:r>
              <a:rPr lang="nb-NO" sz="2200" dirty="0" smtClean="0"/>
              <a:t>?</a:t>
            </a:r>
            <a:endParaRPr lang="nb-NO" sz="2200" dirty="0"/>
          </a:p>
        </p:txBody>
      </p:sp>
      <p:sp>
        <p:nvSpPr>
          <p:cNvPr id="7" name="Oval Callout 6"/>
          <p:cNvSpPr/>
          <p:nvPr/>
        </p:nvSpPr>
        <p:spPr>
          <a:xfrm>
            <a:off x="274440" y="2492896"/>
            <a:ext cx="3601735" cy="1037605"/>
          </a:xfrm>
          <a:prstGeom prst="wedgeEllipseCallout">
            <a:avLst>
              <a:gd name="adj1" fmla="val 65112"/>
              <a:gd name="adj2" fmla="val -3036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Kvar på lyspæra går </a:t>
            </a:r>
            <a:r>
              <a:rPr lang="nb-NO" sz="2200" dirty="0" err="1" smtClean="0"/>
              <a:t>straumen</a:t>
            </a:r>
            <a:r>
              <a:rPr lang="nb-NO" sz="2200" dirty="0" smtClean="0"/>
              <a:t> inn og ut</a:t>
            </a:r>
            <a:r>
              <a:rPr lang="nb-NO" sz="2200" dirty="0" smtClean="0"/>
              <a:t>?</a:t>
            </a:r>
            <a:endParaRPr lang="nb-NO" sz="22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124745"/>
            <a:ext cx="3965301" cy="504056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7" t="3388" r="12984"/>
          <a:stretch/>
        </p:blipFill>
        <p:spPr bwMode="auto">
          <a:xfrm>
            <a:off x="1748963" y="3867741"/>
            <a:ext cx="2016224" cy="2974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98815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7" y="1124744"/>
            <a:ext cx="3318689" cy="4417958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15764" y="188640"/>
            <a:ext cx="3107994" cy="936104"/>
          </a:xfrm>
        </p:spPr>
        <p:txBody>
          <a:bodyPr>
            <a:normAutofit/>
          </a:bodyPr>
          <a:lstStyle/>
          <a:p>
            <a:r>
              <a:rPr lang="nb-NO" sz="3600" dirty="0" smtClean="0"/>
              <a:t>Side 10 </a:t>
            </a:r>
            <a:endParaRPr lang="nb-NO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6</a:t>
            </a:fld>
            <a:endParaRPr lang="nb-NO"/>
          </a:p>
        </p:txBody>
      </p:sp>
      <p:pic>
        <p:nvPicPr>
          <p:cNvPr id="1028" name="Picture 4" descr="Bicycling, Bicycle, Uphill, Journey, Hill, Effort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10" t="-1509" r="17980" b="26211"/>
          <a:stretch/>
        </p:blipFill>
        <p:spPr bwMode="auto">
          <a:xfrm>
            <a:off x="3131701" y="2996952"/>
            <a:ext cx="2687459" cy="3397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val Callout 4"/>
          <p:cNvSpPr/>
          <p:nvPr/>
        </p:nvSpPr>
        <p:spPr>
          <a:xfrm>
            <a:off x="2627784" y="1052736"/>
            <a:ext cx="2353239" cy="1080120"/>
          </a:xfrm>
          <a:prstGeom prst="wedgeEllipseCallout">
            <a:avLst>
              <a:gd name="adj1" fmla="val 64877"/>
              <a:gd name="adj2" fmla="val 4598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Kva betyr </a:t>
            </a:r>
            <a:r>
              <a:rPr lang="nb-NO" sz="2200" b="1" dirty="0" smtClean="0"/>
              <a:t>motstand</a:t>
            </a:r>
            <a:r>
              <a:rPr lang="nb-NO" sz="2200" dirty="0" smtClean="0"/>
              <a:t>? </a:t>
            </a:r>
            <a:endParaRPr lang="nb-NO" sz="2200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3083755"/>
            <a:ext cx="2821813" cy="33105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39163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3" y="1124744"/>
            <a:ext cx="3948651" cy="5256584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5890" y="44624"/>
            <a:ext cx="3970784" cy="1143000"/>
          </a:xfrm>
        </p:spPr>
        <p:txBody>
          <a:bodyPr>
            <a:normAutofit/>
          </a:bodyPr>
          <a:lstStyle/>
          <a:p>
            <a:r>
              <a:rPr lang="nb-NO" sz="3600" dirty="0" smtClean="0"/>
              <a:t>Side 11</a:t>
            </a:r>
            <a:endParaRPr lang="nb-NO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7</a:t>
            </a:fld>
            <a:endParaRPr lang="nb-NO"/>
          </a:p>
        </p:txBody>
      </p:sp>
      <p:sp>
        <p:nvSpPr>
          <p:cNvPr id="5" name="Oval Callout 4"/>
          <p:cNvSpPr/>
          <p:nvPr/>
        </p:nvSpPr>
        <p:spPr>
          <a:xfrm>
            <a:off x="179512" y="1772817"/>
            <a:ext cx="4392488" cy="1656184"/>
          </a:xfrm>
          <a:prstGeom prst="wedgeEllipseCallout">
            <a:avLst>
              <a:gd name="adj1" fmla="val 66492"/>
              <a:gd name="adj2" fmla="val 5303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err="1" smtClean="0"/>
              <a:t>Kvirfor</a:t>
            </a:r>
            <a:r>
              <a:rPr lang="nb-NO" sz="2200" dirty="0" smtClean="0"/>
              <a:t> blir det varmt når </a:t>
            </a:r>
            <a:r>
              <a:rPr lang="nb-NO" sz="2200" b="1" dirty="0" smtClean="0"/>
              <a:t>elektrona</a:t>
            </a:r>
            <a:r>
              <a:rPr lang="nb-NO" sz="2200" dirty="0" smtClean="0"/>
              <a:t> vert </a:t>
            </a:r>
            <a:r>
              <a:rPr lang="nb-NO" sz="2200" dirty="0" err="1" smtClean="0"/>
              <a:t>skuva</a:t>
            </a:r>
            <a:r>
              <a:rPr lang="nb-NO" sz="2200" dirty="0" smtClean="0"/>
              <a:t> og </a:t>
            </a:r>
            <a:r>
              <a:rPr lang="nb-NO" sz="2200" dirty="0" err="1" smtClean="0"/>
              <a:t>dregne</a:t>
            </a:r>
            <a:r>
              <a:rPr lang="nb-NO" sz="2200" dirty="0" smtClean="0"/>
              <a:t> gjennom den tynne tråden</a:t>
            </a:r>
            <a:r>
              <a:rPr lang="nb-NO" sz="2200" dirty="0" smtClean="0"/>
              <a:t>?</a:t>
            </a:r>
            <a:endParaRPr lang="nb-NO" sz="2200" dirty="0"/>
          </a:p>
        </p:txBody>
      </p:sp>
    </p:spTree>
    <p:extLst>
      <p:ext uri="{BB962C8B-B14F-4D97-AF65-F5344CB8AC3E}">
        <p14:creationId xmlns:p14="http://schemas.microsoft.com/office/powerpoint/2010/main" val="2162530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9747" y="1691432"/>
            <a:ext cx="6306717" cy="447387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52212" y="548432"/>
            <a:ext cx="5205847" cy="1143000"/>
          </a:xfrm>
        </p:spPr>
        <p:txBody>
          <a:bodyPr>
            <a:normAutofit/>
          </a:bodyPr>
          <a:lstStyle/>
          <a:p>
            <a:r>
              <a:rPr lang="nb-NO" sz="3600" dirty="0" smtClean="0"/>
              <a:t>Side 12–13</a:t>
            </a:r>
            <a:endParaRPr lang="nb-NO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8</a:t>
            </a:fld>
            <a:endParaRPr lang="nb-NO"/>
          </a:p>
        </p:txBody>
      </p:sp>
      <p:sp>
        <p:nvSpPr>
          <p:cNvPr id="5" name="Oval Callout 4"/>
          <p:cNvSpPr/>
          <p:nvPr/>
        </p:nvSpPr>
        <p:spPr>
          <a:xfrm>
            <a:off x="179512" y="764704"/>
            <a:ext cx="3240360" cy="1189195"/>
          </a:xfrm>
          <a:prstGeom prst="wedgeEllipseCallout">
            <a:avLst>
              <a:gd name="adj1" fmla="val 34737"/>
              <a:gd name="adj2" fmla="val 8475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err="1" smtClean="0"/>
              <a:t>Kvifor</a:t>
            </a:r>
            <a:r>
              <a:rPr lang="nb-NO" sz="2200" dirty="0" smtClean="0"/>
              <a:t> brukar vi </a:t>
            </a:r>
            <a:r>
              <a:rPr lang="nb-NO" sz="2200" dirty="0" err="1" smtClean="0"/>
              <a:t>ikkje</a:t>
            </a:r>
            <a:r>
              <a:rPr lang="nb-NO" sz="2200" dirty="0" smtClean="0"/>
              <a:t> glødepærer lenger</a:t>
            </a:r>
            <a:r>
              <a:rPr lang="nb-NO" sz="2200" dirty="0" smtClean="0"/>
              <a:t>?</a:t>
            </a:r>
            <a:endParaRPr lang="nb-NO" sz="2200" dirty="0"/>
          </a:p>
        </p:txBody>
      </p:sp>
    </p:spTree>
    <p:extLst>
      <p:ext uri="{BB962C8B-B14F-4D97-AF65-F5344CB8AC3E}">
        <p14:creationId xmlns:p14="http://schemas.microsoft.com/office/powerpoint/2010/main" val="1967361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64692"/>
            <a:ext cx="8229600" cy="836712"/>
          </a:xfrm>
        </p:spPr>
        <p:txBody>
          <a:bodyPr>
            <a:normAutofit/>
          </a:bodyPr>
          <a:lstStyle/>
          <a:p>
            <a:r>
              <a:rPr lang="nb-NO" sz="4200" dirty="0" err="1" smtClean="0">
                <a:solidFill>
                  <a:srgbClr val="993300"/>
                </a:solidFill>
              </a:rPr>
              <a:t>Straum</a:t>
            </a:r>
            <a:r>
              <a:rPr lang="nb-NO" sz="4200" dirty="0" smtClean="0">
                <a:solidFill>
                  <a:srgbClr val="993300"/>
                </a:solidFill>
              </a:rPr>
              <a:t> i tynn metalltråd</a:t>
            </a:r>
            <a:endParaRPr lang="nb-NO" sz="4200" dirty="0">
              <a:solidFill>
                <a:srgbClr val="9933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0184" y="2204864"/>
            <a:ext cx="3960440" cy="403244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nb-NO" sz="2400" b="1" u="sng" dirty="0" smtClean="0"/>
              <a:t>Utstyr </a:t>
            </a:r>
          </a:p>
          <a:p>
            <a:pPr marL="0" indent="0">
              <a:buNone/>
            </a:pPr>
            <a:endParaRPr lang="nb-NO" sz="2400" b="1" u="sng" dirty="0" smtClean="0"/>
          </a:p>
          <a:p>
            <a:pPr marL="514350" indent="-514350">
              <a:buAutoNum type="arabicPeriod"/>
            </a:pPr>
            <a:r>
              <a:rPr lang="nb-NO" sz="2400" dirty="0" smtClean="0"/>
              <a:t>Batteri. </a:t>
            </a:r>
          </a:p>
          <a:p>
            <a:pPr marL="514350" indent="-514350">
              <a:buAutoNum type="arabicPeriod"/>
            </a:pPr>
            <a:endParaRPr lang="nb-NO" sz="2400" dirty="0"/>
          </a:p>
          <a:p>
            <a:pPr marL="514350" indent="-514350">
              <a:buAutoNum type="arabicPeriod"/>
            </a:pPr>
            <a:r>
              <a:rPr lang="nb-NO" sz="2400" dirty="0" err="1" smtClean="0"/>
              <a:t>Lableidningar</a:t>
            </a:r>
            <a:r>
              <a:rPr lang="nb-NO" sz="2400" dirty="0" smtClean="0"/>
              <a:t> med krokodilleklemmer. </a:t>
            </a:r>
          </a:p>
          <a:p>
            <a:pPr marL="514350" indent="-514350">
              <a:buAutoNum type="arabicPeriod"/>
            </a:pPr>
            <a:endParaRPr lang="nb-NO" sz="2400" dirty="0" smtClean="0"/>
          </a:p>
          <a:p>
            <a:pPr marL="514350" indent="-514350">
              <a:buAutoNum type="arabicPeriod"/>
            </a:pPr>
            <a:r>
              <a:rPr lang="nb-NO" sz="2400" dirty="0" smtClean="0"/>
              <a:t>Isoporplate med </a:t>
            </a:r>
            <a:r>
              <a:rPr lang="nb-NO" sz="2400" dirty="0" err="1" smtClean="0"/>
              <a:t>stiftar</a:t>
            </a:r>
            <a:r>
              <a:rPr lang="nb-NO" sz="2400" dirty="0" smtClean="0"/>
              <a:t> og metalltråd. </a:t>
            </a:r>
          </a:p>
          <a:p>
            <a:pPr marL="0" indent="0">
              <a:buNone/>
            </a:pPr>
            <a:r>
              <a:rPr lang="nb-NO" sz="2400" dirty="0" smtClean="0"/>
              <a:t/>
            </a:r>
            <a:br>
              <a:rPr lang="nb-NO" sz="2400" dirty="0" smtClean="0"/>
            </a:br>
            <a:r>
              <a:rPr lang="nb-NO" sz="2400" dirty="0" smtClean="0"/>
              <a:t> </a:t>
            </a:r>
          </a:p>
          <a:p>
            <a:endParaRPr lang="nb-NO" sz="2400" dirty="0" smtClean="0"/>
          </a:p>
          <a:p>
            <a:pPr marL="0" indent="0">
              <a:buNone/>
            </a:pPr>
            <a:r>
              <a:rPr lang="nb-NO" sz="2400" dirty="0" smtClean="0"/>
              <a:t/>
            </a:r>
            <a:br>
              <a:rPr lang="nb-NO" sz="2400" dirty="0" smtClean="0"/>
            </a:br>
            <a:endParaRPr lang="nb-NO" sz="2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9398" y="6372877"/>
            <a:ext cx="2133600" cy="365125"/>
          </a:xfrm>
        </p:spPr>
        <p:txBody>
          <a:bodyPr/>
          <a:lstStyle/>
          <a:p>
            <a:fld id="{3D583928-C375-46CC-9277-68DDF814E7EB}" type="slidenum">
              <a:rPr lang="nb-NO" smtClean="0"/>
              <a:t>9</a:t>
            </a:fld>
            <a:endParaRPr lang="nb-NO"/>
          </a:p>
        </p:txBody>
      </p:sp>
      <p:sp>
        <p:nvSpPr>
          <p:cNvPr id="6" name="TextBox 5"/>
          <p:cNvSpPr txBox="1"/>
          <p:nvPr/>
        </p:nvSpPr>
        <p:spPr>
          <a:xfrm>
            <a:off x="2584720" y="1114292"/>
            <a:ext cx="41764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800" dirty="0" smtClean="0">
                <a:solidFill>
                  <a:srgbClr val="990000"/>
                </a:solidFill>
              </a:rPr>
              <a:t>Kva </a:t>
            </a:r>
            <a:r>
              <a:rPr lang="nb-NO" sz="2800" dirty="0">
                <a:solidFill>
                  <a:srgbClr val="990000"/>
                </a:solidFill>
              </a:rPr>
              <a:t>skjedde i glødepæra? 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6435" y="1988840"/>
            <a:ext cx="3876675" cy="455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 descr="Light, Electric Bulb, Antique, Domestic, Incandescen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188640"/>
            <a:ext cx="1536170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1989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1211</TotalTime>
  <Words>489</Words>
  <Application>Microsoft Office PowerPoint</Application>
  <PresentationFormat>On-screen Show (4:3)</PresentationFormat>
  <Paragraphs>99</Paragraphs>
  <Slides>19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Office-tema</vt:lpstr>
      <vt:lpstr>Økt 4</vt:lpstr>
      <vt:lpstr>Skriv-par-del</vt:lpstr>
      <vt:lpstr>PowerPoint Presentation</vt:lpstr>
      <vt:lpstr>Les vidare. Side 9–13. </vt:lpstr>
      <vt:lpstr>Side 9</vt:lpstr>
      <vt:lpstr>Side 10 </vt:lpstr>
      <vt:lpstr>Side 11</vt:lpstr>
      <vt:lpstr>Side 12–13</vt:lpstr>
      <vt:lpstr>Straum i tynn metalltråd</vt:lpstr>
      <vt:lpstr>PowerPoint Presentation</vt:lpstr>
      <vt:lpstr>Kva observerte du?</vt:lpstr>
      <vt:lpstr>PowerPoint Presentation</vt:lpstr>
      <vt:lpstr>PowerPoint Presentation</vt:lpstr>
      <vt:lpstr>Straum og motstand </vt:lpstr>
      <vt:lpstr>PowerPoint Presentation</vt:lpstr>
      <vt:lpstr>PowerPoint Presentation</vt:lpstr>
      <vt:lpstr>PowerPoint Presentation</vt:lpstr>
      <vt:lpstr>PowerPoint Presentation</vt:lpstr>
      <vt:lpstr>Lekse:</vt:lpstr>
    </vt:vector>
  </TitlesOfParts>
  <Company>Universitetet i Oslo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Økt 3</dc:title>
  <dc:creator>Liv Oddrun Voll</dc:creator>
  <cp:lastModifiedBy>Maria Gaare Dahl</cp:lastModifiedBy>
  <cp:revision>270</cp:revision>
  <dcterms:created xsi:type="dcterms:W3CDTF">2017-02-13T14:57:33Z</dcterms:created>
  <dcterms:modified xsi:type="dcterms:W3CDTF">2018-06-15T09:23:34Z</dcterms:modified>
</cp:coreProperties>
</file>