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4" r:id="rId3"/>
    <p:sldId id="292" r:id="rId4"/>
    <p:sldId id="289" r:id="rId5"/>
    <p:sldId id="290" r:id="rId6"/>
    <p:sldId id="283" r:id="rId7"/>
    <p:sldId id="291" r:id="rId8"/>
    <p:sldId id="284" r:id="rId9"/>
    <p:sldId id="261" r:id="rId10"/>
    <p:sldId id="285" r:id="rId11"/>
    <p:sldId id="286" r:id="rId12"/>
    <p:sldId id="271" r:id="rId13"/>
    <p:sldId id="287" r:id="rId14"/>
    <p:sldId id="274" r:id="rId15"/>
    <p:sldId id="276" r:id="rId16"/>
    <p:sldId id="277" r:id="rId17"/>
    <p:sldId id="293" r:id="rId18"/>
    <p:sldId id="294" r:id="rId19"/>
    <p:sldId id="288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990000"/>
    <a:srgbClr val="F2B8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D55D2-6034-458D-AB75-F19B3EA177DC}" type="datetimeFigureOut">
              <a:rPr lang="nb-NO" smtClean="0"/>
              <a:t>15.06.2018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A049F-6A3A-4C43-8965-F4A398512B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38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60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635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982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980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38862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363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1208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58561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11698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6416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6928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26436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831772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92716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67917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111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Økt 4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 smtClean="0"/>
              <a:t>Straum</a:t>
            </a:r>
            <a:r>
              <a:rPr lang="nb-NO" dirty="0" smtClean="0"/>
              <a:t> og motstand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3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0" y="620688"/>
            <a:ext cx="4680520" cy="66247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b-NO" sz="2400" dirty="0" smtClean="0">
                <a:solidFill>
                  <a:srgbClr val="993300"/>
                </a:solidFill>
              </a:rPr>
              <a:t>Fest metalltråden mellom </a:t>
            </a:r>
            <a:r>
              <a:rPr lang="nb-NO" sz="2400" dirty="0" err="1" smtClean="0">
                <a:solidFill>
                  <a:srgbClr val="993300"/>
                </a:solidFill>
              </a:rPr>
              <a:t>dei</a:t>
            </a:r>
            <a:r>
              <a:rPr lang="nb-NO" sz="2400" dirty="0" smtClean="0">
                <a:solidFill>
                  <a:srgbClr val="993300"/>
                </a:solidFill>
              </a:rPr>
              <a:t> to </a:t>
            </a:r>
            <a:r>
              <a:rPr lang="nb-NO" sz="2400" dirty="0" err="1" smtClean="0">
                <a:solidFill>
                  <a:srgbClr val="993300"/>
                </a:solidFill>
              </a:rPr>
              <a:t>stiftane</a:t>
            </a:r>
            <a:r>
              <a:rPr lang="nb-NO" sz="2400" dirty="0" smtClean="0">
                <a:solidFill>
                  <a:srgbClr val="993300"/>
                </a:solidFill>
              </a:rPr>
              <a:t>. </a:t>
            </a:r>
          </a:p>
          <a:p>
            <a:pPr marL="514350" indent="-514350">
              <a:buAutoNum type="arabicPeriod"/>
            </a:pPr>
            <a:endParaRPr lang="nb-NO" sz="2400" dirty="0" smtClean="0">
              <a:solidFill>
                <a:srgbClr val="9933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nb-NO" sz="2400" dirty="0" smtClean="0">
              <a:solidFill>
                <a:srgbClr val="993300"/>
              </a:solidFill>
            </a:endParaRPr>
          </a:p>
          <a:p>
            <a:pPr marL="514350" indent="-514350">
              <a:buAutoNum type="arabicPeriod"/>
            </a:pPr>
            <a:r>
              <a:rPr lang="nb-NO" sz="2400" dirty="0" smtClean="0">
                <a:solidFill>
                  <a:srgbClr val="993300"/>
                </a:solidFill>
              </a:rPr>
              <a:t>Fest </a:t>
            </a:r>
            <a:r>
              <a:rPr lang="nb-NO" sz="2400" dirty="0" err="1" smtClean="0">
                <a:solidFill>
                  <a:srgbClr val="993300"/>
                </a:solidFill>
              </a:rPr>
              <a:t>leidningane</a:t>
            </a:r>
            <a:r>
              <a:rPr lang="nb-NO" sz="2400" dirty="0" smtClean="0">
                <a:solidFill>
                  <a:srgbClr val="993300"/>
                </a:solidFill>
              </a:rPr>
              <a:t> på batteriet. </a:t>
            </a:r>
          </a:p>
          <a:p>
            <a:pPr marL="514350" indent="-514350">
              <a:buAutoNum type="arabicPeriod"/>
            </a:pPr>
            <a:endParaRPr lang="nb-NO" sz="2400" dirty="0" smtClean="0">
              <a:solidFill>
                <a:srgbClr val="9933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nb-NO" sz="2400" dirty="0" smtClean="0">
              <a:solidFill>
                <a:srgbClr val="993300"/>
              </a:solidFill>
            </a:endParaRPr>
          </a:p>
          <a:p>
            <a:pPr marL="514350" indent="-514350">
              <a:buAutoNum type="arabicPeriod"/>
            </a:pPr>
            <a:r>
              <a:rPr lang="nb-NO" sz="2400" dirty="0" smtClean="0">
                <a:solidFill>
                  <a:srgbClr val="993300"/>
                </a:solidFill>
              </a:rPr>
              <a:t>Hald metallet på </a:t>
            </a:r>
            <a:r>
              <a:rPr lang="nb-NO" sz="2400" dirty="0" err="1" smtClean="0">
                <a:solidFill>
                  <a:srgbClr val="993300"/>
                </a:solidFill>
              </a:rPr>
              <a:t>leidningane</a:t>
            </a:r>
            <a:r>
              <a:rPr lang="nb-NO" sz="2400" dirty="0" smtClean="0">
                <a:solidFill>
                  <a:srgbClr val="993300"/>
                </a:solidFill>
              </a:rPr>
              <a:t> mot metalltråden. 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 smtClean="0">
              <a:solidFill>
                <a:srgbClr val="993300"/>
              </a:solidFill>
            </a:endParaRPr>
          </a:p>
          <a:p>
            <a:pPr marL="514350" indent="-514350">
              <a:buAutoNum type="arabicPeriod"/>
            </a:pPr>
            <a:r>
              <a:rPr lang="nb-NO" sz="2400" b="1" dirty="0" smtClean="0">
                <a:solidFill>
                  <a:srgbClr val="993300"/>
                </a:solidFill>
              </a:rPr>
              <a:t>Observer </a:t>
            </a:r>
            <a:r>
              <a:rPr lang="nb-NO" sz="2400" dirty="0" smtClean="0">
                <a:solidFill>
                  <a:srgbClr val="993300"/>
                </a:solidFill>
              </a:rPr>
              <a:t>kva som skjer. 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10</a:t>
            </a:fld>
            <a:endParaRPr lang="nb-NO"/>
          </a:p>
        </p:txBody>
      </p:sp>
      <p:pic>
        <p:nvPicPr>
          <p:cNvPr id="6" name="Picture 3" descr="N:\Forskerføtter og leserøtter\ELEKTRISITET\Bilder\Bilder fra Petter Brodal\P2140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062197" cy="30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:\Forskerføtter og leserøtter\ELEKTRISITET\Bilder\Bilder fra Petter Brodal\P21404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r="15006"/>
          <a:stretch/>
        </p:blipFill>
        <p:spPr bwMode="auto">
          <a:xfrm>
            <a:off x="4853040" y="3356992"/>
            <a:ext cx="3024336" cy="337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203848" y="2852936"/>
            <a:ext cx="2520280" cy="7920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47864" y="4653136"/>
            <a:ext cx="2016224" cy="12241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77376" y="335699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Begge foto:</a:t>
            </a:r>
          </a:p>
          <a:p>
            <a:r>
              <a:rPr lang="nb-NO" sz="1400" dirty="0" smtClean="0"/>
              <a:t>Petter Brodal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08126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37" y="0"/>
            <a:ext cx="8229600" cy="1143000"/>
          </a:xfrm>
        </p:spPr>
        <p:txBody>
          <a:bodyPr/>
          <a:lstStyle/>
          <a:p>
            <a:r>
              <a:rPr lang="nb-NO" sz="3600" dirty="0" smtClean="0"/>
              <a:t>Kva </a:t>
            </a:r>
            <a:r>
              <a:rPr lang="nb-NO" sz="3600" b="1" dirty="0" smtClean="0"/>
              <a:t>observerte</a:t>
            </a:r>
            <a:r>
              <a:rPr lang="nb-NO" sz="3600" dirty="0" smtClean="0"/>
              <a:t> du</a:t>
            </a:r>
            <a:r>
              <a:rPr lang="nb-NO" sz="3600" dirty="0" smtClean="0"/>
              <a:t>?</a:t>
            </a:r>
            <a:endParaRPr lang="nb-NO" sz="3600" dirty="0"/>
          </a:p>
        </p:txBody>
      </p:sp>
      <p:pic>
        <p:nvPicPr>
          <p:cNvPr id="4" name="Picture 2" descr="N:\Forskerføtter og leserøtter\ELEKTRISITET\Bilder\Bilder fra Petter Brodal\P2140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2" y="1268760"/>
            <a:ext cx="4056611" cy="30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11</a:t>
            </a:fld>
            <a:endParaRPr lang="nb-NO"/>
          </a:p>
        </p:txBody>
      </p:sp>
      <p:pic>
        <p:nvPicPr>
          <p:cNvPr id="5" name="Picture 3" descr="N:\Forskerføtter og leserøtter\ELEKTRISITET\Bilder\Bilder fra Petter Brodal\P2140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49" y="1268760"/>
            <a:ext cx="4053824" cy="304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5805264"/>
            <a:ext cx="811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rgbClr val="993300"/>
                </a:solidFill>
              </a:rPr>
              <a:t>Straumen møtte </a:t>
            </a:r>
            <a:r>
              <a:rPr lang="nb-NO" sz="2800" b="1" dirty="0" smtClean="0">
                <a:solidFill>
                  <a:srgbClr val="993300"/>
                </a:solidFill>
              </a:rPr>
              <a:t>motstand</a:t>
            </a:r>
            <a:r>
              <a:rPr lang="nb-NO" sz="2800" dirty="0" smtClean="0">
                <a:solidFill>
                  <a:srgbClr val="993300"/>
                </a:solidFill>
              </a:rPr>
              <a:t> i den tynne metalltråden. </a:t>
            </a:r>
            <a:endParaRPr lang="nb-NO" sz="2800" dirty="0">
              <a:solidFill>
                <a:srgbClr val="99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3272" y="4322181"/>
            <a:ext cx="252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Begge foto</a:t>
            </a:r>
            <a:r>
              <a:rPr lang="nb-NO" sz="1400" dirty="0"/>
              <a:t>: </a:t>
            </a:r>
            <a:r>
              <a:rPr lang="nb-NO" sz="1400" dirty="0" smtClean="0"/>
              <a:t>Petter Brodal</a:t>
            </a:r>
            <a:endParaRPr lang="nb-NO" sz="1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51520" y="4629959"/>
            <a:ext cx="3384375" cy="743258"/>
          </a:xfrm>
          <a:prstGeom prst="wedgeRoundRectCallout">
            <a:avLst>
              <a:gd name="adj1" fmla="val 18591"/>
              <a:gd name="adj2" fmla="val -1476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Metalltråden </a:t>
            </a:r>
            <a:r>
              <a:rPr lang="nb-NO" sz="2200" dirty="0" smtClean="0"/>
              <a:t>blei </a:t>
            </a:r>
            <a:r>
              <a:rPr lang="nb-NO" sz="2200" dirty="0"/>
              <a:t>varm og begynte å </a:t>
            </a:r>
            <a:r>
              <a:rPr lang="nb-NO" sz="2200" dirty="0" smtClean="0"/>
              <a:t>gløda.</a:t>
            </a:r>
            <a:endParaRPr lang="nb-NO" sz="22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649829" y="4596919"/>
            <a:ext cx="2448272" cy="576063"/>
          </a:xfrm>
          <a:prstGeom prst="wedgeRoundRectCallout">
            <a:avLst>
              <a:gd name="adj1" fmla="val 3660"/>
              <a:gd name="adj2" fmla="val -2262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Tråden </a:t>
            </a:r>
            <a:r>
              <a:rPr lang="nb-NO" sz="2200" dirty="0" smtClean="0"/>
              <a:t>rauk </a:t>
            </a:r>
            <a:r>
              <a:rPr lang="nb-NO" sz="2200" dirty="0"/>
              <a:t>i to.</a:t>
            </a:r>
          </a:p>
        </p:txBody>
      </p:sp>
    </p:spTree>
    <p:extLst>
      <p:ext uri="{BB962C8B-B14F-4D97-AF65-F5344CB8AC3E}">
        <p14:creationId xmlns:p14="http://schemas.microsoft.com/office/powerpoint/2010/main" val="171752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12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683568" y="692696"/>
            <a:ext cx="7560840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Straum</a:t>
            </a:r>
            <a:r>
              <a:rPr lang="nb-NO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i tynn metalltråd får tråden til å gløde og lage lys</a:t>
            </a:r>
            <a:r>
              <a:rPr lang="nb-NO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nb-NO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Bulb, Light, Lamp, Electric, Electric Bulb, Electri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304256" cy="40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323528" y="2420888"/>
            <a:ext cx="4752528" cy="1119616"/>
          </a:xfrm>
          <a:prstGeom prst="wedgeEllipseCallout">
            <a:avLst>
              <a:gd name="adj1" fmla="val 35598"/>
              <a:gd name="adj2" fmla="val -69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Skriv</a:t>
            </a:r>
            <a:r>
              <a:rPr lang="nb-NO" sz="2200" dirty="0" smtClean="0"/>
              <a:t> </a:t>
            </a:r>
            <a:r>
              <a:rPr lang="nb-NO" sz="2200" dirty="0" smtClean="0"/>
              <a:t>nøkkelsetningen i lærlingheftet: </a:t>
            </a:r>
            <a:r>
              <a:rPr lang="nb-NO" sz="2200" dirty="0"/>
              <a:t>s</a:t>
            </a:r>
            <a:r>
              <a:rPr lang="nb-NO" sz="2200" dirty="0" smtClean="0"/>
              <a:t>ide 2, rute 2.</a:t>
            </a:r>
            <a:endParaRPr lang="nb-NO" sz="2200" dirty="0"/>
          </a:p>
        </p:txBody>
      </p:sp>
      <p:sp>
        <p:nvSpPr>
          <p:cNvPr id="9" name="Oval Callout 8"/>
          <p:cNvSpPr/>
          <p:nvPr/>
        </p:nvSpPr>
        <p:spPr>
          <a:xfrm>
            <a:off x="1403648" y="4221088"/>
            <a:ext cx="3888432" cy="1440160"/>
          </a:xfrm>
          <a:prstGeom prst="wedgeEllipseCallout">
            <a:avLst>
              <a:gd name="adj1" fmla="val -57719"/>
              <a:gd name="adj2" fmla="val 65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Tror du lyspærene her i klasserommet er slike glødepærer?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9264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13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35" y="2093403"/>
            <a:ext cx="3274848" cy="43595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93404"/>
            <a:ext cx="3274848" cy="43595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val Callout 5"/>
          <p:cNvSpPr/>
          <p:nvPr/>
        </p:nvSpPr>
        <p:spPr>
          <a:xfrm>
            <a:off x="105949" y="260647"/>
            <a:ext cx="4342912" cy="1258591"/>
          </a:xfrm>
          <a:prstGeom prst="wedgeEllipseCallout">
            <a:avLst>
              <a:gd name="adj1" fmla="val 26798"/>
              <a:gd name="adj2" fmla="val 76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skjer med </a:t>
            </a:r>
            <a:r>
              <a:rPr lang="nb-NO" sz="2200" b="1" dirty="0" smtClean="0"/>
              <a:t>elektrona</a:t>
            </a:r>
            <a:r>
              <a:rPr lang="nb-NO" sz="2200" dirty="0" smtClean="0"/>
              <a:t> </a:t>
            </a:r>
            <a:r>
              <a:rPr lang="nb-NO" sz="2200" dirty="0" smtClean="0"/>
              <a:t>i lyspæra som </a:t>
            </a:r>
            <a:r>
              <a:rPr lang="nb-NO" sz="2200" dirty="0" err="1" smtClean="0"/>
              <a:t>gjer</a:t>
            </a:r>
            <a:r>
              <a:rPr lang="nb-NO" sz="2200" dirty="0" smtClean="0"/>
              <a:t> </a:t>
            </a:r>
            <a:r>
              <a:rPr lang="nb-NO" sz="2200" dirty="0" smtClean="0"/>
              <a:t>at lyspæra lyser?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8617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36" y="1190125"/>
            <a:ext cx="3905920" cy="51996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0360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err="1" smtClean="0"/>
              <a:t>Straum</a:t>
            </a:r>
            <a:r>
              <a:rPr lang="nb-NO" sz="3600" dirty="0" smtClean="0"/>
              <a:t> og </a:t>
            </a:r>
            <a:r>
              <a:rPr lang="nb-NO" sz="3600" b="1" dirty="0" smtClean="0"/>
              <a:t>motstand</a:t>
            </a:r>
            <a:r>
              <a:rPr lang="nb-NO" sz="3600" dirty="0" smtClean="0"/>
              <a:t> </a:t>
            </a:r>
            <a:endParaRPr lang="nb-NO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14</a:t>
            </a:fld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62057"/>
            <a:ext cx="5907637" cy="1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1644"/>
            <a:ext cx="2356967" cy="185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51520" y="4941168"/>
            <a:ext cx="4104456" cy="1101410"/>
          </a:xfrm>
          <a:prstGeom prst="wedgeRoundRectCallout">
            <a:avLst>
              <a:gd name="adj1" fmla="val 50338"/>
              <a:gd name="adj2" fmla="val -794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/>
              <a:t>Elektrona</a:t>
            </a:r>
            <a:r>
              <a:rPr lang="nb-NO" sz="2400" dirty="0" smtClean="0"/>
              <a:t> </a:t>
            </a:r>
            <a:r>
              <a:rPr lang="nb-NO" sz="2400" dirty="0"/>
              <a:t>møter </a:t>
            </a:r>
            <a:r>
              <a:rPr lang="nb-NO" sz="2400" b="1" dirty="0"/>
              <a:t>motstand</a:t>
            </a:r>
            <a:r>
              <a:rPr lang="nb-NO" sz="2400" dirty="0"/>
              <a:t> i den tynne metalltråden.</a:t>
            </a:r>
          </a:p>
        </p:txBody>
      </p:sp>
    </p:spTree>
    <p:extLst>
      <p:ext uri="{BB962C8B-B14F-4D97-AF65-F5344CB8AC3E}">
        <p14:creationId xmlns:p14="http://schemas.microsoft.com/office/powerpoint/2010/main" val="154723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15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390067" y="1913715"/>
            <a:ext cx="8275763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Lyspæra lyser fordi </a:t>
            </a:r>
            <a:r>
              <a:rPr lang="nb-NO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straumen</a:t>
            </a: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møter motstand i lyspæra</a:t>
            </a: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9"/>
          <a:stretch/>
        </p:blipFill>
        <p:spPr bwMode="auto">
          <a:xfrm>
            <a:off x="437717" y="2649828"/>
            <a:ext cx="8228113" cy="135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Bulb, Light, Lamp, Electric, Electric Bulb, Electric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60" y="4760085"/>
            <a:ext cx="1092345" cy="19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4553142" y="4005064"/>
            <a:ext cx="7691" cy="576064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263683" y="404664"/>
            <a:ext cx="3588237" cy="1013492"/>
          </a:xfrm>
          <a:prstGeom prst="wedgeEllipseCallout">
            <a:avLst>
              <a:gd name="adj1" fmla="val 44051"/>
              <a:gd name="adj2" fmla="val 64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>
                <a:solidFill>
                  <a:schemeClr val="bg1"/>
                </a:solidFill>
              </a:rPr>
              <a:t>Skriv</a:t>
            </a:r>
            <a:r>
              <a:rPr lang="nb-NO" sz="2100" dirty="0" smtClean="0">
                <a:solidFill>
                  <a:schemeClr val="bg1"/>
                </a:solidFill>
              </a:rPr>
              <a:t> </a:t>
            </a:r>
            <a:r>
              <a:rPr lang="nb-NO" sz="2100" dirty="0" smtClean="0">
                <a:solidFill>
                  <a:schemeClr val="bg1"/>
                </a:solidFill>
              </a:rPr>
              <a:t>i lærlingheftet: </a:t>
            </a:r>
            <a:r>
              <a:rPr lang="nb-NO" sz="2100" dirty="0">
                <a:solidFill>
                  <a:schemeClr val="bg1"/>
                </a:solidFill>
              </a:rPr>
              <a:t>side 2, rute 3</a:t>
            </a:r>
            <a:r>
              <a:rPr lang="nb-NO" sz="2100" dirty="0" smtClean="0">
                <a:solidFill>
                  <a:schemeClr val="bg1"/>
                </a:solidFill>
              </a:rPr>
              <a:t>.</a:t>
            </a:r>
            <a:endParaRPr lang="nb-NO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1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27" y="404664"/>
            <a:ext cx="8229600" cy="135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16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2348880"/>
            <a:ext cx="6015109" cy="409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3923928" y="1926027"/>
            <a:ext cx="641804" cy="664483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6255706" y="2436009"/>
            <a:ext cx="2808312" cy="2952328"/>
          </a:xfrm>
          <a:prstGeom prst="wedgeRoundRectCallout">
            <a:avLst>
              <a:gd name="adj1" fmla="val -71853"/>
              <a:gd name="adj2" fmla="val -737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Det er når den </a:t>
            </a:r>
            <a:r>
              <a:rPr lang="nb-NO" sz="2200" b="1" dirty="0" smtClean="0"/>
              <a:t>elektriske </a:t>
            </a:r>
            <a:r>
              <a:rPr lang="nb-NO" sz="2200" b="1" dirty="0" err="1" smtClean="0"/>
              <a:t>straumen</a:t>
            </a:r>
            <a:r>
              <a:rPr lang="nb-NO" sz="2200" dirty="0" smtClean="0"/>
              <a:t> </a:t>
            </a:r>
            <a:r>
              <a:rPr lang="nb-NO" sz="2200" dirty="0" smtClean="0"/>
              <a:t>går gjennom </a:t>
            </a:r>
            <a:r>
              <a:rPr lang="nb-NO" sz="2200" dirty="0" err="1" smtClean="0"/>
              <a:t>ein</a:t>
            </a:r>
            <a:r>
              <a:rPr lang="nb-NO" sz="2200" dirty="0" smtClean="0"/>
              <a:t> </a:t>
            </a:r>
            <a:r>
              <a:rPr lang="nb-NO" sz="2200" b="1" dirty="0" smtClean="0"/>
              <a:t>motstand</a:t>
            </a:r>
            <a:r>
              <a:rPr lang="nb-NO" sz="2200" dirty="0" smtClean="0"/>
              <a:t> at vi får lys, oppvarming</a:t>
            </a:r>
            <a:r>
              <a:rPr lang="nb-NO" sz="2200" dirty="0" smtClean="0"/>
              <a:t>/ nedkjøling</a:t>
            </a:r>
            <a:r>
              <a:rPr lang="nb-NO" sz="2200" dirty="0" smtClean="0"/>
              <a:t>, bevegelse eller kommunikasjon.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9315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:\Forskerføtter og leserøtter\ELEKTRISITET\Bilder\Bilder fra Petter Brodal\P21404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t="21446" b="13819"/>
          <a:stretch/>
        </p:blipFill>
        <p:spPr bwMode="auto">
          <a:xfrm>
            <a:off x="5474410" y="692696"/>
            <a:ext cx="3592721" cy="24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17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7629348" y="800755"/>
            <a:ext cx="1343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53633" y="451132"/>
            <a:ext cx="4922423" cy="953162"/>
          </a:xfrm>
          <a:prstGeom prst="wedgeRoundRectCallout">
            <a:avLst>
              <a:gd name="adj1" fmla="val 59724"/>
              <a:gd name="adj2" fmla="val 38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Inni </a:t>
            </a:r>
            <a:r>
              <a:rPr lang="nb-NO" sz="2200" dirty="0" err="1" smtClean="0"/>
              <a:t>leidninger</a:t>
            </a:r>
            <a:r>
              <a:rPr lang="nb-NO" sz="2200" dirty="0" smtClean="0"/>
              <a:t> </a:t>
            </a:r>
            <a:r>
              <a:rPr lang="nb-NO" sz="2200" dirty="0" smtClean="0"/>
              <a:t>er det tynne </a:t>
            </a:r>
            <a:r>
              <a:rPr lang="nb-NO" sz="2200" dirty="0" err="1" smtClean="0"/>
              <a:t>metalltrådar</a:t>
            </a:r>
            <a:r>
              <a:rPr lang="nb-NO" sz="2200" dirty="0" smtClean="0"/>
              <a:t> </a:t>
            </a:r>
            <a:r>
              <a:rPr lang="nb-NO" sz="2200" dirty="0" smtClean="0"/>
              <a:t>som </a:t>
            </a:r>
            <a:r>
              <a:rPr lang="nb-NO" sz="2200" dirty="0" err="1" smtClean="0"/>
              <a:t>straumen</a:t>
            </a:r>
            <a:r>
              <a:rPr lang="nb-NO" sz="2200" dirty="0" smtClean="0"/>
              <a:t> </a:t>
            </a:r>
            <a:r>
              <a:rPr lang="nb-NO" sz="2200" dirty="0" smtClean="0"/>
              <a:t>går gjennom.</a:t>
            </a:r>
            <a:endParaRPr lang="nb-NO" sz="22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53633" y="2373585"/>
            <a:ext cx="4680520" cy="1152128"/>
          </a:xfrm>
          <a:prstGeom prst="wedgeRoundRectCallout">
            <a:avLst>
              <a:gd name="adj1" fmla="val 69099"/>
              <a:gd name="adj2" fmla="val -569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Dess </a:t>
            </a:r>
            <a:r>
              <a:rPr lang="nb-NO" sz="2100" dirty="0" err="1" smtClean="0"/>
              <a:t>tynnare</a:t>
            </a:r>
            <a:r>
              <a:rPr lang="nb-NO" sz="2100" dirty="0" smtClean="0"/>
              <a:t> </a:t>
            </a:r>
            <a:r>
              <a:rPr lang="nb-NO" sz="2100" dirty="0" smtClean="0"/>
              <a:t>metalltråden er, dess tyngre blir det for </a:t>
            </a:r>
            <a:r>
              <a:rPr lang="nb-NO" sz="2100" dirty="0" smtClean="0"/>
              <a:t>straumkjelden </a:t>
            </a:r>
            <a:r>
              <a:rPr lang="nb-NO" sz="2100" dirty="0" smtClean="0"/>
              <a:t>å skyve og dra på </a:t>
            </a:r>
            <a:r>
              <a:rPr lang="nb-NO" sz="2100" b="1" dirty="0" smtClean="0"/>
              <a:t>elektrona</a:t>
            </a:r>
            <a:r>
              <a:rPr lang="nb-NO" sz="2100" dirty="0" smtClean="0"/>
              <a:t>.</a:t>
            </a:r>
            <a:endParaRPr lang="nb-NO" sz="2100" dirty="0"/>
          </a:p>
        </p:txBody>
      </p:sp>
      <p:pic>
        <p:nvPicPr>
          <p:cNvPr id="15" name="Picture 2" descr="N:\Forskerføtter og leserøtter\ELEKTRISITET\Bilder\bilder fra annica\ledninger\5R0A1718 lyse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37288" r="8983"/>
          <a:stretch/>
        </p:blipFill>
        <p:spPr bwMode="auto">
          <a:xfrm>
            <a:off x="4406976" y="3600258"/>
            <a:ext cx="4695576" cy="16737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52612" y="4725145"/>
            <a:ext cx="4391396" cy="1152127"/>
          </a:xfrm>
          <a:prstGeom prst="wedgeRoundRectCallout">
            <a:avLst>
              <a:gd name="adj1" fmla="val 35002"/>
              <a:gd name="adj2" fmla="val -797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Med andre ord: Dess </a:t>
            </a:r>
            <a:r>
              <a:rPr lang="nb-NO" sz="2100" dirty="0" err="1" smtClean="0"/>
              <a:t>meir</a:t>
            </a:r>
            <a:r>
              <a:rPr lang="nb-NO" sz="2100" dirty="0" smtClean="0"/>
              <a:t> </a:t>
            </a:r>
            <a:r>
              <a:rPr lang="nb-NO" sz="2100" b="1" dirty="0" smtClean="0"/>
              <a:t>motstand </a:t>
            </a:r>
            <a:r>
              <a:rPr lang="nb-NO" sz="2100" dirty="0" err="1" smtClean="0"/>
              <a:t>straumen</a:t>
            </a:r>
            <a:r>
              <a:rPr lang="nb-NO" sz="2100" dirty="0" smtClean="0"/>
              <a:t> </a:t>
            </a:r>
            <a:r>
              <a:rPr lang="nb-NO" sz="2100" dirty="0" smtClean="0"/>
              <a:t>møter i </a:t>
            </a:r>
            <a:r>
              <a:rPr lang="nb-NO" sz="2100" dirty="0" err="1" smtClean="0"/>
              <a:t>leidninga</a:t>
            </a:r>
            <a:r>
              <a:rPr lang="nb-NO" sz="2100" dirty="0" smtClean="0"/>
              <a:t>, </a:t>
            </a:r>
            <a:r>
              <a:rPr lang="nb-NO" sz="2100" dirty="0" smtClean="0"/>
              <a:t>dess </a:t>
            </a:r>
            <a:r>
              <a:rPr lang="nb-NO" sz="2100" dirty="0" err="1" smtClean="0"/>
              <a:t>varmare</a:t>
            </a:r>
            <a:r>
              <a:rPr lang="nb-NO" sz="2100" dirty="0" smtClean="0"/>
              <a:t> </a:t>
            </a:r>
            <a:r>
              <a:rPr lang="nb-NO" sz="2100" dirty="0" smtClean="0"/>
              <a:t>blir </a:t>
            </a:r>
            <a:r>
              <a:rPr lang="nb-NO" sz="2100" dirty="0" err="1" smtClean="0"/>
              <a:t>leidningane</a:t>
            </a:r>
            <a:r>
              <a:rPr lang="nb-NO" sz="2100" dirty="0" smtClean="0"/>
              <a:t>.</a:t>
            </a:r>
            <a:endParaRPr lang="nb-NO" sz="2100" dirty="0"/>
          </a:p>
        </p:txBody>
      </p:sp>
      <p:sp>
        <p:nvSpPr>
          <p:cNvPr id="17" name="TextBox 16"/>
          <p:cNvSpPr txBox="1"/>
          <p:nvPr/>
        </p:nvSpPr>
        <p:spPr>
          <a:xfrm>
            <a:off x="7534785" y="5010900"/>
            <a:ext cx="15323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80896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:\Forskerføtter og leserøtter\ELEKTRISITET\Bilder\Bilder fra Petter Brodal\P21404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t="21446" b="13819"/>
          <a:stretch/>
        </p:blipFill>
        <p:spPr bwMode="auto">
          <a:xfrm>
            <a:off x="827584" y="146821"/>
            <a:ext cx="2694301" cy="18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18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2051720" y="196803"/>
            <a:ext cx="1343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pic>
        <p:nvPicPr>
          <p:cNvPr id="15" name="Picture 2" descr="N:\Forskerføtter og leserøtter\ELEKTRISITET\Bilder\bilder fra annica\ledninger\5R0A1718 lyse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37288" r="8983"/>
          <a:stretch/>
        </p:blipFill>
        <p:spPr bwMode="auto">
          <a:xfrm>
            <a:off x="3923928" y="146822"/>
            <a:ext cx="4680520" cy="16683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66393" y="1561248"/>
            <a:ext cx="15323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pic>
        <p:nvPicPr>
          <p:cNvPr id="17" name="Picture 2" descr="Fire, Camp, Bonfire, Wood, Heat, Flames, Warmt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4253" r="9732" b="33483"/>
          <a:stretch/>
        </p:blipFill>
        <p:spPr bwMode="auto">
          <a:xfrm>
            <a:off x="5322797" y="1688206"/>
            <a:ext cx="3687193" cy="45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6855" y="4077072"/>
            <a:ext cx="7594706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Straum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 for tynne </a:t>
            </a:r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leidninger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kan føre til brann.</a:t>
            </a:r>
            <a:r>
              <a:rPr lang="nb-NO" sz="2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nb-NO" sz="2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266954" y="2420889"/>
            <a:ext cx="5457174" cy="1080120"/>
          </a:xfrm>
          <a:prstGeom prst="wedgeRoundRectCallout">
            <a:avLst>
              <a:gd name="adj1" fmla="val 21469"/>
              <a:gd name="adj2" fmla="val -862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Dersom</a:t>
            </a:r>
            <a:r>
              <a:rPr lang="nb-NO" sz="2200" dirty="0" smtClean="0"/>
              <a:t> </a:t>
            </a:r>
            <a:r>
              <a:rPr lang="nb-NO" sz="2200" dirty="0" err="1" smtClean="0"/>
              <a:t>leidningane</a:t>
            </a:r>
            <a:r>
              <a:rPr lang="nb-NO" sz="2200" dirty="0" smtClean="0"/>
              <a:t> </a:t>
            </a:r>
            <a:r>
              <a:rPr lang="nb-NO" sz="2200" dirty="0" smtClean="0"/>
              <a:t>er for tynne og </a:t>
            </a:r>
            <a:r>
              <a:rPr lang="nb-NO" sz="2200" dirty="0" err="1" smtClean="0"/>
              <a:t>straumen</a:t>
            </a:r>
            <a:r>
              <a:rPr lang="nb-NO" sz="2200" dirty="0" smtClean="0"/>
              <a:t> </a:t>
            </a:r>
            <a:r>
              <a:rPr lang="nb-NO" sz="2200" dirty="0" smtClean="0"/>
              <a:t>møter for </a:t>
            </a:r>
            <a:r>
              <a:rPr lang="nb-NO" sz="2200" dirty="0" err="1" smtClean="0"/>
              <a:t>mykje</a:t>
            </a:r>
            <a:r>
              <a:rPr lang="nb-NO" sz="2200" dirty="0" smtClean="0"/>
              <a:t> </a:t>
            </a:r>
            <a:r>
              <a:rPr lang="nb-NO" sz="2200" b="1" dirty="0" smtClean="0"/>
              <a:t>motstand</a:t>
            </a:r>
            <a:r>
              <a:rPr lang="nb-NO" sz="2200" dirty="0" smtClean="0"/>
              <a:t>, kan det bli så varmt at det blir brann.</a:t>
            </a:r>
            <a:r>
              <a:rPr lang="nb-NO" sz="2200" b="1" dirty="0" smtClean="0"/>
              <a:t> </a:t>
            </a:r>
            <a:r>
              <a:rPr lang="nb-NO" sz="2200" dirty="0" smtClean="0"/>
              <a:t>  </a:t>
            </a:r>
            <a:endParaRPr lang="nb-NO" sz="2200" dirty="0"/>
          </a:p>
        </p:txBody>
      </p:sp>
      <p:sp>
        <p:nvSpPr>
          <p:cNvPr id="3" name="Oval Callout 2"/>
          <p:cNvSpPr/>
          <p:nvPr/>
        </p:nvSpPr>
        <p:spPr>
          <a:xfrm>
            <a:off x="317521" y="5479877"/>
            <a:ext cx="3602538" cy="936104"/>
          </a:xfrm>
          <a:prstGeom prst="wedgeEllipseCallout">
            <a:avLst>
              <a:gd name="adj1" fmla="val 27778"/>
              <a:gd name="adj2" fmla="val -97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bg1"/>
                </a:solidFill>
              </a:rPr>
              <a:t>Skriv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smtClean="0">
                <a:solidFill>
                  <a:schemeClr val="bg1"/>
                </a:solidFill>
              </a:rPr>
              <a:t>i Lærlingheftet: </a:t>
            </a:r>
            <a:r>
              <a:rPr lang="nb-NO" sz="2000" dirty="0">
                <a:solidFill>
                  <a:schemeClr val="bg1"/>
                </a:solidFill>
              </a:rPr>
              <a:t>side 3, rute 4.</a:t>
            </a:r>
          </a:p>
        </p:txBody>
      </p:sp>
    </p:spTree>
    <p:extLst>
      <p:ext uri="{BB962C8B-B14F-4D97-AF65-F5344CB8AC3E}">
        <p14:creationId xmlns:p14="http://schemas.microsoft.com/office/powerpoint/2010/main" val="14686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2"/>
                </a:solidFill>
              </a:rPr>
              <a:t>Lekse: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04856" cy="1079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Forklar for </a:t>
            </a:r>
            <a:r>
              <a:rPr lang="nb-NO" sz="2800" dirty="0" err="1" smtClean="0"/>
              <a:t>nokon</a:t>
            </a:r>
            <a:r>
              <a:rPr lang="nb-NO" sz="2800" dirty="0" smtClean="0"/>
              <a:t> heime kva som skjer inni lyspæra, som </a:t>
            </a:r>
            <a:r>
              <a:rPr lang="nb-NO" sz="2800" dirty="0" err="1" smtClean="0"/>
              <a:t>gjer</a:t>
            </a:r>
            <a:r>
              <a:rPr lang="nb-NO" sz="2800" dirty="0" smtClean="0"/>
              <a:t> at den lyser</a:t>
            </a:r>
            <a:r>
              <a:rPr lang="nb-NO" sz="2800" dirty="0" smtClean="0"/>
              <a:t>.</a:t>
            </a:r>
            <a:endParaRPr lang="nb-NO" sz="2800" dirty="0" smtClean="0"/>
          </a:p>
          <a:p>
            <a:pPr marL="0" indent="0">
              <a:buNone/>
            </a:pPr>
            <a:endParaRPr lang="nb-NO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19</a:t>
            </a:fld>
            <a:endParaRPr lang="nb-NO"/>
          </a:p>
        </p:txBody>
      </p:sp>
      <p:pic>
        <p:nvPicPr>
          <p:cNvPr id="5" name="Picture 2" descr="Bulb, Light, Lamp, Electric, Electric Bulb, Electric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1953440" cy="34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6512" y="476672"/>
            <a:ext cx="3600400" cy="648072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136904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 err="1" smtClean="0">
                <a:solidFill>
                  <a:schemeClr val="tx2"/>
                </a:solidFill>
              </a:rPr>
              <a:t>Korleis</a:t>
            </a:r>
            <a:r>
              <a:rPr lang="nb-NO" sz="2800" i="1" dirty="0" smtClean="0">
                <a:solidFill>
                  <a:schemeClr val="tx2"/>
                </a:solidFill>
              </a:rPr>
              <a:t> må vi kopla </a:t>
            </a:r>
            <a:r>
              <a:rPr lang="nb-NO" sz="2800" i="1" dirty="0" err="1" smtClean="0">
                <a:solidFill>
                  <a:schemeClr val="tx2"/>
                </a:solidFill>
              </a:rPr>
              <a:t>leidningane</a:t>
            </a:r>
            <a:r>
              <a:rPr lang="nb-NO" sz="2800" i="1" dirty="0" smtClean="0">
                <a:solidFill>
                  <a:schemeClr val="tx2"/>
                </a:solidFill>
              </a:rPr>
              <a:t> til lyspæra for at lyspæra skal lyse</a:t>
            </a:r>
            <a:r>
              <a:rPr lang="nb-NO" sz="2800" i="1" dirty="0" smtClean="0">
                <a:solidFill>
                  <a:schemeClr val="tx2"/>
                </a:solidFill>
              </a:rPr>
              <a:t>?</a:t>
            </a:r>
            <a:endParaRPr lang="nb-NO" sz="28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z="2800" dirty="0" smtClean="0"/>
              <a:t>1. Skriv i 2 minutt: </a:t>
            </a:r>
            <a:r>
              <a:rPr lang="nb-NO" sz="2800" dirty="0">
                <a:solidFill>
                  <a:schemeClr val="tx2"/>
                </a:solidFill>
              </a:rPr>
              <a:t>Lærlingheftet </a:t>
            </a:r>
            <a:r>
              <a:rPr lang="nb-NO" sz="2800" dirty="0" smtClean="0">
                <a:solidFill>
                  <a:schemeClr val="tx2"/>
                </a:solidFill>
              </a:rPr>
              <a:t>side 23, spørsmål 3. 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 </a:t>
            </a:r>
          </a:p>
          <a:p>
            <a:pPr marL="0" indent="0">
              <a:buNone/>
            </a:pPr>
            <a:r>
              <a:rPr lang="nb-NO" sz="2800" dirty="0" smtClean="0"/>
              <a:t>2. Diskuter med naboen.</a:t>
            </a:r>
            <a:br>
              <a:rPr lang="nb-NO" sz="2800" dirty="0" smtClean="0"/>
            </a:b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3. Del i plenum. </a:t>
            </a:r>
            <a:endParaRPr lang="nb-NO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7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3</a:t>
            </a:fld>
            <a:endParaRPr lang="nb-NO"/>
          </a:p>
        </p:txBody>
      </p:sp>
      <p:pic>
        <p:nvPicPr>
          <p:cNvPr id="3" name="Picture 2" descr="Light, Bulb, Filament, Lamp, Oran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240360" cy="40026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395536" y="980728"/>
            <a:ext cx="4104456" cy="1578000"/>
          </a:xfrm>
          <a:prstGeom prst="wedgeRoundRectCallout">
            <a:avLst>
              <a:gd name="adj1" fmla="val 67551"/>
              <a:gd name="adj2" fmla="val 43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vi finne ut </a:t>
            </a:r>
            <a:r>
              <a:rPr lang="nb-NO" sz="2200" dirty="0" smtClean="0"/>
              <a:t>kva </a:t>
            </a:r>
            <a:r>
              <a:rPr lang="nb-NO" sz="2200" dirty="0" smtClean="0"/>
              <a:t>som skjer med den </a:t>
            </a:r>
            <a:r>
              <a:rPr lang="nb-NO" sz="2200" b="1" dirty="0" smtClean="0"/>
              <a:t>elektriske </a:t>
            </a:r>
            <a:r>
              <a:rPr lang="nb-NO" sz="2200" b="1" dirty="0" err="1" smtClean="0"/>
              <a:t>straumen</a:t>
            </a:r>
            <a:r>
              <a:rPr lang="nb-NO" sz="2200" dirty="0" smtClean="0"/>
              <a:t> </a:t>
            </a:r>
            <a:r>
              <a:rPr lang="nb-NO" sz="2200" dirty="0" smtClean="0"/>
              <a:t>inni </a:t>
            </a:r>
            <a:r>
              <a:rPr lang="nb-NO" sz="2200" dirty="0" smtClean="0"/>
              <a:t>lyspæra.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18692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5404256"/>
            <a:ext cx="3322712" cy="114300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Les </a:t>
            </a:r>
            <a:r>
              <a:rPr lang="nb-NO" sz="2800" dirty="0" err="1" smtClean="0"/>
              <a:t>vidare</a:t>
            </a:r>
            <a:r>
              <a:rPr lang="nb-NO" sz="2800" dirty="0"/>
              <a:t>.</a:t>
            </a:r>
            <a:r>
              <a:rPr lang="nb-NO" sz="2800" dirty="0" smtClean="0"/>
              <a:t> </a:t>
            </a:r>
            <a:r>
              <a:rPr lang="nb-NO" sz="2800" dirty="0"/>
              <a:t>S</a:t>
            </a:r>
            <a:r>
              <a:rPr lang="nb-NO" sz="2800" dirty="0" smtClean="0"/>
              <a:t>ide </a:t>
            </a:r>
            <a:r>
              <a:rPr lang="nb-NO" sz="2800" dirty="0" smtClean="0"/>
              <a:t>9–13. </a:t>
            </a:r>
            <a:endParaRPr lang="nb-N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4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7416"/>
            <a:ext cx="3456384" cy="4926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51520" y="620688"/>
            <a:ext cx="4464496" cy="727554"/>
          </a:xfrm>
          <a:prstGeom prst="wedgeRoundRectCallout">
            <a:avLst>
              <a:gd name="adj1" fmla="val 48960"/>
              <a:gd name="adj2" fmla="val 964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/>
              <a:t>I</a:t>
            </a:r>
            <a:r>
              <a:rPr lang="nb-NO" sz="2100" dirty="0" smtClean="0"/>
              <a:t>nni </a:t>
            </a:r>
            <a:r>
              <a:rPr lang="nb-NO" sz="2100" dirty="0" err="1" smtClean="0"/>
              <a:t>ledningane</a:t>
            </a:r>
            <a:r>
              <a:rPr lang="nb-NO" sz="2100" dirty="0" smtClean="0"/>
              <a:t> </a:t>
            </a:r>
            <a:r>
              <a:rPr lang="nb-NO" sz="2100" dirty="0" smtClean="0"/>
              <a:t>er </a:t>
            </a:r>
            <a:r>
              <a:rPr lang="nb-NO" sz="2100" dirty="0" smtClean="0"/>
              <a:t>det </a:t>
            </a:r>
            <a:r>
              <a:rPr lang="nb-NO" sz="2100" dirty="0" smtClean="0"/>
              <a:t>små </a:t>
            </a:r>
            <a:r>
              <a:rPr lang="nb-NO" sz="2100" b="1" dirty="0" smtClean="0"/>
              <a:t>elektron</a:t>
            </a:r>
            <a:r>
              <a:rPr lang="nb-NO" sz="2100" dirty="0" smtClean="0"/>
              <a:t>.</a:t>
            </a:r>
            <a:endParaRPr lang="nb-NO" sz="21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43508" y="1920280"/>
            <a:ext cx="4752528" cy="864096"/>
          </a:xfrm>
          <a:prstGeom prst="wedgeRoundRectCallout">
            <a:avLst>
              <a:gd name="adj1" fmla="val 58475"/>
              <a:gd name="adj2" fmla="val 508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Når du skrur på </a:t>
            </a:r>
            <a:r>
              <a:rPr lang="nb-NO" sz="2100" dirty="0" err="1" smtClean="0"/>
              <a:t>brytaren</a:t>
            </a:r>
            <a:r>
              <a:rPr lang="nb-NO" sz="2100" dirty="0" smtClean="0"/>
              <a:t> </a:t>
            </a:r>
            <a:r>
              <a:rPr lang="nb-NO" sz="2100" dirty="0" smtClean="0"/>
              <a:t>til ei lampe, begynner </a:t>
            </a:r>
            <a:r>
              <a:rPr lang="nb-NO" sz="2100" b="1" dirty="0" smtClean="0"/>
              <a:t>elektrona</a:t>
            </a:r>
            <a:r>
              <a:rPr lang="nb-NO" sz="2100" dirty="0" smtClean="0"/>
              <a:t> </a:t>
            </a:r>
            <a:r>
              <a:rPr lang="nb-NO" sz="2100" dirty="0" smtClean="0"/>
              <a:t>å bevege seg.</a:t>
            </a:r>
            <a:endParaRPr lang="nb-NO" sz="21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95908" y="3140968"/>
            <a:ext cx="4500500" cy="864096"/>
          </a:xfrm>
          <a:prstGeom prst="wedgeRoundRectCallout">
            <a:avLst>
              <a:gd name="adj1" fmla="val 54845"/>
              <a:gd name="adj2" fmla="val 818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Når </a:t>
            </a:r>
            <a:r>
              <a:rPr lang="nb-NO" sz="2100" b="1" dirty="0" smtClean="0"/>
              <a:t>elektrona</a:t>
            </a:r>
            <a:r>
              <a:rPr lang="nb-NO" sz="2100" dirty="0" smtClean="0"/>
              <a:t> </a:t>
            </a:r>
            <a:r>
              <a:rPr lang="nb-NO" sz="2100" dirty="0" err="1" smtClean="0"/>
              <a:t>strøymer</a:t>
            </a:r>
            <a:r>
              <a:rPr lang="nb-NO" sz="2100" dirty="0" smtClean="0"/>
              <a:t> </a:t>
            </a:r>
            <a:r>
              <a:rPr lang="nb-NO" sz="2100" dirty="0" smtClean="0"/>
              <a:t>gjennom lyspæra, begynner lyspæra å lyse.</a:t>
            </a:r>
            <a:endParaRPr lang="nb-NO" sz="2100" dirty="0"/>
          </a:p>
        </p:txBody>
      </p:sp>
      <p:sp>
        <p:nvSpPr>
          <p:cNvPr id="10" name="Oval Callout 9"/>
          <p:cNvSpPr/>
          <p:nvPr/>
        </p:nvSpPr>
        <p:spPr>
          <a:xfrm>
            <a:off x="155307" y="4767135"/>
            <a:ext cx="4683517" cy="1208988"/>
          </a:xfrm>
          <a:prstGeom prst="wedgeEllipseCallout">
            <a:avLst>
              <a:gd name="adj1" fmla="val 54854"/>
              <a:gd name="adj2" fmla="val -5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>
                <a:solidFill>
                  <a:schemeClr val="bg1"/>
                </a:solidFill>
              </a:rPr>
              <a:t>Vi skal finne </a:t>
            </a:r>
            <a:r>
              <a:rPr lang="nb-NO" sz="2100" dirty="0">
                <a:solidFill>
                  <a:schemeClr val="bg1"/>
                </a:solidFill>
              </a:rPr>
              <a:t>ut </a:t>
            </a:r>
            <a:r>
              <a:rPr lang="nb-NO" sz="2100" dirty="0" smtClean="0">
                <a:solidFill>
                  <a:schemeClr val="bg1"/>
                </a:solidFill>
              </a:rPr>
              <a:t>kva </a:t>
            </a:r>
            <a:r>
              <a:rPr lang="nb-NO" sz="2100" dirty="0">
                <a:solidFill>
                  <a:schemeClr val="bg1"/>
                </a:solidFill>
              </a:rPr>
              <a:t>som skjer med </a:t>
            </a:r>
            <a:r>
              <a:rPr lang="nb-NO" sz="2100" b="1" dirty="0" smtClean="0">
                <a:solidFill>
                  <a:schemeClr val="bg1"/>
                </a:solidFill>
              </a:rPr>
              <a:t>elektrona</a:t>
            </a:r>
            <a:r>
              <a:rPr lang="nb-NO" sz="2100" dirty="0" smtClean="0">
                <a:solidFill>
                  <a:schemeClr val="bg1"/>
                </a:solidFill>
              </a:rPr>
              <a:t> </a:t>
            </a:r>
            <a:r>
              <a:rPr lang="nb-NO" sz="2100" dirty="0">
                <a:solidFill>
                  <a:schemeClr val="bg1"/>
                </a:solidFill>
              </a:rPr>
              <a:t>i lyspæra, som </a:t>
            </a:r>
            <a:r>
              <a:rPr lang="nb-NO" sz="2100" dirty="0" err="1" smtClean="0">
                <a:solidFill>
                  <a:schemeClr val="bg1"/>
                </a:solidFill>
              </a:rPr>
              <a:t>gjer</a:t>
            </a:r>
            <a:r>
              <a:rPr lang="nb-NO" sz="2100" dirty="0" smtClean="0">
                <a:solidFill>
                  <a:schemeClr val="bg1"/>
                </a:solidFill>
              </a:rPr>
              <a:t> </a:t>
            </a:r>
            <a:r>
              <a:rPr lang="nb-NO" sz="2100" dirty="0">
                <a:solidFill>
                  <a:schemeClr val="bg1"/>
                </a:solidFill>
              </a:rPr>
              <a:t>at lyspæra </a:t>
            </a:r>
            <a:r>
              <a:rPr lang="nb-NO" sz="2100" dirty="0" smtClean="0">
                <a:solidFill>
                  <a:schemeClr val="bg1"/>
                </a:solidFill>
              </a:rPr>
              <a:t>lyser.</a:t>
            </a:r>
            <a:endParaRPr lang="nb-NO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73483"/>
            <a:ext cx="8229600" cy="1143000"/>
          </a:xfrm>
        </p:spPr>
        <p:txBody>
          <a:bodyPr/>
          <a:lstStyle/>
          <a:p>
            <a:r>
              <a:rPr lang="nb-NO" dirty="0" smtClean="0"/>
              <a:t>Side 9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5</a:t>
            </a:fld>
            <a:endParaRPr lang="nb-NO"/>
          </a:p>
        </p:txBody>
      </p:sp>
      <p:sp>
        <p:nvSpPr>
          <p:cNvPr id="6" name="Oval Callout 5"/>
          <p:cNvSpPr/>
          <p:nvPr/>
        </p:nvSpPr>
        <p:spPr>
          <a:xfrm>
            <a:off x="193953" y="994208"/>
            <a:ext cx="4018007" cy="1210656"/>
          </a:xfrm>
          <a:prstGeom prst="wedgeEllipseCallout">
            <a:avLst>
              <a:gd name="adj1" fmla="val 59689"/>
              <a:gd name="adj2" fmla="val 55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 gjør batteriet med </a:t>
            </a:r>
            <a:r>
              <a:rPr lang="nb-NO" sz="2200" b="1" dirty="0" smtClean="0"/>
              <a:t>elektrona</a:t>
            </a:r>
            <a:r>
              <a:rPr lang="nb-NO" sz="2200" dirty="0" smtClean="0"/>
              <a:t> i </a:t>
            </a:r>
            <a:r>
              <a:rPr lang="nb-NO" sz="2200" dirty="0" err="1" smtClean="0"/>
              <a:t>leidningen</a:t>
            </a:r>
            <a:r>
              <a:rPr lang="nb-NO" sz="2200" dirty="0" smtClean="0"/>
              <a:t> og lyspæra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7" name="Oval Callout 6"/>
          <p:cNvSpPr/>
          <p:nvPr/>
        </p:nvSpPr>
        <p:spPr>
          <a:xfrm>
            <a:off x="274440" y="2492896"/>
            <a:ext cx="3601735" cy="1037605"/>
          </a:xfrm>
          <a:prstGeom prst="wedgeEllipseCallout">
            <a:avLst>
              <a:gd name="adj1" fmla="val 65112"/>
              <a:gd name="adj2" fmla="val -30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Kvar på lyspæra går </a:t>
            </a:r>
            <a:r>
              <a:rPr lang="nb-NO" sz="2200" dirty="0" err="1" smtClean="0"/>
              <a:t>straumen</a:t>
            </a:r>
            <a:r>
              <a:rPr lang="nb-NO" sz="2200" dirty="0" smtClean="0"/>
              <a:t> inn og ut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5"/>
            <a:ext cx="3965301" cy="50405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3388" r="12984"/>
          <a:stretch/>
        </p:blipFill>
        <p:spPr bwMode="auto">
          <a:xfrm>
            <a:off x="1748963" y="3867741"/>
            <a:ext cx="2016224" cy="297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1124744"/>
            <a:ext cx="3318689" cy="44179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764" y="188640"/>
            <a:ext cx="3107994" cy="936104"/>
          </a:xfrm>
        </p:spPr>
        <p:txBody>
          <a:bodyPr>
            <a:normAutofit/>
          </a:bodyPr>
          <a:lstStyle/>
          <a:p>
            <a:r>
              <a:rPr lang="nb-NO" sz="3600" dirty="0" smtClean="0"/>
              <a:t>Side 10 </a:t>
            </a:r>
            <a:endParaRPr lang="nb-NO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6</a:t>
            </a:fld>
            <a:endParaRPr lang="nb-NO"/>
          </a:p>
        </p:txBody>
      </p:sp>
      <p:pic>
        <p:nvPicPr>
          <p:cNvPr id="1028" name="Picture 4" descr="Bicycling, Bicycle, Uphill, Journey, Hill, Effo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0" t="-1509" r="17980" b="26211"/>
          <a:stretch/>
        </p:blipFill>
        <p:spPr bwMode="auto">
          <a:xfrm>
            <a:off x="3131701" y="2996952"/>
            <a:ext cx="2687459" cy="33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627784" y="1052736"/>
            <a:ext cx="2353239" cy="1080120"/>
          </a:xfrm>
          <a:prstGeom prst="wedgeEllipseCallout">
            <a:avLst>
              <a:gd name="adj1" fmla="val 64877"/>
              <a:gd name="adj2" fmla="val 45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 betyr </a:t>
            </a:r>
            <a:r>
              <a:rPr lang="nb-NO" sz="2200" b="1" dirty="0" smtClean="0"/>
              <a:t>motstand</a:t>
            </a:r>
            <a:r>
              <a:rPr lang="nb-NO" sz="2200" dirty="0" smtClean="0"/>
              <a:t>? </a:t>
            </a:r>
            <a:endParaRPr lang="nb-NO" sz="2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83755"/>
            <a:ext cx="2821813" cy="331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1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124744"/>
            <a:ext cx="3948651" cy="52565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90" y="44624"/>
            <a:ext cx="3970784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Side 11</a:t>
            </a:r>
            <a:endParaRPr lang="nb-NO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7</a:t>
            </a:fld>
            <a:endParaRPr lang="nb-NO"/>
          </a:p>
        </p:txBody>
      </p:sp>
      <p:sp>
        <p:nvSpPr>
          <p:cNvPr id="5" name="Oval Callout 4"/>
          <p:cNvSpPr/>
          <p:nvPr/>
        </p:nvSpPr>
        <p:spPr>
          <a:xfrm>
            <a:off x="179512" y="1772817"/>
            <a:ext cx="4392488" cy="1656184"/>
          </a:xfrm>
          <a:prstGeom prst="wedgeEllipseCallout">
            <a:avLst>
              <a:gd name="adj1" fmla="val 66492"/>
              <a:gd name="adj2" fmla="val 53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Kvirfor</a:t>
            </a:r>
            <a:r>
              <a:rPr lang="nb-NO" sz="2200" dirty="0" smtClean="0"/>
              <a:t> blir det varmt når </a:t>
            </a:r>
            <a:r>
              <a:rPr lang="nb-NO" sz="2200" b="1" dirty="0" smtClean="0"/>
              <a:t>elektrona</a:t>
            </a:r>
            <a:r>
              <a:rPr lang="nb-NO" sz="2200" dirty="0" smtClean="0"/>
              <a:t> vert </a:t>
            </a:r>
            <a:r>
              <a:rPr lang="nb-NO" sz="2200" dirty="0" err="1" smtClean="0"/>
              <a:t>skuva</a:t>
            </a:r>
            <a:r>
              <a:rPr lang="nb-NO" sz="2200" dirty="0" smtClean="0"/>
              <a:t> og </a:t>
            </a:r>
            <a:r>
              <a:rPr lang="nb-NO" sz="2200" dirty="0" err="1" smtClean="0"/>
              <a:t>dregne</a:t>
            </a:r>
            <a:r>
              <a:rPr lang="nb-NO" sz="2200" dirty="0" smtClean="0"/>
              <a:t> gjennom den tynne tråden</a:t>
            </a:r>
            <a:r>
              <a:rPr lang="nb-NO" sz="2200" dirty="0" smtClean="0"/>
              <a:t>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1625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47" y="1691432"/>
            <a:ext cx="6306717" cy="4473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212" y="548432"/>
            <a:ext cx="5205847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Side 12–13</a:t>
            </a:r>
            <a:endParaRPr lang="nb-NO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8</a:t>
            </a:fld>
            <a:endParaRPr lang="nb-NO"/>
          </a:p>
        </p:txBody>
      </p:sp>
      <p:sp>
        <p:nvSpPr>
          <p:cNvPr id="5" name="Oval Callout 4"/>
          <p:cNvSpPr/>
          <p:nvPr/>
        </p:nvSpPr>
        <p:spPr>
          <a:xfrm>
            <a:off x="179512" y="764704"/>
            <a:ext cx="3240360" cy="1189195"/>
          </a:xfrm>
          <a:prstGeom prst="wedgeEllipseCallout">
            <a:avLst>
              <a:gd name="adj1" fmla="val 34737"/>
              <a:gd name="adj2" fmla="val 84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Kvifor</a:t>
            </a:r>
            <a:r>
              <a:rPr lang="nb-NO" sz="2200" dirty="0" smtClean="0"/>
              <a:t> brukar vi </a:t>
            </a:r>
            <a:r>
              <a:rPr lang="nb-NO" sz="2200" dirty="0" err="1" smtClean="0"/>
              <a:t>ikkje</a:t>
            </a:r>
            <a:r>
              <a:rPr lang="nb-NO" sz="2200" dirty="0" smtClean="0"/>
              <a:t> glødepærer lenger</a:t>
            </a:r>
            <a:r>
              <a:rPr lang="nb-NO" sz="2200" dirty="0" smtClean="0"/>
              <a:t>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9673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4692"/>
            <a:ext cx="8229600" cy="836712"/>
          </a:xfrm>
        </p:spPr>
        <p:txBody>
          <a:bodyPr>
            <a:normAutofit/>
          </a:bodyPr>
          <a:lstStyle/>
          <a:p>
            <a:r>
              <a:rPr lang="nb-NO" sz="4200" dirty="0" err="1" smtClean="0">
                <a:solidFill>
                  <a:srgbClr val="993300"/>
                </a:solidFill>
              </a:rPr>
              <a:t>Straum</a:t>
            </a:r>
            <a:r>
              <a:rPr lang="nb-NO" sz="4200" dirty="0" smtClean="0">
                <a:solidFill>
                  <a:srgbClr val="993300"/>
                </a:solidFill>
              </a:rPr>
              <a:t> i tynn metalltråd</a:t>
            </a:r>
            <a:endParaRPr lang="nb-NO" sz="4200" dirty="0">
              <a:solidFill>
                <a:srgbClr val="99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84" y="2204864"/>
            <a:ext cx="396044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u="sng" dirty="0" smtClean="0"/>
              <a:t>Utstyr </a:t>
            </a:r>
          </a:p>
          <a:p>
            <a:pPr marL="0" indent="0">
              <a:buNone/>
            </a:pPr>
            <a:endParaRPr lang="nb-NO" sz="2400" b="1" u="sng" dirty="0" smtClean="0"/>
          </a:p>
          <a:p>
            <a:pPr marL="514350" indent="-514350">
              <a:buAutoNum type="arabicPeriod"/>
            </a:pPr>
            <a:r>
              <a:rPr lang="nb-NO" sz="2400" dirty="0" smtClean="0"/>
              <a:t>Batteri. </a:t>
            </a:r>
          </a:p>
          <a:p>
            <a:pPr marL="514350" indent="-514350">
              <a:buAutoNum type="arabicPeriod"/>
            </a:pPr>
            <a:endParaRPr lang="nb-NO" sz="2400" dirty="0"/>
          </a:p>
          <a:p>
            <a:pPr marL="514350" indent="-514350">
              <a:buAutoNum type="arabicPeriod"/>
            </a:pPr>
            <a:r>
              <a:rPr lang="nb-NO" sz="2400" dirty="0" err="1" smtClean="0"/>
              <a:t>Lableidningar</a:t>
            </a:r>
            <a:r>
              <a:rPr lang="nb-NO" sz="2400" dirty="0" smtClean="0"/>
              <a:t> med krokodilleklemmer. </a:t>
            </a:r>
          </a:p>
          <a:p>
            <a:pPr marL="514350" indent="-514350">
              <a:buAutoNum type="arabicPeriod"/>
            </a:pPr>
            <a:endParaRPr lang="nb-NO" sz="2400" dirty="0" smtClean="0"/>
          </a:p>
          <a:p>
            <a:pPr marL="514350" indent="-514350">
              <a:buAutoNum type="arabicPeriod"/>
            </a:pPr>
            <a:r>
              <a:rPr lang="nb-NO" sz="2400" dirty="0" smtClean="0"/>
              <a:t>Isoporplate med </a:t>
            </a:r>
            <a:r>
              <a:rPr lang="nb-NO" sz="2400" dirty="0" err="1" smtClean="0"/>
              <a:t>stiftar</a:t>
            </a:r>
            <a:r>
              <a:rPr lang="nb-NO" sz="2400" dirty="0" smtClean="0"/>
              <a:t> og metalltråd. </a:t>
            </a:r>
          </a:p>
          <a:p>
            <a:pPr marL="0" indent="0">
              <a:buNone/>
            </a:pP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 </a:t>
            </a:r>
          </a:p>
          <a:p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9398" y="6372877"/>
            <a:ext cx="2133600" cy="365125"/>
          </a:xfrm>
        </p:spPr>
        <p:txBody>
          <a:bodyPr/>
          <a:lstStyle/>
          <a:p>
            <a:fld id="{3D583928-C375-46CC-9277-68DDF814E7EB}" type="slidenum">
              <a:rPr lang="nb-NO" smtClean="0"/>
              <a:t>9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2584720" y="111429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rgbClr val="990000"/>
                </a:solidFill>
              </a:rPr>
              <a:t>Kva </a:t>
            </a:r>
            <a:r>
              <a:rPr lang="nb-NO" sz="2800" dirty="0">
                <a:solidFill>
                  <a:srgbClr val="990000"/>
                </a:solidFill>
              </a:rPr>
              <a:t>skjedde i glødepæra?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35" y="1988840"/>
            <a:ext cx="38766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Light, Electric Bulb, Antique, Domestic, Incandes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53617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9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</TotalTime>
  <Words>489</Words>
  <Application>Microsoft Office PowerPoint</Application>
  <PresentationFormat>On-screen Show (4:3)</PresentationFormat>
  <Paragraphs>99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Office-tema</vt:lpstr>
      <vt:lpstr>Økt 4</vt:lpstr>
      <vt:lpstr>Skriv-par-del</vt:lpstr>
      <vt:lpstr>PowerPoint Presentation</vt:lpstr>
      <vt:lpstr>Les vidare. Side 9–13. </vt:lpstr>
      <vt:lpstr>Side 9</vt:lpstr>
      <vt:lpstr>Side 10 </vt:lpstr>
      <vt:lpstr>Side 11</vt:lpstr>
      <vt:lpstr>Side 12–13</vt:lpstr>
      <vt:lpstr>Straum i tynn metalltråd</vt:lpstr>
      <vt:lpstr>PowerPoint Presentation</vt:lpstr>
      <vt:lpstr>Kva observerte du?</vt:lpstr>
      <vt:lpstr>PowerPoint Presentation</vt:lpstr>
      <vt:lpstr>PowerPoint Presentation</vt:lpstr>
      <vt:lpstr>Straum og motstand </vt:lpstr>
      <vt:lpstr>PowerPoint Presentation</vt:lpstr>
      <vt:lpstr>PowerPoint Presentation</vt:lpstr>
      <vt:lpstr>PowerPoint Presentation</vt:lpstr>
      <vt:lpstr>PowerPoint Presentation</vt:lpstr>
      <vt:lpstr>Lekse: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3</dc:title>
  <dc:creator>Liv Oddrun Voll</dc:creator>
  <cp:lastModifiedBy>Maria Gaare Dahl</cp:lastModifiedBy>
  <cp:revision>270</cp:revision>
  <dcterms:created xsi:type="dcterms:W3CDTF">2017-02-13T14:57:33Z</dcterms:created>
  <dcterms:modified xsi:type="dcterms:W3CDTF">2018-06-15T09:23:34Z</dcterms:modified>
</cp:coreProperties>
</file>