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webextensions/taskpanes.xml" ContentType="application/vnd.ms-office.webextensiontaskpanes+xml"/>
  <Override PartName="/ppt/webextensions/webextension1.xml" ContentType="application/vnd.ms-office.webextension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thumbnail" Target="docProps/thumbnail.jpeg"/><Relationship Id="rId2" Type="http://schemas.openxmlformats.org/officeDocument/2006/relationships/officeDocument" Target="ppt/presentation.xml"/><Relationship Id="rId1" Type="http://schemas.microsoft.com/office/2011/relationships/webextensiontaskpanes" Target="ppt/webextensions/taskpanes.xml"/><Relationship Id="rId5" Type="http://schemas.openxmlformats.org/officeDocument/2006/relationships/extended-properties" Target="docProps/app.xml"/><Relationship Id="rId4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80" r:id="rId2"/>
    <p:sldId id="265" r:id="rId3"/>
    <p:sldId id="262" r:id="rId4"/>
    <p:sldId id="264" r:id="rId5"/>
    <p:sldId id="263" r:id="rId6"/>
    <p:sldId id="287" r:id="rId7"/>
    <p:sldId id="279" r:id="rId8"/>
    <p:sldId id="290" r:id="rId9"/>
    <p:sldId id="273" r:id="rId10"/>
    <p:sldId id="276" r:id="rId11"/>
    <p:sldId id="277" r:id="rId12"/>
    <p:sldId id="274" r:id="rId13"/>
    <p:sldId id="281" r:id="rId14"/>
    <p:sldId id="282" r:id="rId15"/>
    <p:sldId id="291" r:id="rId16"/>
    <p:sldId id="288" r:id="rId17"/>
  </p:sldIdLst>
  <p:sldSz cx="12192000" cy="6858000"/>
  <p:notesSz cx="6858000" cy="9144000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D1083325-E0B0-656E-CF78-30BB164F5EC8}" name="Berit Reitan" initials="BR" userId="S::berire@uio.no::43bce2ec-33aa-41b6-ab62-07979b3a03d6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3508" autoAdjust="0"/>
    <p:restoredTop sz="95027" autoAdjust="0"/>
  </p:normalViewPr>
  <p:slideViewPr>
    <p:cSldViewPr snapToGrid="0">
      <p:cViewPr varScale="1">
        <p:scale>
          <a:sx n="95" d="100"/>
          <a:sy n="95" d="100"/>
        </p:scale>
        <p:origin x="702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microsoft.com/office/2018/10/relationships/authors" Target="authors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286D624-32B9-461D-BB66-A4D5ED8C2838}" type="datetimeFigureOut">
              <a:rPr lang="nb-NO" smtClean="0"/>
              <a:t>27.12.2025</a:t>
            </a:fld>
            <a:endParaRPr lang="nb-NO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F456A0A-19F8-4767-A5D8-28CE6DF57D1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5883866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vimeo.com/1135042246" TargetMode="External"/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landbruksdirektoratet.no/nb/reindrift/reindrift-i-norge/reindriftsnaeringen" TargetMode="External"/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/>
              <a:t>https://no.wikipedia.org/wiki/Vanlig_kartlav</a:t>
            </a: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F456A0A-19F8-4767-A5D8-28CE6DF57D1A}" type="slidenum">
              <a:rPr lang="nb-NO" smtClean="0"/>
              <a:t>5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48059716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870C8F1-5BCB-B139-8746-6B42681CE5A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>
            <a:extLst>
              <a:ext uri="{FF2B5EF4-FFF2-40B4-BE49-F238E27FC236}">
                <a16:creationId xmlns:a16="http://schemas.microsoft.com/office/drawing/2014/main" id="{48732D0B-071D-3990-4331-F95B3D32AD1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>
            <a:extLst>
              <a:ext uri="{FF2B5EF4-FFF2-40B4-BE49-F238E27FC236}">
                <a16:creationId xmlns:a16="http://schemas.microsoft.com/office/drawing/2014/main" id="{07B70E88-20C8-E45A-904D-F32904D3391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/>
              <a:t>Det finnes ca. 2000 forskjellige lavarter i Norge https://www.nhm.uio.no/kunnskapsunivers/botanikk/lav/</a:t>
            </a:r>
          </a:p>
          <a:p>
            <a:endParaRPr lang="nb-NO" dirty="0"/>
          </a:p>
          <a:p>
            <a:endParaRPr lang="nb-NO" dirty="0"/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6371571D-78AE-89CA-299C-07F9EA8BC91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F456A0A-19F8-4767-A5D8-28CE6DF57D1A}" type="slidenum">
              <a:rPr lang="nb-NO" smtClean="0"/>
              <a:t>16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1651173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66E32D3-73F0-DBCA-FE5F-17DCD31D397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>
            <a:extLst>
              <a:ext uri="{FF2B5EF4-FFF2-40B4-BE49-F238E27FC236}">
                <a16:creationId xmlns:a16="http://schemas.microsoft.com/office/drawing/2014/main" id="{57D04DDD-7011-7037-431B-AD96BED91A9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>
            <a:extLst>
              <a:ext uri="{FF2B5EF4-FFF2-40B4-BE49-F238E27FC236}">
                <a16:creationId xmlns:a16="http://schemas.microsoft.com/office/drawing/2014/main" id="{F2A222E2-FD77-7F40-B015-F241E4B7B9F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  <a:p>
            <a:endParaRPr lang="nb-NO" dirty="0"/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17F73D72-4D21-64CA-5576-37CD5FD4D53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F456A0A-19F8-4767-A5D8-28CE6DF57D1A}" type="slidenum">
              <a:rPr lang="nb-NO" smtClean="0"/>
              <a:t>6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4191559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>
                <a:hlinkClick r:id="rId3"/>
              </a:rPr>
              <a:t>Kort om lav </a:t>
            </a:r>
            <a:r>
              <a:rPr lang="nb-NO" dirty="0" err="1">
                <a:hlinkClick r:id="rId3"/>
              </a:rPr>
              <a:t>on</a:t>
            </a:r>
            <a:r>
              <a:rPr lang="nb-NO" dirty="0">
                <a:hlinkClick r:id="rId3"/>
              </a:rPr>
              <a:t> </a:t>
            </a:r>
            <a:r>
              <a:rPr lang="nb-NO" dirty="0" err="1">
                <a:hlinkClick r:id="rId3"/>
              </a:rPr>
              <a:t>Vimeo</a:t>
            </a:r>
            <a:r>
              <a:rPr lang="nb-NO" dirty="0"/>
              <a:t> (https://vimeo.com/1135042246 )</a:t>
            </a:r>
          </a:p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F456A0A-19F8-4767-A5D8-28CE6DF57D1A}" type="slidenum">
              <a:rPr lang="nb-NO" smtClean="0"/>
              <a:t>7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41823245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/>
              <a:t>https://www.nina.no/Om-NINA/Aktuelt/Nyheter/article/lav-har-hoy-verdi-for-klimaet</a:t>
            </a:r>
          </a:p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F456A0A-19F8-4767-A5D8-28CE6DF57D1A}" type="slidenum">
              <a:rPr lang="nb-NO" smtClean="0"/>
              <a:t>8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5761385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nb-NO" dirty="0"/>
              <a:t>https://www.rolv.no/urtemedisin/medisinplanter/clad_spp.htm: </a:t>
            </a:r>
            <a:r>
              <a:rPr lang="nb-NO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Det er innholdet av lavstivelse (lichenin) som gjør at reinlav har næringsverdi. Når enzymer bryter ned karbohydratet lichenin fullstendig, får en druesukker, noe som skjer i den mikrobefylte magen hos reinsdyr. Man mener at reinen kan fordøye 80-90 % av karbohydratene i laven.</a:t>
            </a:r>
            <a:endParaRPr lang="nb-NO" b="0" i="0" dirty="0">
              <a:solidFill>
                <a:srgbClr val="000000"/>
              </a:solidFill>
              <a:effectLst/>
              <a:latin typeface="Times New Roman" panose="02020603050405020304" pitchFamily="18" charset="0"/>
            </a:endParaRPr>
          </a:p>
          <a:p>
            <a:pPr algn="l"/>
            <a:r>
              <a:rPr lang="nb-NO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Reinlav er imidlertid lite egnet som menneskeføde, fordi mennesker i liten grad kan nyttiggjøre seg det licheninet som dyrene har nytte av. Når det var lite mat, kunne reinlav imidlertid brukes til å drøye melet</a:t>
            </a:r>
            <a:endParaRPr lang="nb-NO" b="0" i="0" dirty="0">
              <a:solidFill>
                <a:srgbClr val="000000"/>
              </a:solidFill>
              <a:effectLst/>
              <a:latin typeface="Times New Roman" panose="02020603050405020304" pitchFamily="18" charset="0"/>
            </a:endParaRPr>
          </a:p>
          <a:p>
            <a:endParaRPr lang="nb-NO" dirty="0"/>
          </a:p>
          <a:p>
            <a:pPr algn="l"/>
            <a:r>
              <a:rPr lang="nb-NO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I tidligere tider la man om vinteren kvitkrull mellom ytter- og innervinduene. Dette ble gjort både for å suge opp fuktighet og til pynt. Kvitkrull brukes i våre dager mye som materiale til juledekorasjoner og begravelseskranser, og blir da ofte farget med kunstige farger. Hvis laven blir behandlet med glyserol, vil den holde seg myk.</a:t>
            </a:r>
            <a:endParaRPr lang="nb-NO" b="0" i="0" dirty="0">
              <a:solidFill>
                <a:srgbClr val="000000"/>
              </a:solidFill>
              <a:effectLst/>
              <a:latin typeface="Times New Roman" panose="02020603050405020304" pitchFamily="18" charset="0"/>
            </a:endParaRPr>
          </a:p>
          <a:p>
            <a:pPr algn="l"/>
            <a:r>
              <a:rPr lang="nb-NO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Reinlavene har vært en del brukt til plantefarging. De gir ullgarn en gul farge, men ved tilsats av jernsulfat, eller hvis det brukes jerngryte til fargingen, oppnås grønngule nyanser.</a:t>
            </a:r>
            <a:endParaRPr lang="nb-NO" b="0" i="0" dirty="0">
              <a:solidFill>
                <a:srgbClr val="000000"/>
              </a:solidFill>
              <a:effectLst/>
              <a:latin typeface="Times New Roman" panose="02020603050405020304" pitchFamily="18" charset="0"/>
            </a:endParaRPr>
          </a:p>
          <a:p>
            <a:endParaRPr lang="nb-N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F456A0A-19F8-4767-A5D8-28CE6DF57D1A}" type="slidenum">
              <a:rPr lang="nb-NO" smtClean="0"/>
              <a:t>10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37042668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F456A0A-19F8-4767-A5D8-28CE6DF57D1A}" type="slidenum">
              <a:rPr lang="nb-NO" smtClean="0"/>
              <a:t>12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88626184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/>
              <a:t>https://kilden.nibio.no/?x=486102.7&amp;y=7469887.63&amp;zoom=7&amp;topic=reindrift&amp;bgLayer=graatone&amp;layers=sommerbeite_sentrhligg_lufting,sommerbeite_lavreliggende&amp;layers_opacity=0.75,0.75&amp;layers_visibility=true,true</a:t>
            </a:r>
          </a:p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F456A0A-19F8-4767-A5D8-28CE6DF57D1A}" type="slidenum">
              <a:rPr lang="nb-NO" smtClean="0"/>
              <a:t>13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60509713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n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Landbruksdirektoratet </a:t>
            </a:r>
            <a:r>
              <a:rPr lang="nn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https://www.landbruksdirektoratet.no/nb/reindrift/reindrift-i-norge/reindriftsna</a:t>
            </a:r>
          </a:p>
          <a:p>
            <a:r>
              <a:rPr lang="nn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Eringen</a:t>
            </a:r>
            <a:endParaRPr lang="nn-NO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nn-NO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nn-NO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nn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https://snuitide.no/innhold/reindrift-og-samisk-kultur</a:t>
            </a:r>
          </a:p>
          <a:p>
            <a:endParaRPr lang="nn-NO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nn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Artsdatabanken https://artsdatabanken.no/Pages/234837/</a:t>
            </a:r>
          </a:p>
          <a:p>
            <a:endParaRPr lang="nn-NO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nn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Landbruksdirektoratet </a:t>
            </a:r>
            <a:r>
              <a:rPr lang="nn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https://www.landbruksdirektoratet.no/nb/reindrift/reindrift-i-norge/reindriftsnaeringen</a:t>
            </a:r>
            <a:endParaRPr lang="nb-NO" dirty="0"/>
          </a:p>
          <a:p>
            <a:endParaRPr lang="nn-NO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dirty="0" err="1"/>
              <a:t>Vinterbeiet</a:t>
            </a:r>
            <a:r>
              <a:rPr lang="nb-NO" dirty="0"/>
              <a:t> dekker et større område enn </a:t>
            </a:r>
            <a:r>
              <a:rPr lang="nb-NO" dirty="0" err="1"/>
              <a:t>sommerbeiet</a:t>
            </a:r>
            <a:r>
              <a:rPr lang="nb-NO" dirty="0"/>
              <a:t>. Om vinteren må reinsdyra beite over større områder for å finne nok mat på grunn av snø og is, samtidig som hverken lav eller planter vokser fordi det er for lite sollys til fotosyntesen.  </a:t>
            </a:r>
          </a:p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F456A0A-19F8-4767-A5D8-28CE6DF57D1A}" type="slidenum">
              <a:rPr lang="nb-NO" smtClean="0"/>
              <a:t>14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37356564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66E32D3-73F0-DBCA-FE5F-17DCD31D397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>
            <a:extLst>
              <a:ext uri="{FF2B5EF4-FFF2-40B4-BE49-F238E27FC236}">
                <a16:creationId xmlns:a16="http://schemas.microsoft.com/office/drawing/2014/main" id="{57D04DDD-7011-7037-431B-AD96BED91A9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>
            <a:extLst>
              <a:ext uri="{FF2B5EF4-FFF2-40B4-BE49-F238E27FC236}">
                <a16:creationId xmlns:a16="http://schemas.microsoft.com/office/drawing/2014/main" id="{F2A222E2-FD77-7F40-B015-F241E4B7B9F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  <a:p>
            <a:endParaRPr lang="nb-NO" dirty="0"/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17F73D72-4D21-64CA-5576-37CD5FD4D53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F456A0A-19F8-4767-A5D8-28CE6DF57D1A}" type="slidenum">
              <a:rPr lang="nb-NO" smtClean="0"/>
              <a:t>15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983365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4DD2AF-81C2-A7FC-E085-E81BF756CBA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8622B03-34DF-9128-19AC-16C8AC45505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nb-NO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B98C22E-80F7-6BBA-098D-F87D4FF481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47907-52F2-4193-AA0E-F41747A177BB}" type="datetimeFigureOut">
              <a:rPr lang="nb-NO" smtClean="0"/>
              <a:t>27.12.2025</a:t>
            </a:fld>
            <a:endParaRPr lang="nb-N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D0C975B-AF68-FD09-90A9-7E0E314DBB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0B26E8C-01B1-B3C4-346A-804880DC1B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EFDA5-589A-495B-BAD5-05439B7BC83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0146606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ECEA60-D47A-A092-8EF1-C1F604FF39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7493C3D-CC53-8323-D406-1C9793033BD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5892226-7C98-D424-4CE1-A0C36AD2BA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47907-52F2-4193-AA0E-F41747A177BB}" type="datetimeFigureOut">
              <a:rPr lang="nb-NO" smtClean="0"/>
              <a:t>27.12.2025</a:t>
            </a:fld>
            <a:endParaRPr lang="nb-N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2C4EA9E-08C3-7B6A-8468-87F7836674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4BD4D32-BAE1-7713-FE94-0BEF5BA55B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EFDA5-589A-495B-BAD5-05439B7BC83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3900695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17016EC-B92A-3822-6910-F197CF5EAA5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059EF67-FB73-1B44-6602-0E1AF2E3FF0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827DB68-DA09-817F-3D3F-0A229F6AE2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47907-52F2-4193-AA0E-F41747A177BB}" type="datetimeFigureOut">
              <a:rPr lang="nb-NO" smtClean="0"/>
              <a:t>27.12.2025</a:t>
            </a:fld>
            <a:endParaRPr lang="nb-N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55A1659-5974-D713-FF63-03E7FF06CD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99D5B22-D1DF-03EF-29A8-29059F6F02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EFDA5-589A-495B-BAD5-05439B7BC83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3674894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0BC54B-2BEB-6C3A-D6CC-633B07FD87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13D929-EEFE-46FA-AD86-E9D3CC861B2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7DCDF07-5E6E-89C6-2C73-FC35D5FD2B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47907-52F2-4193-AA0E-F41747A177BB}" type="datetimeFigureOut">
              <a:rPr lang="nb-NO" smtClean="0"/>
              <a:t>27.12.2025</a:t>
            </a:fld>
            <a:endParaRPr lang="nb-N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63D19E6-F34A-5003-F739-7CA33AF865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DEC7D95-E981-6222-9458-46D5F7F678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EFDA5-589A-495B-BAD5-05439B7BC83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450349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217E9D-E4C3-47D7-7590-5581BCB69A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85DF1A0-0451-3049-9B0B-F1CF1F6FE4C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448F76C-C120-0E7D-8AE8-03CD4628DE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47907-52F2-4193-AA0E-F41747A177BB}" type="datetimeFigureOut">
              <a:rPr lang="nb-NO" smtClean="0"/>
              <a:t>27.12.2025</a:t>
            </a:fld>
            <a:endParaRPr lang="nb-N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D2F8297-F418-EF95-DEA7-5EB23584F1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BF72FA3-9BB0-1F1E-4D07-21FEE2A7DD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EFDA5-589A-495B-BAD5-05439B7BC83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3353563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280903-434C-1D40-3F49-4970D3DB8A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EA2830-8643-322A-6D2F-D86FF7BE031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E71ADC2-5056-9124-684F-41EBA9CE0FA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521F94E-4168-B1D6-2F6A-BCAEC2F93C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47907-52F2-4193-AA0E-F41747A177BB}" type="datetimeFigureOut">
              <a:rPr lang="nb-NO" smtClean="0"/>
              <a:t>27.12.2025</a:t>
            </a:fld>
            <a:endParaRPr lang="nb-NO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64E50D5-5AFE-8324-744A-5DFBA1616E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D9E5790-8594-B34B-9D9A-3C8E7B5425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EFDA5-589A-495B-BAD5-05439B7BC83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3638110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889B59-1830-21EA-B15E-7ED8283401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607EFF2-5CD6-4C9C-0FD2-37E4D6E2F81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EED8DBA-79B1-139B-5F4F-0BBC40AF3BF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31B9450-F35E-7070-C1CB-D7A55DD4D9C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8F2E953-4AAD-6990-1B3D-6F24FADA158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1CA3313-8CCD-09F3-BC3A-51085040FF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47907-52F2-4193-AA0E-F41747A177BB}" type="datetimeFigureOut">
              <a:rPr lang="nb-NO" smtClean="0"/>
              <a:t>27.12.2025</a:t>
            </a:fld>
            <a:endParaRPr lang="nb-NO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3097C9F-D5B1-F470-A409-DA06AA061D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E8EAB51-1573-6758-C0B0-7EBB04173D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EFDA5-589A-495B-BAD5-05439B7BC83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8160644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4462CB-3AEB-8487-E67A-5B95EF2324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7226A3B-C068-EA0A-FE80-314FE442D7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47907-52F2-4193-AA0E-F41747A177BB}" type="datetimeFigureOut">
              <a:rPr lang="nb-NO" smtClean="0"/>
              <a:t>27.12.2025</a:t>
            </a:fld>
            <a:endParaRPr lang="nb-NO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75A652B-C682-E859-E3A0-0E50CB6ED9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2A83CE2-EF6B-99CC-E1A9-E7D972F700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EFDA5-589A-495B-BAD5-05439B7BC83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7386385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7CFD806-8536-FD5E-D215-6FC0D1B562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47907-52F2-4193-AA0E-F41747A177BB}" type="datetimeFigureOut">
              <a:rPr lang="nb-NO" smtClean="0"/>
              <a:t>27.12.2025</a:t>
            </a:fld>
            <a:endParaRPr lang="nb-NO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DF3F404-5099-5DBC-0897-0D45281F8C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EF0787F-6127-831C-23A3-167A59D4D0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EFDA5-589A-495B-BAD5-05439B7BC83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9281812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633845-132A-6544-E890-79626278A5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EA0DFB-BEB8-E133-8261-1F67323729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053C9F3-F39C-9F4F-ADA4-7F016438B7B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2667C32-2F85-F8F1-68BD-1B44AC23E2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47907-52F2-4193-AA0E-F41747A177BB}" type="datetimeFigureOut">
              <a:rPr lang="nb-NO" smtClean="0"/>
              <a:t>27.12.2025</a:t>
            </a:fld>
            <a:endParaRPr lang="nb-NO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7EE6447-C578-6C08-0A6E-BDB9A7DE42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E30A0E4-6B21-32D5-AA05-A3F2475753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EFDA5-589A-495B-BAD5-05439B7BC83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2028903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841861-7389-879F-0715-31196EB75A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586DCB3-6A7B-7383-6099-710106482F0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b-NO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17D77AE-57F4-7B08-9CA8-16BE5D94567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7B8C873-19FA-7AFD-394E-6C68153E86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47907-52F2-4193-AA0E-F41747A177BB}" type="datetimeFigureOut">
              <a:rPr lang="nb-NO" smtClean="0"/>
              <a:t>27.12.2025</a:t>
            </a:fld>
            <a:endParaRPr lang="nb-NO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7820B96-6DDE-7AB9-B5E0-757C2E874C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92769D5-AC2E-AD47-857F-270DA17658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EFDA5-589A-495B-BAD5-05439B7BC83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3240427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D425F63-3C5B-CF90-B48F-5DE7415244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FB988E6-406D-FE56-CABA-44AF2595D2C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CD3980A-FCDA-86D8-11A3-25AB5FEAE06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A47907-52F2-4193-AA0E-F41747A177BB}" type="datetimeFigureOut">
              <a:rPr lang="nb-NO" smtClean="0"/>
              <a:t>27.12.2025</a:t>
            </a:fld>
            <a:endParaRPr lang="nb-N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F7A57B-9707-BAF1-D37A-C1B7B2562EB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A9630EC-7AB5-19E3-09CB-3B3F59C2486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8EFDA5-589A-495B-BAD5-05439B7BC83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685412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0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2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video" Target="https://player.vimeo.com/video/1135042246?app_id=122963" TargetMode="External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Foto av ulike arter kartlav på en stein.">
            <a:extLst>
              <a:ext uri="{FF2B5EF4-FFF2-40B4-BE49-F238E27FC236}">
                <a16:creationId xmlns:a16="http://schemas.microsoft.com/office/drawing/2014/main" id="{3387C18D-644E-B596-A5CD-961ADF58A147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4786745" y="-547255"/>
            <a:ext cx="6858000" cy="7952509"/>
          </a:xfrm>
          <a:prstGeom prst="rect">
            <a:avLst/>
          </a:prstGeom>
        </p:spPr>
      </p:pic>
      <p:sp>
        <p:nvSpPr>
          <p:cNvPr id="2" name="Tittel 1">
            <a:extLst>
              <a:ext uri="{FF2B5EF4-FFF2-40B4-BE49-F238E27FC236}">
                <a16:creationId xmlns:a16="http://schemas.microsoft.com/office/drawing/2014/main" id="{5215C5A5-62AA-420D-26EA-D8E7A9A42D3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27363" y="1122363"/>
            <a:ext cx="2989613" cy="3204134"/>
          </a:xfrm>
        </p:spPr>
        <p:txBody>
          <a:bodyPr anchor="b">
            <a:normAutofit/>
          </a:bodyPr>
          <a:lstStyle/>
          <a:p>
            <a:pPr algn="l"/>
            <a:r>
              <a:rPr lang="nb-NO" sz="4800" dirty="0"/>
              <a:t>Hvor finner vi lav?</a:t>
            </a:r>
          </a:p>
        </p:txBody>
      </p:sp>
    </p:spTree>
    <p:extLst>
      <p:ext uri="{BB962C8B-B14F-4D97-AF65-F5344CB8AC3E}">
        <p14:creationId xmlns:p14="http://schemas.microsoft.com/office/powerpoint/2010/main" val="128987400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86D16A-F21C-403B-F533-64C1D514D4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00264" y="556994"/>
            <a:ext cx="4753535" cy="1672499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 sz="36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Tradisjonell kunnskap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EFCC7C-CB25-C4E0-D771-E63FBD5F83E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600265" y="2059912"/>
            <a:ext cx="4985484" cy="4048467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nb-NO" sz="2200" dirty="0"/>
              <a:t>er erfaringer om naturen som er delt gjennom mange generasjoner, for eksempel at reinsdyr kan nyttiggjøre seg næringsstoffene i reinlav</a:t>
            </a:r>
          </a:p>
          <a:p>
            <a:pPr marL="0" indent="0">
              <a:buNone/>
            </a:pPr>
            <a:endParaRPr lang="nb-NO" sz="2200" dirty="0"/>
          </a:p>
          <a:p>
            <a:pPr marL="0" indent="0">
              <a:buNone/>
            </a:pPr>
            <a:r>
              <a:rPr lang="nb-NO" sz="2200" dirty="0"/>
              <a:t>I Norge er bl.a. bønder, fiskere, jegere og samer bærere av tradisjonell kunnskap.</a:t>
            </a:r>
          </a:p>
          <a:p>
            <a:pPr marL="0" indent="0">
              <a:buNone/>
            </a:pPr>
            <a:endParaRPr lang="nb-NO" sz="2200" dirty="0"/>
          </a:p>
          <a:p>
            <a:endParaRPr lang="nb-NO" sz="2200" dirty="0"/>
          </a:p>
        </p:txBody>
      </p:sp>
      <p:pic>
        <p:nvPicPr>
          <p:cNvPr id="8" name="Picture 4" descr="A large deer with antlers grazing in a field&#10;&#10;Description automatically generated">
            <a:extLst>
              <a:ext uri="{FF2B5EF4-FFF2-40B4-BE49-F238E27FC236}">
                <a16:creationId xmlns:a16="http://schemas.microsoft.com/office/drawing/2014/main" id="{ABA45D7F-0C0A-DE69-E267-806FB970643F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-4642" y="10"/>
            <a:ext cx="3006061" cy="3339639"/>
          </a:xfrm>
          <a:prstGeom prst="rect">
            <a:avLst/>
          </a:prstGeom>
        </p:spPr>
      </p:pic>
      <p:pic>
        <p:nvPicPr>
          <p:cNvPr id="4" name="Picture 3" descr="A boat on the water&#10;&#10;Description automatically generated">
            <a:extLst>
              <a:ext uri="{FF2B5EF4-FFF2-40B4-BE49-F238E27FC236}">
                <a16:creationId xmlns:a16="http://schemas.microsoft.com/office/drawing/2014/main" id="{F1DF3B2F-B00E-0979-33BA-DB282BA296B1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198068" y="10"/>
            <a:ext cx="2991088" cy="3339639"/>
          </a:xfrm>
          <a:prstGeom prst="rect">
            <a:avLst/>
          </a:prstGeom>
        </p:spPr>
      </p:pic>
      <p:pic>
        <p:nvPicPr>
          <p:cNvPr id="7" name="Picture 6" descr="A group of lambs in a field&#10;&#10;Description automatically generated">
            <a:extLst>
              <a:ext uri="{FF2B5EF4-FFF2-40B4-BE49-F238E27FC236}">
                <a16:creationId xmlns:a16="http://schemas.microsoft.com/office/drawing/2014/main" id="{AD5CD30B-CD9F-987B-2790-62FFA57AE33D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-2" y="3518351"/>
            <a:ext cx="6189158" cy="33396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630377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FEB158-01A1-531C-394F-F9DEA357AE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b">
            <a:normAutofit/>
          </a:bodyPr>
          <a:lstStyle/>
          <a:p>
            <a:r>
              <a:rPr lang="nb-NO" sz="3600" dirty="0"/>
              <a:t>Tradisjonell kunnskap: </a:t>
            </a:r>
            <a:r>
              <a:rPr lang="nb-NO" sz="3600" dirty="0" err="1"/>
              <a:t>Ulvelav</a:t>
            </a:r>
            <a:endParaRPr lang="nb-NO" sz="36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F0394D-9B43-C4F3-C6B4-71B105085FF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069959"/>
            <a:ext cx="5181600" cy="4107003"/>
          </a:xfrm>
        </p:spPr>
        <p:txBody>
          <a:bodyPr anchor="t">
            <a:normAutofit/>
          </a:bodyPr>
          <a:lstStyle/>
          <a:p>
            <a:r>
              <a:rPr lang="nb-NO" sz="2200" b="0" i="0" dirty="0" err="1">
                <a:effectLst/>
                <a:latin typeface="Calibri" panose="020F0502020204030204" pitchFamily="34" charset="0"/>
              </a:rPr>
              <a:t>busklav</a:t>
            </a:r>
            <a:r>
              <a:rPr lang="nb-NO" sz="2200" b="0" i="0" dirty="0">
                <a:effectLst/>
                <a:latin typeface="Calibri" panose="020F0502020204030204" pitchFamily="34" charset="0"/>
              </a:rPr>
              <a:t> </a:t>
            </a:r>
          </a:p>
          <a:p>
            <a:r>
              <a:rPr lang="nb-NO" sz="2200" b="0" i="0" dirty="0">
                <a:effectLst/>
                <a:latin typeface="Calibri" panose="020F0502020204030204" pitchFamily="34" charset="0"/>
              </a:rPr>
              <a:t>vokser oftest på tørre furuer eller furustubber</a:t>
            </a:r>
          </a:p>
          <a:p>
            <a:r>
              <a:rPr lang="nb-NO" sz="2200" b="0" i="0" dirty="0">
                <a:effectLst/>
                <a:latin typeface="Calibri" panose="020F0502020204030204" pitchFamily="34" charset="0"/>
              </a:rPr>
              <a:t>har i folkemedisinen blitt brukt til å smøre på kroppen mot skadedyr på folk og husdyr</a:t>
            </a:r>
          </a:p>
        </p:txBody>
      </p:sp>
      <p:sp>
        <p:nvSpPr>
          <p:cNvPr id="4" name="Speech Bubble: Rectangle with Corners Rounded 3">
            <a:extLst>
              <a:ext uri="{FF2B5EF4-FFF2-40B4-BE49-F238E27FC236}">
                <a16:creationId xmlns:a16="http://schemas.microsoft.com/office/drawing/2014/main" id="{4B2EE3F9-EF87-8C22-E41E-4F008F752FD8}"/>
              </a:ext>
            </a:extLst>
          </p:cNvPr>
          <p:cNvSpPr/>
          <p:nvPr/>
        </p:nvSpPr>
        <p:spPr>
          <a:xfrm>
            <a:off x="1029119" y="4893749"/>
            <a:ext cx="4019939" cy="1109708"/>
          </a:xfrm>
          <a:prstGeom prst="wedgeRoundRectCallout">
            <a:avLst>
              <a:gd name="adj1" fmla="val 76220"/>
              <a:gd name="adj2" fmla="val -6460"/>
              <a:gd name="adj3" fmla="val 16667"/>
            </a:avLst>
          </a:prstGeom>
          <a:solidFill>
            <a:srgbClr val="008000"/>
          </a:solidFill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2200" dirty="0" err="1">
                <a:solidFill>
                  <a:schemeClr val="bg1"/>
                </a:solidFill>
              </a:rPr>
              <a:t>Ulvelav</a:t>
            </a:r>
            <a:r>
              <a:rPr lang="nb-NO" sz="2200" dirty="0">
                <a:solidFill>
                  <a:schemeClr val="bg1"/>
                </a:solidFill>
              </a:rPr>
              <a:t> er så giftig at den ikke egner seg som mat- eller medisinplante.</a:t>
            </a:r>
          </a:p>
        </p:txBody>
      </p:sp>
      <p:sp>
        <p:nvSpPr>
          <p:cNvPr id="7" name="Speech Bubble: Rectangle with Corners Rounded 6">
            <a:extLst>
              <a:ext uri="{FF2B5EF4-FFF2-40B4-BE49-F238E27FC236}">
                <a16:creationId xmlns:a16="http://schemas.microsoft.com/office/drawing/2014/main" id="{430E5F7F-7C8A-B5E6-2A65-A3C8CB7D933E}"/>
              </a:ext>
            </a:extLst>
          </p:cNvPr>
          <p:cNvSpPr/>
          <p:nvPr/>
        </p:nvSpPr>
        <p:spPr>
          <a:xfrm>
            <a:off x="7113768" y="853351"/>
            <a:ext cx="3515558" cy="1109708"/>
          </a:xfrm>
          <a:prstGeom prst="wedgeRoundRectCallout">
            <a:avLst>
              <a:gd name="adj1" fmla="val 40711"/>
              <a:gd name="adj2" fmla="val 102484"/>
              <a:gd name="adj3" fmla="val 16667"/>
            </a:avLst>
          </a:prstGeom>
          <a:solidFill>
            <a:srgbClr val="008000"/>
          </a:solidFill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2200" dirty="0" err="1">
                <a:solidFill>
                  <a:schemeClr val="bg1"/>
                </a:solidFill>
              </a:rPr>
              <a:t>Ulvelav</a:t>
            </a:r>
            <a:r>
              <a:rPr lang="nb-NO" sz="2200" dirty="0">
                <a:solidFill>
                  <a:schemeClr val="bg1"/>
                </a:solidFill>
              </a:rPr>
              <a:t> er den eneste norske laven som er giftig.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191CF28B-1B13-F6C3-0208-CE3277A752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10302" y="2766329"/>
            <a:ext cx="5981700" cy="4019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95687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AE803359-181D-44B8-CE52-D059B994AD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 sz="3600" dirty="0"/>
              <a:t>Tradisjonell kunnskap: Reinlav</a:t>
            </a:r>
          </a:p>
        </p:txBody>
      </p:sp>
      <p:sp>
        <p:nvSpPr>
          <p:cNvPr id="2" name="Plassholder for innhold 1">
            <a:extLst>
              <a:ext uri="{FF2B5EF4-FFF2-40B4-BE49-F238E27FC236}">
                <a16:creationId xmlns:a16="http://schemas.microsoft.com/office/drawing/2014/main" id="{B331A76F-B7AB-4C83-CAE2-ACE0BF2B056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199" y="1825625"/>
            <a:ext cx="4909457" cy="4351338"/>
          </a:xfrm>
        </p:spPr>
        <p:txBody>
          <a:bodyPr>
            <a:normAutofit/>
          </a:bodyPr>
          <a:lstStyle/>
          <a:p>
            <a:r>
              <a:rPr lang="nb-NO" sz="2200" dirty="0" err="1"/>
              <a:t>busklav</a:t>
            </a:r>
            <a:endParaRPr lang="nb-NO" sz="2200" dirty="0"/>
          </a:p>
          <a:p>
            <a:r>
              <a:rPr lang="nb-NO" sz="2200" dirty="0"/>
              <a:t>det finnes mange ulike typer reinlav</a:t>
            </a:r>
          </a:p>
          <a:p>
            <a:r>
              <a:rPr lang="nb-NO" sz="2200" dirty="0">
                <a:latin typeface="Calibri" panose="020F0502020204030204" pitchFamily="34" charset="0"/>
              </a:rPr>
              <a:t>mange av dem har vært brukt i folkemedisinen, blant annet av samer</a:t>
            </a:r>
          </a:p>
          <a:p>
            <a:r>
              <a:rPr lang="nb-NO" sz="2200" dirty="0">
                <a:latin typeface="Calibri" panose="020F0502020204030204" pitchFamily="34" charset="0"/>
              </a:rPr>
              <a:t>avkok ble brukt mot luftveisinfeksjoner</a:t>
            </a:r>
          </a:p>
          <a:p>
            <a:r>
              <a:rPr lang="nb-NO" sz="2200" dirty="0">
                <a:latin typeface="Calibri" panose="020F0502020204030204" pitchFamily="34" charset="0"/>
              </a:rPr>
              <a:t>vært brukt mot tuberkulose</a:t>
            </a:r>
          </a:p>
          <a:p>
            <a:r>
              <a:rPr lang="nb-NO" sz="2200" dirty="0"/>
              <a:t>egner seg ikke som mat for mennesker, men for reinsdyr</a:t>
            </a:r>
          </a:p>
        </p:txBody>
      </p:sp>
      <p:sp>
        <p:nvSpPr>
          <p:cNvPr id="5" name="Speech Bubble: Rectangle with Corners Rounded 5">
            <a:extLst>
              <a:ext uri="{FF2B5EF4-FFF2-40B4-BE49-F238E27FC236}">
                <a16:creationId xmlns:a16="http://schemas.microsoft.com/office/drawing/2014/main" id="{2D08F431-851A-53DE-A9D8-BC75FF123BF4}"/>
              </a:ext>
            </a:extLst>
          </p:cNvPr>
          <p:cNvSpPr/>
          <p:nvPr/>
        </p:nvSpPr>
        <p:spPr>
          <a:xfrm>
            <a:off x="8500905" y="230188"/>
            <a:ext cx="2577597" cy="1109708"/>
          </a:xfrm>
          <a:prstGeom prst="wedgeRoundRectCallout">
            <a:avLst>
              <a:gd name="adj1" fmla="val 10849"/>
              <a:gd name="adj2" fmla="val 95557"/>
              <a:gd name="adj3" fmla="val 16667"/>
            </a:avLst>
          </a:prstGeom>
          <a:solidFill>
            <a:srgbClr val="008000"/>
          </a:solidFill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2000" dirty="0">
                <a:solidFill>
                  <a:schemeClr val="bg1"/>
                </a:solidFill>
              </a:rPr>
              <a:t>Var det noen som fant reinlav?</a:t>
            </a:r>
          </a:p>
        </p:txBody>
      </p:sp>
      <p:pic>
        <p:nvPicPr>
          <p:cNvPr id="7" name="Content Placeholder 4" descr="Foto av reinlav">
            <a:extLst>
              <a:ext uri="{FF2B5EF4-FFF2-40B4-BE49-F238E27FC236}">
                <a16:creationId xmlns:a16="http://schemas.microsoft.com/office/drawing/2014/main" id="{BA10DC8D-E2A5-DF07-5377-B0FED3415B54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"/>
          <a:stretch/>
        </p:blipFill>
        <p:spPr>
          <a:xfrm rot="5400000">
            <a:off x="5682111" y="3079551"/>
            <a:ext cx="3646237" cy="2818460"/>
          </a:xfrm>
          <a:prstGeom prst="rect">
            <a:avLst/>
          </a:prstGeom>
        </p:spPr>
      </p:pic>
      <p:sp>
        <p:nvSpPr>
          <p:cNvPr id="9" name="Speech Bubble: Rectangle with Corners Rounded 8">
            <a:extLst>
              <a:ext uri="{FF2B5EF4-FFF2-40B4-BE49-F238E27FC236}">
                <a16:creationId xmlns:a16="http://schemas.microsoft.com/office/drawing/2014/main" id="{D8C4D6F3-91C3-6521-227B-7107098C5D7C}"/>
              </a:ext>
            </a:extLst>
          </p:cNvPr>
          <p:cNvSpPr/>
          <p:nvPr/>
        </p:nvSpPr>
        <p:spPr>
          <a:xfrm>
            <a:off x="6095999" y="1474833"/>
            <a:ext cx="2987711" cy="1109708"/>
          </a:xfrm>
          <a:prstGeom prst="wedgeRoundRectCallout">
            <a:avLst>
              <a:gd name="adj1" fmla="val 6761"/>
              <a:gd name="adj2" fmla="val 96440"/>
              <a:gd name="adj3" fmla="val 16667"/>
            </a:avLst>
          </a:prstGeom>
          <a:solidFill>
            <a:srgbClr val="008000"/>
          </a:solidFill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2000" dirty="0">
                <a:solidFill>
                  <a:schemeClr val="bg1"/>
                </a:solidFill>
              </a:rPr>
              <a:t>Hvorfor tror dere den heter reinlav?</a:t>
            </a:r>
          </a:p>
        </p:txBody>
      </p:sp>
      <p:pic>
        <p:nvPicPr>
          <p:cNvPr id="3" name="Picture 2" descr="Foto av reinsdyr">
            <a:extLst>
              <a:ext uri="{FF2B5EF4-FFF2-40B4-BE49-F238E27FC236}">
                <a16:creationId xmlns:a16="http://schemas.microsoft.com/office/drawing/2014/main" id="{040B0032-C787-D196-4C19-B87A16C66853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" b="-1"/>
          <a:stretch/>
        </p:blipFill>
        <p:spPr>
          <a:xfrm>
            <a:off x="9247670" y="2665662"/>
            <a:ext cx="2944329" cy="3646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5062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  <p:bldP spid="5" grpId="0" animBg="1"/>
      <p:bldP spid="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26BF0773-9D06-30FA-8DB0-0348D675C8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Kart over beiteområder</a:t>
            </a:r>
          </a:p>
        </p:txBody>
      </p:sp>
      <p:sp>
        <p:nvSpPr>
          <p:cNvPr id="3" name="Plassholder for innhold 2" descr="kartutsnittet">
            <a:extLst>
              <a:ext uri="{FF2B5EF4-FFF2-40B4-BE49-F238E27FC236}">
                <a16:creationId xmlns:a16="http://schemas.microsoft.com/office/drawing/2014/main" id="{68FC02AA-50DC-4E30-7965-097193A738D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433739"/>
            <a:ext cx="6688016" cy="80434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b-NO" sz="2200" dirty="0"/>
              <a:t>I dette kartutsnittet fra et område i Nordland ser dere eksempel på sommer- og vinterbeite for reinsdyr. </a:t>
            </a:r>
          </a:p>
        </p:txBody>
      </p:sp>
      <p:pic>
        <p:nvPicPr>
          <p:cNvPr id="7" name="Plassholder for innhold 6" descr="kartutsnitt vinterbeite">
            <a:extLst>
              <a:ext uri="{FF2B5EF4-FFF2-40B4-BE49-F238E27FC236}">
                <a16:creationId xmlns:a16="http://schemas.microsoft.com/office/drawing/2014/main" id="{9B6B761E-80BF-9458-4CAB-B69318E2AE51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>
          <a:xfrm>
            <a:off x="6172200" y="2395853"/>
            <a:ext cx="5181600" cy="3210881"/>
          </a:xfrm>
        </p:spPr>
      </p:pic>
      <p:sp>
        <p:nvSpPr>
          <p:cNvPr id="5" name="Snakkeboble: rektangel med avrundede hjørner 4">
            <a:extLst>
              <a:ext uri="{FF2B5EF4-FFF2-40B4-BE49-F238E27FC236}">
                <a16:creationId xmlns:a16="http://schemas.microsoft.com/office/drawing/2014/main" id="{9C347CB7-9805-D889-68E3-0E2174AD063D}"/>
              </a:ext>
            </a:extLst>
          </p:cNvPr>
          <p:cNvSpPr/>
          <p:nvPr/>
        </p:nvSpPr>
        <p:spPr>
          <a:xfrm>
            <a:off x="7287724" y="1848461"/>
            <a:ext cx="4430751" cy="1125599"/>
          </a:xfrm>
          <a:prstGeom prst="wedgeRoundRectCallout">
            <a:avLst>
              <a:gd name="adj1" fmla="val -46025"/>
              <a:gd name="adj2" fmla="val 93782"/>
              <a:gd name="adj3" fmla="val 16667"/>
            </a:avLst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2200" dirty="0"/>
              <a:t>Beskriv forskjellen på områdene der reinen beiter sommer og vinter.</a:t>
            </a:r>
          </a:p>
        </p:txBody>
      </p:sp>
      <p:pic>
        <p:nvPicPr>
          <p:cNvPr id="9" name="Bilde 8" descr="kartutsnitt sommerbeite">
            <a:extLst>
              <a:ext uri="{FF2B5EF4-FFF2-40B4-BE49-F238E27FC236}">
                <a16:creationId xmlns:a16="http://schemas.microsoft.com/office/drawing/2014/main" id="{D702732D-9D01-BE44-B86F-A29A842C7576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94128" y="2395853"/>
            <a:ext cx="5225673" cy="3198299"/>
          </a:xfrm>
          <a:prstGeom prst="rect">
            <a:avLst/>
          </a:prstGeom>
        </p:spPr>
      </p:pic>
      <p:sp>
        <p:nvSpPr>
          <p:cNvPr id="10" name="TekstSylinder 9">
            <a:extLst>
              <a:ext uri="{FF2B5EF4-FFF2-40B4-BE49-F238E27FC236}">
                <a16:creationId xmlns:a16="http://schemas.microsoft.com/office/drawing/2014/main" id="{D26CEE95-920D-4076-AD84-6CA5B637EA56}"/>
              </a:ext>
            </a:extLst>
          </p:cNvPr>
          <p:cNvSpPr txBox="1"/>
          <p:nvPr/>
        </p:nvSpPr>
        <p:spPr>
          <a:xfrm>
            <a:off x="794128" y="5846867"/>
            <a:ext cx="350831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200" dirty="0"/>
              <a:t>Sommerbeite</a:t>
            </a:r>
          </a:p>
        </p:txBody>
      </p:sp>
      <p:sp>
        <p:nvSpPr>
          <p:cNvPr id="11" name="TekstSylinder 10">
            <a:extLst>
              <a:ext uri="{FF2B5EF4-FFF2-40B4-BE49-F238E27FC236}">
                <a16:creationId xmlns:a16="http://schemas.microsoft.com/office/drawing/2014/main" id="{399A3626-B135-F11F-1CA3-6C56264F1CE2}"/>
              </a:ext>
            </a:extLst>
          </p:cNvPr>
          <p:cNvSpPr txBox="1"/>
          <p:nvPr/>
        </p:nvSpPr>
        <p:spPr>
          <a:xfrm>
            <a:off x="6172200" y="5846867"/>
            <a:ext cx="350831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200" dirty="0"/>
              <a:t>Vinterbeite</a:t>
            </a:r>
          </a:p>
        </p:txBody>
      </p:sp>
    </p:spTree>
    <p:extLst>
      <p:ext uri="{BB962C8B-B14F-4D97-AF65-F5344CB8AC3E}">
        <p14:creationId xmlns:p14="http://schemas.microsoft.com/office/powerpoint/2010/main" val="4787856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tel 4">
            <a:extLst>
              <a:ext uri="{FF2B5EF4-FFF2-40B4-BE49-F238E27FC236}">
                <a16:creationId xmlns:a16="http://schemas.microsoft.com/office/drawing/2014/main" id="{5759A843-29F3-E959-A102-41E596D697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6679" y="723898"/>
            <a:ext cx="6002110" cy="1495425"/>
          </a:xfrm>
        </p:spPr>
        <p:txBody>
          <a:bodyPr>
            <a:noAutofit/>
          </a:bodyPr>
          <a:lstStyle/>
          <a:p>
            <a:r>
              <a:rPr lang="nb-NO" sz="3600" dirty="0"/>
              <a:t>Hvorfor reinsdyrene beiter på ulike områder sommer og vinter</a:t>
            </a:r>
          </a:p>
        </p:txBody>
      </p:sp>
      <p:sp>
        <p:nvSpPr>
          <p:cNvPr id="6" name="Plassholder for innhold 5">
            <a:extLst>
              <a:ext uri="{FF2B5EF4-FFF2-40B4-BE49-F238E27FC236}">
                <a16:creationId xmlns:a16="http://schemas.microsoft.com/office/drawing/2014/main" id="{18B45B28-484B-9120-0C37-5DD2A46741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6680" y="2405067"/>
            <a:ext cx="6002110" cy="372903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nb-NO" sz="2200" dirty="0"/>
              <a:t>Reindrift foregår i stor grad på områder der den årlige tilveksten på beitene er liten. </a:t>
            </a:r>
          </a:p>
          <a:p>
            <a:pPr marL="0" indent="0">
              <a:buNone/>
            </a:pPr>
            <a:r>
              <a:rPr lang="nb-NO" sz="2200" dirty="0"/>
              <a:t>For å finne nok næring gjennom året må derfor reinen bevege seg over store avstander. </a:t>
            </a:r>
          </a:p>
          <a:p>
            <a:pPr marL="0" indent="0">
              <a:buNone/>
            </a:pPr>
            <a:r>
              <a:rPr lang="nb-NO" sz="2200" dirty="0"/>
              <a:t>Samtidig klarer reinsdyra å utnytte dårlige beiter som andre beitedyr ikke ville ha overlevd på. Dette gjelder særlig om vinteren.</a:t>
            </a:r>
          </a:p>
        </p:txBody>
      </p:sp>
      <p:pic>
        <p:nvPicPr>
          <p:cNvPr id="4" name="Bilde 3" descr="Foto av reinsdyr">
            <a:extLst>
              <a:ext uri="{FF2B5EF4-FFF2-40B4-BE49-F238E27FC236}">
                <a16:creationId xmlns:a16="http://schemas.microsoft.com/office/drawing/2014/main" id="{9B42445A-2CF8-CD37-4208-359785DCE62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199440" y="10"/>
            <a:ext cx="4992560" cy="6857990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301053836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86860F1-908D-9E33-DFB0-5C284F4107F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8C1044FD-5A8E-66B6-C275-D423CC9291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nb-NO" sz="3600" dirty="0"/>
              <a:t>Fleip eller fakta om lav </a:t>
            </a:r>
          </a:p>
        </p:txBody>
      </p:sp>
      <p:sp>
        <p:nvSpPr>
          <p:cNvPr id="4" name="Speech Bubble: Rectangle with Corners Rounded 8">
            <a:extLst>
              <a:ext uri="{FF2B5EF4-FFF2-40B4-BE49-F238E27FC236}">
                <a16:creationId xmlns:a16="http://schemas.microsoft.com/office/drawing/2014/main" id="{53E062DB-F81D-645C-A281-80845E6F8C8B}"/>
              </a:ext>
            </a:extLst>
          </p:cNvPr>
          <p:cNvSpPr/>
          <p:nvPr/>
        </p:nvSpPr>
        <p:spPr>
          <a:xfrm>
            <a:off x="596604" y="4954973"/>
            <a:ext cx="3929074" cy="1109708"/>
          </a:xfrm>
          <a:prstGeom prst="wedgeRoundRectCallout">
            <a:avLst>
              <a:gd name="adj1" fmla="val 59260"/>
              <a:gd name="adj2" fmla="val 98356"/>
              <a:gd name="adj3" fmla="val 16667"/>
            </a:avLst>
          </a:prstGeom>
          <a:ln w="19050">
            <a:solidFill>
              <a:schemeClr val="accent1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b-NO" sz="2200" dirty="0">
                <a:solidFill>
                  <a:schemeClr val="tx1"/>
                </a:solidFill>
              </a:rPr>
              <a:t>Det finnes ca. 5000 </a:t>
            </a:r>
            <a:br>
              <a:rPr lang="nb-NO" sz="2200" dirty="0">
                <a:solidFill>
                  <a:schemeClr val="tx1"/>
                </a:solidFill>
              </a:rPr>
            </a:br>
            <a:r>
              <a:rPr lang="nb-NO" sz="2200" dirty="0">
                <a:solidFill>
                  <a:schemeClr val="tx1"/>
                </a:solidFill>
              </a:rPr>
              <a:t>forskjellige lavarter i Norge.</a:t>
            </a:r>
          </a:p>
        </p:txBody>
      </p:sp>
      <p:sp>
        <p:nvSpPr>
          <p:cNvPr id="5" name="Speech Bubble: Rectangle with Corners Rounded 5">
            <a:extLst>
              <a:ext uri="{FF2B5EF4-FFF2-40B4-BE49-F238E27FC236}">
                <a16:creationId xmlns:a16="http://schemas.microsoft.com/office/drawing/2014/main" id="{35223CC7-BB0D-FDB3-D751-BE2684BB3B16}"/>
              </a:ext>
            </a:extLst>
          </p:cNvPr>
          <p:cNvSpPr/>
          <p:nvPr/>
        </p:nvSpPr>
        <p:spPr>
          <a:xfrm>
            <a:off x="2102671" y="3419004"/>
            <a:ext cx="3515558" cy="1109708"/>
          </a:xfrm>
          <a:prstGeom prst="wedgeRoundRectCallout">
            <a:avLst>
              <a:gd name="adj1" fmla="val 41698"/>
              <a:gd name="adj2" fmla="val 159752"/>
              <a:gd name="adj3" fmla="val 16667"/>
            </a:avLst>
          </a:prstGeom>
          <a:ln w="19050">
            <a:solidFill>
              <a:schemeClr val="accent1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b-NO" sz="2200" dirty="0">
                <a:solidFill>
                  <a:schemeClr val="tx1"/>
                </a:solidFill>
              </a:rPr>
              <a:t>Reinlav er en type </a:t>
            </a:r>
            <a:r>
              <a:rPr lang="nb-NO" sz="2200" dirty="0" err="1">
                <a:solidFill>
                  <a:schemeClr val="tx1"/>
                </a:solidFill>
              </a:rPr>
              <a:t>busklav</a:t>
            </a:r>
            <a:r>
              <a:rPr lang="nb-NO" sz="2200" dirty="0">
                <a:solidFill>
                  <a:schemeClr val="tx1"/>
                </a:solidFill>
              </a:rPr>
              <a:t>.</a:t>
            </a:r>
          </a:p>
        </p:txBody>
      </p:sp>
      <p:sp>
        <p:nvSpPr>
          <p:cNvPr id="6" name="Speech Bubble: Rectangle with Corners Rounded 8">
            <a:extLst>
              <a:ext uri="{FF2B5EF4-FFF2-40B4-BE49-F238E27FC236}">
                <a16:creationId xmlns:a16="http://schemas.microsoft.com/office/drawing/2014/main" id="{90677DFA-AF4E-6EF6-7CBC-9FA7B1C38756}"/>
              </a:ext>
            </a:extLst>
          </p:cNvPr>
          <p:cNvSpPr/>
          <p:nvPr/>
        </p:nvSpPr>
        <p:spPr>
          <a:xfrm>
            <a:off x="838200" y="1723550"/>
            <a:ext cx="3929074" cy="1109708"/>
          </a:xfrm>
          <a:prstGeom prst="wedgeRoundRectCallout">
            <a:avLst>
              <a:gd name="adj1" fmla="val -65239"/>
              <a:gd name="adj2" fmla="val 100366"/>
              <a:gd name="adj3" fmla="val 16667"/>
            </a:avLst>
          </a:prstGeom>
          <a:ln w="19050">
            <a:solidFill>
              <a:schemeClr val="accent1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b-NO" sz="2200" dirty="0">
                <a:solidFill>
                  <a:schemeClr val="tx1"/>
                </a:solidFill>
              </a:rPr>
              <a:t>Det heter reinlav fordi det ligner på geviret til reinsdyret.</a:t>
            </a:r>
          </a:p>
        </p:txBody>
      </p:sp>
      <p:sp>
        <p:nvSpPr>
          <p:cNvPr id="7" name="Speech Bubble: Rectangle with Corners Rounded 8">
            <a:extLst>
              <a:ext uri="{FF2B5EF4-FFF2-40B4-BE49-F238E27FC236}">
                <a16:creationId xmlns:a16="http://schemas.microsoft.com/office/drawing/2014/main" id="{1EFF8ED7-6B13-3F28-DF0D-3F73B097C72D}"/>
              </a:ext>
            </a:extLst>
          </p:cNvPr>
          <p:cNvSpPr/>
          <p:nvPr/>
        </p:nvSpPr>
        <p:spPr>
          <a:xfrm>
            <a:off x="6306027" y="4828591"/>
            <a:ext cx="3929074" cy="1109708"/>
          </a:xfrm>
          <a:prstGeom prst="wedgeRoundRectCallout">
            <a:avLst>
              <a:gd name="adj1" fmla="val 59260"/>
              <a:gd name="adj2" fmla="val 98356"/>
              <a:gd name="adj3" fmla="val 16667"/>
            </a:avLst>
          </a:prstGeom>
          <a:ln w="19050">
            <a:solidFill>
              <a:schemeClr val="accent1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b-NO" sz="2200" dirty="0">
                <a:solidFill>
                  <a:schemeClr val="tx1"/>
                </a:solidFill>
              </a:rPr>
              <a:t>Lav består egentlig av </a:t>
            </a:r>
            <a:br>
              <a:rPr lang="nb-NO" sz="2200" dirty="0">
                <a:solidFill>
                  <a:schemeClr val="tx1"/>
                </a:solidFill>
              </a:rPr>
            </a:br>
            <a:r>
              <a:rPr lang="nb-NO" sz="2200" dirty="0">
                <a:solidFill>
                  <a:schemeClr val="tx1"/>
                </a:solidFill>
              </a:rPr>
              <a:t>to arter (symbiose).</a:t>
            </a:r>
          </a:p>
        </p:txBody>
      </p:sp>
      <p:sp>
        <p:nvSpPr>
          <p:cNvPr id="9" name="Speech Bubble: Rectangle with Corners Rounded 8">
            <a:extLst>
              <a:ext uri="{FF2B5EF4-FFF2-40B4-BE49-F238E27FC236}">
                <a16:creationId xmlns:a16="http://schemas.microsoft.com/office/drawing/2014/main" id="{D8A9AB33-670D-A581-FABA-ADB883E20480}"/>
              </a:ext>
            </a:extLst>
          </p:cNvPr>
          <p:cNvSpPr/>
          <p:nvPr/>
        </p:nvSpPr>
        <p:spPr>
          <a:xfrm>
            <a:off x="5460191" y="1611470"/>
            <a:ext cx="3929074" cy="1109708"/>
          </a:xfrm>
          <a:prstGeom prst="wedgeRoundRectCallout">
            <a:avLst>
              <a:gd name="adj1" fmla="val 59260"/>
              <a:gd name="adj2" fmla="val 98356"/>
              <a:gd name="adj3" fmla="val 16667"/>
            </a:avLst>
          </a:prstGeom>
          <a:ln w="19050">
            <a:solidFill>
              <a:schemeClr val="accent1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b-NO" sz="2200" dirty="0">
                <a:solidFill>
                  <a:schemeClr val="tx1"/>
                </a:solidFill>
              </a:rPr>
              <a:t>Mye </a:t>
            </a:r>
            <a:r>
              <a:rPr lang="nb-NO" sz="2200" dirty="0" err="1">
                <a:solidFill>
                  <a:schemeClr val="tx1"/>
                </a:solidFill>
              </a:rPr>
              <a:t>skjegglav</a:t>
            </a:r>
            <a:r>
              <a:rPr lang="nb-NO" sz="2200" dirty="0">
                <a:solidFill>
                  <a:schemeClr val="tx1"/>
                </a:solidFill>
              </a:rPr>
              <a:t> tyder </a:t>
            </a:r>
            <a:br>
              <a:rPr lang="nb-NO" sz="2200" dirty="0">
                <a:solidFill>
                  <a:schemeClr val="tx1"/>
                </a:solidFill>
              </a:rPr>
            </a:br>
            <a:r>
              <a:rPr lang="nb-NO" sz="2200" dirty="0">
                <a:solidFill>
                  <a:schemeClr val="tx1"/>
                </a:solidFill>
              </a:rPr>
              <a:t>på ren luft.</a:t>
            </a:r>
          </a:p>
        </p:txBody>
      </p:sp>
      <p:sp>
        <p:nvSpPr>
          <p:cNvPr id="10" name="Speech Bubble: Rectangle with Corners Rounded 8">
            <a:extLst>
              <a:ext uri="{FF2B5EF4-FFF2-40B4-BE49-F238E27FC236}">
                <a16:creationId xmlns:a16="http://schemas.microsoft.com/office/drawing/2014/main" id="{94F823F8-2C6B-E3FB-8A3B-703F3B8CD15E}"/>
              </a:ext>
            </a:extLst>
          </p:cNvPr>
          <p:cNvSpPr/>
          <p:nvPr/>
        </p:nvSpPr>
        <p:spPr>
          <a:xfrm>
            <a:off x="7120195" y="3332352"/>
            <a:ext cx="3929074" cy="1109708"/>
          </a:xfrm>
          <a:prstGeom prst="wedgeRoundRectCallout">
            <a:avLst>
              <a:gd name="adj1" fmla="val 59260"/>
              <a:gd name="adj2" fmla="val 98356"/>
              <a:gd name="adj3" fmla="val 16667"/>
            </a:avLst>
          </a:prstGeom>
          <a:ln w="19050">
            <a:solidFill>
              <a:schemeClr val="accent1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b-NO" sz="2200" dirty="0">
                <a:solidFill>
                  <a:schemeClr val="tx1"/>
                </a:solidFill>
              </a:rPr>
              <a:t>Lav vokser ofte mer </a:t>
            </a:r>
            <a:br>
              <a:rPr lang="nb-NO" sz="2200" dirty="0">
                <a:solidFill>
                  <a:schemeClr val="tx1"/>
                </a:solidFill>
              </a:rPr>
            </a:br>
            <a:r>
              <a:rPr lang="nb-NO" sz="2200" dirty="0">
                <a:solidFill>
                  <a:schemeClr val="tx1"/>
                </a:solidFill>
              </a:rPr>
              <a:t>enn 10 cm i året.</a:t>
            </a:r>
          </a:p>
        </p:txBody>
      </p:sp>
    </p:spTree>
    <p:extLst>
      <p:ext uri="{BB962C8B-B14F-4D97-AF65-F5344CB8AC3E}">
        <p14:creationId xmlns:p14="http://schemas.microsoft.com/office/powerpoint/2010/main" val="68348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9" grpId="0" animBg="1"/>
      <p:bldP spid="10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AEE9991-80AA-0EFA-1B3E-DBC4F96ED31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17DFADEA-9FA1-8D7D-BE5A-003274E344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nb-NO" sz="3600" dirty="0"/>
              <a:t>Fleip eller fakta om lav </a:t>
            </a:r>
          </a:p>
        </p:txBody>
      </p:sp>
      <p:sp>
        <p:nvSpPr>
          <p:cNvPr id="4" name="Speech Bubble: Rectangle with Corners Rounded 8">
            <a:extLst>
              <a:ext uri="{FF2B5EF4-FFF2-40B4-BE49-F238E27FC236}">
                <a16:creationId xmlns:a16="http://schemas.microsoft.com/office/drawing/2014/main" id="{A3F5CFAD-8C36-1FB5-B763-8B0AC3272EB4}"/>
              </a:ext>
            </a:extLst>
          </p:cNvPr>
          <p:cNvSpPr/>
          <p:nvPr/>
        </p:nvSpPr>
        <p:spPr>
          <a:xfrm>
            <a:off x="636797" y="4894677"/>
            <a:ext cx="3929074" cy="1109708"/>
          </a:xfrm>
          <a:prstGeom prst="wedgeRoundRectCallout">
            <a:avLst>
              <a:gd name="adj1" fmla="val 59260"/>
              <a:gd name="adj2" fmla="val 98356"/>
              <a:gd name="adj3" fmla="val 16667"/>
            </a:avLst>
          </a:prstGeom>
          <a:solidFill>
            <a:srgbClr val="C00000"/>
          </a:solidFill>
          <a:ln w="1905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b-NO" sz="2200" dirty="0">
                <a:solidFill>
                  <a:schemeClr val="bg1"/>
                </a:solidFill>
              </a:rPr>
              <a:t>Det finnes ca. 5000 </a:t>
            </a:r>
            <a:br>
              <a:rPr lang="nb-NO" sz="2200" dirty="0">
                <a:solidFill>
                  <a:schemeClr val="bg1"/>
                </a:solidFill>
              </a:rPr>
            </a:br>
            <a:r>
              <a:rPr lang="nb-NO" sz="2200" dirty="0">
                <a:solidFill>
                  <a:schemeClr val="bg1"/>
                </a:solidFill>
              </a:rPr>
              <a:t>forskjellige lavarter i Norge.</a:t>
            </a:r>
          </a:p>
        </p:txBody>
      </p:sp>
      <p:sp>
        <p:nvSpPr>
          <p:cNvPr id="5" name="Speech Bubble: Rectangle with Corners Rounded 5">
            <a:extLst>
              <a:ext uri="{FF2B5EF4-FFF2-40B4-BE49-F238E27FC236}">
                <a16:creationId xmlns:a16="http://schemas.microsoft.com/office/drawing/2014/main" id="{595FE74A-02D9-0378-79C5-87FFC2679E9B}"/>
              </a:ext>
            </a:extLst>
          </p:cNvPr>
          <p:cNvSpPr/>
          <p:nvPr/>
        </p:nvSpPr>
        <p:spPr>
          <a:xfrm>
            <a:off x="2142864" y="3358708"/>
            <a:ext cx="3515558" cy="1109708"/>
          </a:xfrm>
          <a:prstGeom prst="wedgeRoundRectCallout">
            <a:avLst>
              <a:gd name="adj1" fmla="val 41698"/>
              <a:gd name="adj2" fmla="val 159752"/>
              <a:gd name="adj3" fmla="val 16667"/>
            </a:avLst>
          </a:prstGeom>
          <a:solidFill>
            <a:schemeClr val="accent6">
              <a:lumMod val="75000"/>
            </a:schemeClr>
          </a:solidFill>
          <a:ln w="19050">
            <a:solidFill>
              <a:srgbClr val="00B05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b-NO" sz="2200" dirty="0">
                <a:solidFill>
                  <a:schemeClr val="bg1"/>
                </a:solidFill>
              </a:rPr>
              <a:t>Reinlav er en type </a:t>
            </a:r>
            <a:r>
              <a:rPr lang="nb-NO" sz="2200" dirty="0" err="1">
                <a:solidFill>
                  <a:schemeClr val="bg1"/>
                </a:solidFill>
              </a:rPr>
              <a:t>busklav</a:t>
            </a:r>
            <a:r>
              <a:rPr lang="nb-NO" sz="2200" dirty="0">
                <a:solidFill>
                  <a:schemeClr val="bg1"/>
                </a:solidFill>
              </a:rPr>
              <a:t>.</a:t>
            </a:r>
          </a:p>
        </p:txBody>
      </p:sp>
      <p:sp>
        <p:nvSpPr>
          <p:cNvPr id="6" name="Speech Bubble: Rectangle with Corners Rounded 8">
            <a:extLst>
              <a:ext uri="{FF2B5EF4-FFF2-40B4-BE49-F238E27FC236}">
                <a16:creationId xmlns:a16="http://schemas.microsoft.com/office/drawing/2014/main" id="{FCAD7809-5B92-7145-0D91-ED87A3C0D9A1}"/>
              </a:ext>
            </a:extLst>
          </p:cNvPr>
          <p:cNvSpPr/>
          <p:nvPr/>
        </p:nvSpPr>
        <p:spPr>
          <a:xfrm>
            <a:off x="838200" y="1723550"/>
            <a:ext cx="3929074" cy="1109708"/>
          </a:xfrm>
          <a:prstGeom prst="wedgeRoundRectCallout">
            <a:avLst>
              <a:gd name="adj1" fmla="val -65239"/>
              <a:gd name="adj2" fmla="val 100366"/>
              <a:gd name="adj3" fmla="val 16667"/>
            </a:avLst>
          </a:prstGeom>
          <a:solidFill>
            <a:srgbClr val="C00000"/>
          </a:solidFill>
          <a:ln w="1905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b-NO" sz="2200" dirty="0">
                <a:solidFill>
                  <a:schemeClr val="bg1"/>
                </a:solidFill>
              </a:rPr>
              <a:t>Det heter reinlav fordi det ligner på geviret til reinsdyret.</a:t>
            </a:r>
          </a:p>
        </p:txBody>
      </p:sp>
      <p:sp>
        <p:nvSpPr>
          <p:cNvPr id="7" name="Speech Bubble: Rectangle with Corners Rounded 8">
            <a:extLst>
              <a:ext uri="{FF2B5EF4-FFF2-40B4-BE49-F238E27FC236}">
                <a16:creationId xmlns:a16="http://schemas.microsoft.com/office/drawing/2014/main" id="{91CADF5F-2E5F-2718-7A7C-5B5B4815DCFD}"/>
              </a:ext>
            </a:extLst>
          </p:cNvPr>
          <p:cNvSpPr/>
          <p:nvPr/>
        </p:nvSpPr>
        <p:spPr>
          <a:xfrm>
            <a:off x="6346220" y="4768295"/>
            <a:ext cx="3929074" cy="1109708"/>
          </a:xfrm>
          <a:prstGeom prst="wedgeRoundRectCallout">
            <a:avLst>
              <a:gd name="adj1" fmla="val 59260"/>
              <a:gd name="adj2" fmla="val 98356"/>
              <a:gd name="adj3" fmla="val 16667"/>
            </a:avLst>
          </a:prstGeom>
          <a:solidFill>
            <a:schemeClr val="accent6">
              <a:lumMod val="75000"/>
            </a:schemeClr>
          </a:solidFill>
          <a:ln w="19050">
            <a:solidFill>
              <a:srgbClr val="00B05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b-NO" sz="2200" dirty="0">
                <a:solidFill>
                  <a:schemeClr val="bg1"/>
                </a:solidFill>
              </a:rPr>
              <a:t>Lav består egentlig av </a:t>
            </a:r>
            <a:br>
              <a:rPr lang="nb-NO" sz="2200" dirty="0">
                <a:solidFill>
                  <a:schemeClr val="bg1"/>
                </a:solidFill>
              </a:rPr>
            </a:br>
            <a:r>
              <a:rPr lang="nb-NO" sz="2200" dirty="0">
                <a:solidFill>
                  <a:schemeClr val="bg1"/>
                </a:solidFill>
              </a:rPr>
              <a:t>to arter (symbiose).</a:t>
            </a:r>
          </a:p>
        </p:txBody>
      </p:sp>
      <p:sp>
        <p:nvSpPr>
          <p:cNvPr id="9" name="Speech Bubble: Rectangle with Corners Rounded 8">
            <a:extLst>
              <a:ext uri="{FF2B5EF4-FFF2-40B4-BE49-F238E27FC236}">
                <a16:creationId xmlns:a16="http://schemas.microsoft.com/office/drawing/2014/main" id="{B3CD37AB-E70D-0C8C-40B1-B27B3EE69EF9}"/>
              </a:ext>
            </a:extLst>
          </p:cNvPr>
          <p:cNvSpPr/>
          <p:nvPr/>
        </p:nvSpPr>
        <p:spPr>
          <a:xfrm>
            <a:off x="5460191" y="1611470"/>
            <a:ext cx="3929074" cy="1109708"/>
          </a:xfrm>
          <a:prstGeom prst="wedgeRoundRectCallout">
            <a:avLst>
              <a:gd name="adj1" fmla="val 59260"/>
              <a:gd name="adj2" fmla="val 98356"/>
              <a:gd name="adj3" fmla="val 16667"/>
            </a:avLst>
          </a:prstGeom>
          <a:solidFill>
            <a:schemeClr val="accent6">
              <a:lumMod val="75000"/>
            </a:schemeClr>
          </a:solidFill>
          <a:ln w="19050">
            <a:solidFill>
              <a:srgbClr val="00B05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b-NO" sz="2200" dirty="0">
                <a:solidFill>
                  <a:schemeClr val="bg1"/>
                </a:solidFill>
              </a:rPr>
              <a:t>Mye </a:t>
            </a:r>
            <a:r>
              <a:rPr lang="nb-NO" sz="2200" dirty="0" err="1">
                <a:solidFill>
                  <a:schemeClr val="bg1"/>
                </a:solidFill>
              </a:rPr>
              <a:t>skjegglav</a:t>
            </a:r>
            <a:r>
              <a:rPr lang="nb-NO" sz="2200" dirty="0">
                <a:solidFill>
                  <a:schemeClr val="bg1"/>
                </a:solidFill>
              </a:rPr>
              <a:t> tyder </a:t>
            </a:r>
            <a:br>
              <a:rPr lang="nb-NO" sz="2200" dirty="0">
                <a:solidFill>
                  <a:schemeClr val="bg1"/>
                </a:solidFill>
              </a:rPr>
            </a:br>
            <a:r>
              <a:rPr lang="nb-NO" sz="2200" dirty="0">
                <a:solidFill>
                  <a:schemeClr val="bg1"/>
                </a:solidFill>
              </a:rPr>
              <a:t>på ren luft.</a:t>
            </a:r>
          </a:p>
        </p:txBody>
      </p:sp>
      <p:sp>
        <p:nvSpPr>
          <p:cNvPr id="10" name="Speech Bubble: Rectangle with Corners Rounded 8">
            <a:extLst>
              <a:ext uri="{FF2B5EF4-FFF2-40B4-BE49-F238E27FC236}">
                <a16:creationId xmlns:a16="http://schemas.microsoft.com/office/drawing/2014/main" id="{6E8AC096-EAEC-B606-AD51-D1EBB80F2436}"/>
              </a:ext>
            </a:extLst>
          </p:cNvPr>
          <p:cNvSpPr/>
          <p:nvPr/>
        </p:nvSpPr>
        <p:spPr>
          <a:xfrm>
            <a:off x="7160388" y="3272056"/>
            <a:ext cx="3929074" cy="1109708"/>
          </a:xfrm>
          <a:prstGeom prst="wedgeRoundRectCallout">
            <a:avLst>
              <a:gd name="adj1" fmla="val 59260"/>
              <a:gd name="adj2" fmla="val 98356"/>
              <a:gd name="adj3" fmla="val 16667"/>
            </a:avLst>
          </a:prstGeom>
          <a:solidFill>
            <a:srgbClr val="C00000"/>
          </a:solidFill>
          <a:ln w="1905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b-NO" sz="2200" dirty="0">
                <a:solidFill>
                  <a:schemeClr val="bg1"/>
                </a:solidFill>
              </a:rPr>
              <a:t>Lav vokser ofte mer </a:t>
            </a:r>
            <a:br>
              <a:rPr lang="nb-NO" sz="2200" dirty="0">
                <a:solidFill>
                  <a:schemeClr val="bg1"/>
                </a:solidFill>
              </a:rPr>
            </a:br>
            <a:r>
              <a:rPr lang="nb-NO" sz="2200" dirty="0">
                <a:solidFill>
                  <a:schemeClr val="bg1"/>
                </a:solidFill>
              </a:rPr>
              <a:t>enn 10 cm i året.</a:t>
            </a:r>
          </a:p>
        </p:txBody>
      </p:sp>
    </p:spTree>
    <p:extLst>
      <p:ext uri="{BB962C8B-B14F-4D97-AF65-F5344CB8AC3E}">
        <p14:creationId xmlns:p14="http://schemas.microsoft.com/office/powerpoint/2010/main" val="19542609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9" grpId="0" animBg="1"/>
      <p:bldP spid="10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6A068E-9C20-AF2E-A8AB-D3947C93AC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4196" y="840443"/>
            <a:ext cx="5736178" cy="1620984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nb-NO" sz="3600" dirty="0"/>
              <a:t>Lav deles inn i tre grupper</a:t>
            </a:r>
            <a:br>
              <a:rPr lang="nb-NO" sz="3600" dirty="0"/>
            </a:br>
            <a:endParaRPr lang="nb-NO" sz="3600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4" name="Content Placeholder 6" descr="Foto av skorpelav">
            <a:extLst>
              <a:ext uri="{FF2B5EF4-FFF2-40B4-BE49-F238E27FC236}">
                <a16:creationId xmlns:a16="http://schemas.microsoft.com/office/drawing/2014/main" id="{9DC592A6-1974-7F4A-2737-B4A7DE3A9F5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4543481" y="2726568"/>
            <a:ext cx="3105037" cy="3316809"/>
          </a:xfrm>
          <a:prstGeom prst="rect">
            <a:avLst/>
          </a:prstGeom>
        </p:spPr>
      </p:pic>
      <p:pic>
        <p:nvPicPr>
          <p:cNvPr id="7" name="Picture 6" descr="Foto av bladlav">
            <a:extLst>
              <a:ext uri="{FF2B5EF4-FFF2-40B4-BE49-F238E27FC236}">
                <a16:creationId xmlns:a16="http://schemas.microsoft.com/office/drawing/2014/main" id="{15C29169-4C61-1D57-03E9-9D308C5EDB56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157078" y="2832453"/>
            <a:ext cx="3292200" cy="3105037"/>
          </a:xfrm>
          <a:prstGeom prst="rect">
            <a:avLst/>
          </a:prstGeom>
        </p:spPr>
      </p:pic>
      <p:pic>
        <p:nvPicPr>
          <p:cNvPr id="5" name="Content Placeholder 4" descr="Foto av busklav">
            <a:extLst>
              <a:ext uri="{FF2B5EF4-FFF2-40B4-BE49-F238E27FC236}">
                <a16:creationId xmlns:a16="http://schemas.microsoft.com/office/drawing/2014/main" id="{A924E1AE-620D-4469-FE96-438AF520BAF6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"/>
          <a:stretch/>
        </p:blipFill>
        <p:spPr>
          <a:xfrm rot="5400000">
            <a:off x="989072" y="2747578"/>
            <a:ext cx="3105037" cy="327478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4D177E2-F6DF-F6C5-2F3E-FE01B427A0D9}"/>
              </a:ext>
            </a:extLst>
          </p:cNvPr>
          <p:cNvSpPr txBox="1"/>
          <p:nvPr/>
        </p:nvSpPr>
        <p:spPr>
          <a:xfrm>
            <a:off x="1266825" y="2361597"/>
            <a:ext cx="229552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200" dirty="0" err="1"/>
              <a:t>Busklav</a:t>
            </a:r>
            <a:endParaRPr lang="nb-NO" sz="22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154CE0B-F87D-857F-69BF-1BF2C2659954}"/>
              </a:ext>
            </a:extLst>
          </p:cNvPr>
          <p:cNvSpPr txBox="1"/>
          <p:nvPr/>
        </p:nvSpPr>
        <p:spPr>
          <a:xfrm>
            <a:off x="4681714" y="2376428"/>
            <a:ext cx="229552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200" dirty="0" err="1"/>
              <a:t>Skorpelav</a:t>
            </a:r>
            <a:endParaRPr lang="nb-NO" sz="220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AA2578E-E38D-AAC0-267A-3983458E24F7}"/>
              </a:ext>
            </a:extLst>
          </p:cNvPr>
          <p:cNvSpPr txBox="1"/>
          <p:nvPr/>
        </p:nvSpPr>
        <p:spPr>
          <a:xfrm>
            <a:off x="8291689" y="2361597"/>
            <a:ext cx="229552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200" dirty="0" err="1"/>
              <a:t>Bladlav</a:t>
            </a:r>
            <a:endParaRPr lang="nb-NO" sz="2200" dirty="0"/>
          </a:p>
        </p:txBody>
      </p:sp>
      <p:sp>
        <p:nvSpPr>
          <p:cNvPr id="3" name="Snakkeboble: rektangel med avrundede hjørner 2">
            <a:extLst>
              <a:ext uri="{FF2B5EF4-FFF2-40B4-BE49-F238E27FC236}">
                <a16:creationId xmlns:a16="http://schemas.microsoft.com/office/drawing/2014/main" id="{B3171DF0-3070-B8B1-214E-6EDE3E99922C}"/>
              </a:ext>
            </a:extLst>
          </p:cNvPr>
          <p:cNvSpPr/>
          <p:nvPr/>
        </p:nvSpPr>
        <p:spPr>
          <a:xfrm>
            <a:off x="7636107" y="800035"/>
            <a:ext cx="3813171" cy="850900"/>
          </a:xfrm>
          <a:prstGeom prst="wedgeRoundRectCallout">
            <a:avLst>
              <a:gd name="adj1" fmla="val 42944"/>
              <a:gd name="adj2" fmla="val -113784"/>
              <a:gd name="adj3" fmla="val 16667"/>
            </a:avLst>
          </a:prstGeom>
          <a:solidFill>
            <a:srgbClr val="008000"/>
          </a:solidFill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2200" dirty="0"/>
              <a:t>Bruk lavatlaset til å sortere laven deres i de tre gruppene.</a:t>
            </a:r>
          </a:p>
        </p:txBody>
      </p:sp>
    </p:spTree>
    <p:extLst>
      <p:ext uri="{BB962C8B-B14F-4D97-AF65-F5344CB8AC3E}">
        <p14:creationId xmlns:p14="http://schemas.microsoft.com/office/powerpoint/2010/main" val="22685041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7CFB1D-B83C-9598-D23D-1EBA2F9CAC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0832" y="365125"/>
            <a:ext cx="10602335" cy="132556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nb-NO" sz="3600" dirty="0" err="1"/>
              <a:t>Busklav</a:t>
            </a:r>
            <a:endParaRPr lang="nb-NO" sz="3600" dirty="0"/>
          </a:p>
        </p:txBody>
      </p:sp>
      <p:sp>
        <p:nvSpPr>
          <p:cNvPr id="16" name="Content Placeholder 15">
            <a:extLst>
              <a:ext uri="{FF2B5EF4-FFF2-40B4-BE49-F238E27FC236}">
                <a16:creationId xmlns:a16="http://schemas.microsoft.com/office/drawing/2014/main" id="{605258B5-4B98-8DF4-0E71-08140B43B76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30833" y="1825625"/>
            <a:ext cx="3813712" cy="4351338"/>
          </a:xfrm>
        </p:spPr>
        <p:txBody>
          <a:bodyPr anchor="t">
            <a:normAutofit/>
          </a:bodyPr>
          <a:lstStyle/>
          <a:p>
            <a:r>
              <a:rPr lang="nb-NO" sz="2200" dirty="0"/>
              <a:t>ser ut som små busker med greiner</a:t>
            </a:r>
          </a:p>
          <a:p>
            <a:r>
              <a:rPr lang="nb-NO" sz="2200" dirty="0"/>
              <a:t>er løst festet til underlaget</a:t>
            </a:r>
          </a:p>
          <a:p>
            <a:r>
              <a:rPr lang="nb-NO" sz="2200" dirty="0"/>
              <a:t>finnes i mange ulike typer, som for eksempel reinlav, kvitkrull og </a:t>
            </a:r>
            <a:r>
              <a:rPr lang="nb-NO" sz="2200" dirty="0" err="1"/>
              <a:t>strylav</a:t>
            </a:r>
            <a:endParaRPr lang="nb-NO" sz="2200" dirty="0"/>
          </a:p>
        </p:txBody>
      </p:sp>
      <p:pic>
        <p:nvPicPr>
          <p:cNvPr id="5" name="Content Placeholder 4" descr="Foto av busklav">
            <a:extLst>
              <a:ext uri="{FF2B5EF4-FFF2-40B4-BE49-F238E27FC236}">
                <a16:creationId xmlns:a16="http://schemas.microsoft.com/office/drawing/2014/main" id="{CC0F50CB-5535-8E1C-F894-FA8E38F9314A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3"/>
          <a:stretch/>
        </p:blipFill>
        <p:spPr>
          <a:xfrm rot="5400000">
            <a:off x="2449388" y="2202524"/>
            <a:ext cx="7708624" cy="3303576"/>
          </a:xfrm>
          <a:prstGeom prst="rect">
            <a:avLst/>
          </a:prstGeom>
        </p:spPr>
      </p:pic>
      <p:pic>
        <p:nvPicPr>
          <p:cNvPr id="3" name="Picture 2" descr="Foto av busklav">
            <a:extLst>
              <a:ext uri="{FF2B5EF4-FFF2-40B4-BE49-F238E27FC236}">
                <a16:creationId xmlns:a16="http://schemas.microsoft.com/office/drawing/2014/main" id="{DA25E22B-5523-1389-73F0-62E85B25314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172462" y="-29000"/>
            <a:ext cx="4019538" cy="6916000"/>
          </a:xfrm>
          <a:prstGeom prst="rect">
            <a:avLst/>
          </a:prstGeom>
        </p:spPr>
      </p:pic>
      <p:sp>
        <p:nvSpPr>
          <p:cNvPr id="4" name="Snakkeboble: rektangel med avrundede hjørner 3">
            <a:extLst>
              <a:ext uri="{FF2B5EF4-FFF2-40B4-BE49-F238E27FC236}">
                <a16:creationId xmlns:a16="http://schemas.microsoft.com/office/drawing/2014/main" id="{74B78F52-0282-76B0-BE08-DC63B80890A7}"/>
              </a:ext>
            </a:extLst>
          </p:cNvPr>
          <p:cNvSpPr/>
          <p:nvPr/>
        </p:nvSpPr>
        <p:spPr>
          <a:xfrm>
            <a:off x="430832" y="4677754"/>
            <a:ext cx="3521149" cy="850900"/>
          </a:xfrm>
          <a:prstGeom prst="wedgeRoundRectCallout">
            <a:avLst>
              <a:gd name="adj1" fmla="val 40534"/>
              <a:gd name="adj2" fmla="val 96568"/>
              <a:gd name="adj3" fmla="val 16667"/>
            </a:avLst>
          </a:prstGeom>
          <a:solidFill>
            <a:srgbClr val="008000"/>
          </a:solidFill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2200" dirty="0"/>
              <a:t>Hvor mange typer </a:t>
            </a:r>
            <a:br>
              <a:rPr lang="nb-NO" sz="2200" dirty="0"/>
            </a:br>
            <a:r>
              <a:rPr lang="nb-NO" sz="2200" dirty="0" err="1"/>
              <a:t>busklav</a:t>
            </a:r>
            <a:r>
              <a:rPr lang="nb-NO" sz="2200" dirty="0"/>
              <a:t> fant dere?</a:t>
            </a:r>
          </a:p>
        </p:txBody>
      </p:sp>
    </p:spTree>
    <p:extLst>
      <p:ext uri="{BB962C8B-B14F-4D97-AF65-F5344CB8AC3E}">
        <p14:creationId xmlns:p14="http://schemas.microsoft.com/office/powerpoint/2010/main" val="21893562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7CFB1D-B83C-9598-D23D-1EBA2F9CAC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b">
            <a:normAutofit/>
          </a:bodyPr>
          <a:lstStyle/>
          <a:p>
            <a:r>
              <a:rPr lang="nb-NO" sz="3600" dirty="0" err="1"/>
              <a:t>Bladlav</a:t>
            </a:r>
            <a:endParaRPr lang="nb-NO" sz="3600" dirty="0"/>
          </a:p>
        </p:txBody>
      </p:sp>
      <p:sp>
        <p:nvSpPr>
          <p:cNvPr id="13" name="Content Placeholder 6">
            <a:extLst>
              <a:ext uri="{FF2B5EF4-FFF2-40B4-BE49-F238E27FC236}">
                <a16:creationId xmlns:a16="http://schemas.microsoft.com/office/drawing/2014/main" id="{35DC3C07-C08D-504D-2DB5-E1484AF2DB8A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 anchor="t">
            <a:normAutofit/>
          </a:bodyPr>
          <a:lstStyle/>
          <a:p>
            <a:r>
              <a:rPr lang="nb-NO" sz="2200" dirty="0"/>
              <a:t>ser ut som blader</a:t>
            </a:r>
          </a:p>
          <a:p>
            <a:r>
              <a:rPr lang="nb-NO" sz="2200" dirty="0"/>
              <a:t>har forskjellig utseende/farge på over- og underside</a:t>
            </a:r>
          </a:p>
          <a:p>
            <a:r>
              <a:rPr lang="nb-NO" sz="2200" dirty="0"/>
              <a:t>har enten ett festepunkt til underlaget mens resten av bladet ikke er festet, eller så er de veldig løst festet til underlaget</a:t>
            </a:r>
          </a:p>
        </p:txBody>
      </p:sp>
      <p:pic>
        <p:nvPicPr>
          <p:cNvPr id="3" name="Content Placeholder 2" descr="Foto av bladlav">
            <a:extLst>
              <a:ext uri="{FF2B5EF4-FFF2-40B4-BE49-F238E27FC236}">
                <a16:creationId xmlns:a16="http://schemas.microsoft.com/office/drawing/2014/main" id="{CC0E3E05-72BD-AA75-790B-69BCE00E9915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2"/>
          <a:stretch/>
        </p:blipFill>
        <p:spPr>
          <a:xfrm>
            <a:off x="7270812" y="10"/>
            <a:ext cx="4921187" cy="6857990"/>
          </a:xfrm>
          <a:prstGeom prst="rect">
            <a:avLst/>
          </a:prstGeom>
        </p:spPr>
      </p:pic>
      <p:sp>
        <p:nvSpPr>
          <p:cNvPr id="4" name="Snakkeboble: rektangel med avrundede hjørner 3">
            <a:extLst>
              <a:ext uri="{FF2B5EF4-FFF2-40B4-BE49-F238E27FC236}">
                <a16:creationId xmlns:a16="http://schemas.microsoft.com/office/drawing/2014/main" id="{C75C7DAA-DBBF-FAFC-8594-BE61A2B30696}"/>
              </a:ext>
            </a:extLst>
          </p:cNvPr>
          <p:cNvSpPr/>
          <p:nvPr/>
        </p:nvSpPr>
        <p:spPr>
          <a:xfrm>
            <a:off x="2796447" y="4712057"/>
            <a:ext cx="3223353" cy="850900"/>
          </a:xfrm>
          <a:prstGeom prst="wedgeRoundRectCallout">
            <a:avLst>
              <a:gd name="adj1" fmla="val -46953"/>
              <a:gd name="adj2" fmla="val 132433"/>
              <a:gd name="adj3" fmla="val 16667"/>
            </a:avLst>
          </a:prstGeom>
          <a:solidFill>
            <a:srgbClr val="008000"/>
          </a:solidFill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2200" dirty="0"/>
              <a:t>Hvor mange typer </a:t>
            </a:r>
            <a:br>
              <a:rPr lang="nb-NO" sz="2200" dirty="0"/>
            </a:br>
            <a:r>
              <a:rPr lang="nb-NO" sz="2200" dirty="0" err="1"/>
              <a:t>bladlav</a:t>
            </a:r>
            <a:r>
              <a:rPr lang="nb-NO" sz="2200" dirty="0"/>
              <a:t> fant dere?</a:t>
            </a:r>
          </a:p>
        </p:txBody>
      </p:sp>
    </p:spTree>
    <p:extLst>
      <p:ext uri="{BB962C8B-B14F-4D97-AF65-F5344CB8AC3E}">
        <p14:creationId xmlns:p14="http://schemas.microsoft.com/office/powerpoint/2010/main" val="6387493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7CFB1D-B83C-9598-D23D-1EBA2F9CAC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b">
            <a:normAutofit/>
          </a:bodyPr>
          <a:lstStyle/>
          <a:p>
            <a:r>
              <a:rPr lang="nb-NO" sz="3600" dirty="0" err="1"/>
              <a:t>Skorpelav</a:t>
            </a:r>
            <a:endParaRPr lang="nb-NO" sz="3600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971381A-D79D-EF7B-59A5-1B38CE16AB7B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 anchor="t">
            <a:normAutofit/>
          </a:bodyPr>
          <a:lstStyle/>
          <a:p>
            <a:r>
              <a:rPr lang="nb-NO" sz="2200" dirty="0"/>
              <a:t>er fastvokst til underlaget, som tynne skorper</a:t>
            </a:r>
          </a:p>
          <a:p>
            <a:r>
              <a:rPr lang="nb-NO" sz="2200" dirty="0"/>
              <a:t>fester seg gjerne til stein, bark eller jord</a:t>
            </a:r>
          </a:p>
          <a:p>
            <a:r>
              <a:rPr lang="nb-NO" sz="2200" dirty="0"/>
              <a:t>består av kolonier som vokser opp til </a:t>
            </a:r>
            <a:br>
              <a:rPr lang="nb-NO" sz="2200" dirty="0"/>
            </a:br>
            <a:r>
              <a:rPr lang="nb-NO" sz="2200" dirty="0"/>
              <a:t>1–2 mm hvert år</a:t>
            </a:r>
          </a:p>
        </p:txBody>
      </p:sp>
      <p:sp>
        <p:nvSpPr>
          <p:cNvPr id="5" name="Plassholder for innhold 4">
            <a:extLst>
              <a:ext uri="{FF2B5EF4-FFF2-40B4-BE49-F238E27FC236}">
                <a16:creationId xmlns:a16="http://schemas.microsoft.com/office/drawing/2014/main" id="{DD11F9ED-5569-6325-A03E-975143FE85A2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nb-NO" dirty="0"/>
          </a:p>
        </p:txBody>
      </p:sp>
      <p:pic>
        <p:nvPicPr>
          <p:cNvPr id="4" name="Picture 3" descr="Foto av kartlav">
            <a:extLst>
              <a:ext uri="{FF2B5EF4-FFF2-40B4-BE49-F238E27FC236}">
                <a16:creationId xmlns:a16="http://schemas.microsoft.com/office/drawing/2014/main" id="{E50FBFBF-E7F2-D82F-5641-0CA23D204B85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5714999" y="381000"/>
            <a:ext cx="6858000" cy="6095999"/>
          </a:xfrm>
          <a:prstGeom prst="rect">
            <a:avLst/>
          </a:prstGeom>
        </p:spPr>
      </p:pic>
      <p:sp>
        <p:nvSpPr>
          <p:cNvPr id="7" name="Snakkeboble: rektangel med avrundede hjørner 6">
            <a:extLst>
              <a:ext uri="{FF2B5EF4-FFF2-40B4-BE49-F238E27FC236}">
                <a16:creationId xmlns:a16="http://schemas.microsoft.com/office/drawing/2014/main" id="{52239150-A7FA-6494-AE5A-8C42F039121F}"/>
              </a:ext>
            </a:extLst>
          </p:cNvPr>
          <p:cNvSpPr/>
          <p:nvPr/>
        </p:nvSpPr>
        <p:spPr>
          <a:xfrm>
            <a:off x="1481295" y="4435620"/>
            <a:ext cx="3555670" cy="1133169"/>
          </a:xfrm>
          <a:prstGeom prst="wedgeRoundRectCallout">
            <a:avLst>
              <a:gd name="adj1" fmla="val 34605"/>
              <a:gd name="adj2" fmla="val 103041"/>
              <a:gd name="adj3" fmla="val 16667"/>
            </a:avLst>
          </a:prstGeom>
          <a:solidFill>
            <a:srgbClr val="008000"/>
          </a:solidFill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2200" dirty="0"/>
              <a:t>Hvor gammel var den eldste skorpelaven dere fant?</a:t>
            </a:r>
          </a:p>
        </p:txBody>
      </p:sp>
    </p:spTree>
    <p:extLst>
      <p:ext uri="{BB962C8B-B14F-4D97-AF65-F5344CB8AC3E}">
        <p14:creationId xmlns:p14="http://schemas.microsoft.com/office/powerpoint/2010/main" val="8822873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86860F1-908D-9E33-DFB0-5C284F4107F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8C1044FD-5A8E-66B6-C275-D423CC9291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nb-NO" sz="3600" dirty="0"/>
              <a:t>Fleip eller fakta om lav </a:t>
            </a:r>
          </a:p>
        </p:txBody>
      </p:sp>
      <p:sp>
        <p:nvSpPr>
          <p:cNvPr id="4" name="Speech Bubble: Rectangle with Corners Rounded 8">
            <a:extLst>
              <a:ext uri="{FF2B5EF4-FFF2-40B4-BE49-F238E27FC236}">
                <a16:creationId xmlns:a16="http://schemas.microsoft.com/office/drawing/2014/main" id="{53E062DB-F81D-645C-A281-80845E6F8C8B}"/>
              </a:ext>
            </a:extLst>
          </p:cNvPr>
          <p:cNvSpPr/>
          <p:nvPr/>
        </p:nvSpPr>
        <p:spPr>
          <a:xfrm>
            <a:off x="596604" y="4954973"/>
            <a:ext cx="3929074" cy="1109708"/>
          </a:xfrm>
          <a:prstGeom prst="wedgeRoundRectCallout">
            <a:avLst>
              <a:gd name="adj1" fmla="val 59260"/>
              <a:gd name="adj2" fmla="val 98356"/>
              <a:gd name="adj3" fmla="val 16667"/>
            </a:avLst>
          </a:prstGeom>
          <a:ln w="19050">
            <a:solidFill>
              <a:schemeClr val="accent1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b-NO" sz="2200" dirty="0">
                <a:solidFill>
                  <a:schemeClr val="tx1"/>
                </a:solidFill>
              </a:rPr>
              <a:t>Det finnes ca. 5000 forskjellige lavarter i Norge.</a:t>
            </a:r>
          </a:p>
        </p:txBody>
      </p:sp>
      <p:sp>
        <p:nvSpPr>
          <p:cNvPr id="5" name="Speech Bubble: Rectangle with Corners Rounded 5">
            <a:extLst>
              <a:ext uri="{FF2B5EF4-FFF2-40B4-BE49-F238E27FC236}">
                <a16:creationId xmlns:a16="http://schemas.microsoft.com/office/drawing/2014/main" id="{35223CC7-BB0D-FDB3-D751-BE2684BB3B16}"/>
              </a:ext>
            </a:extLst>
          </p:cNvPr>
          <p:cNvSpPr/>
          <p:nvPr/>
        </p:nvSpPr>
        <p:spPr>
          <a:xfrm>
            <a:off x="2102671" y="3419004"/>
            <a:ext cx="3515558" cy="1109708"/>
          </a:xfrm>
          <a:prstGeom prst="wedgeRoundRectCallout">
            <a:avLst>
              <a:gd name="adj1" fmla="val 41698"/>
              <a:gd name="adj2" fmla="val 159752"/>
              <a:gd name="adj3" fmla="val 16667"/>
            </a:avLst>
          </a:prstGeom>
          <a:ln w="19050">
            <a:solidFill>
              <a:schemeClr val="accent1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b-NO" sz="2200" dirty="0">
                <a:solidFill>
                  <a:schemeClr val="tx1"/>
                </a:solidFill>
              </a:rPr>
              <a:t>Reinlav er en type </a:t>
            </a:r>
            <a:r>
              <a:rPr lang="nb-NO" sz="2200" dirty="0" err="1">
                <a:solidFill>
                  <a:schemeClr val="tx1"/>
                </a:solidFill>
              </a:rPr>
              <a:t>busklav</a:t>
            </a:r>
            <a:r>
              <a:rPr lang="nb-NO" sz="2200" dirty="0">
                <a:solidFill>
                  <a:schemeClr val="tx1"/>
                </a:solidFill>
              </a:rPr>
              <a:t>.</a:t>
            </a:r>
          </a:p>
        </p:txBody>
      </p:sp>
      <p:sp>
        <p:nvSpPr>
          <p:cNvPr id="6" name="Speech Bubble: Rectangle with Corners Rounded 8">
            <a:extLst>
              <a:ext uri="{FF2B5EF4-FFF2-40B4-BE49-F238E27FC236}">
                <a16:creationId xmlns:a16="http://schemas.microsoft.com/office/drawing/2014/main" id="{90677DFA-AF4E-6EF6-7CBC-9FA7B1C38756}"/>
              </a:ext>
            </a:extLst>
          </p:cNvPr>
          <p:cNvSpPr/>
          <p:nvPr/>
        </p:nvSpPr>
        <p:spPr>
          <a:xfrm>
            <a:off x="838200" y="1723550"/>
            <a:ext cx="3929074" cy="1109708"/>
          </a:xfrm>
          <a:prstGeom prst="wedgeRoundRectCallout">
            <a:avLst>
              <a:gd name="adj1" fmla="val -65239"/>
              <a:gd name="adj2" fmla="val 100366"/>
              <a:gd name="adj3" fmla="val 16667"/>
            </a:avLst>
          </a:prstGeom>
          <a:ln w="19050">
            <a:solidFill>
              <a:schemeClr val="accent1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b-NO" sz="2200" dirty="0">
                <a:solidFill>
                  <a:schemeClr val="tx1"/>
                </a:solidFill>
              </a:rPr>
              <a:t>Det heter reinlav fordi det ligner på geviret til reinsdyret.</a:t>
            </a:r>
          </a:p>
        </p:txBody>
      </p:sp>
      <p:sp>
        <p:nvSpPr>
          <p:cNvPr id="7" name="Speech Bubble: Rectangle with Corners Rounded 8">
            <a:extLst>
              <a:ext uri="{FF2B5EF4-FFF2-40B4-BE49-F238E27FC236}">
                <a16:creationId xmlns:a16="http://schemas.microsoft.com/office/drawing/2014/main" id="{1EFF8ED7-6B13-3F28-DF0D-3F73B097C72D}"/>
              </a:ext>
            </a:extLst>
          </p:cNvPr>
          <p:cNvSpPr/>
          <p:nvPr/>
        </p:nvSpPr>
        <p:spPr>
          <a:xfrm>
            <a:off x="6306027" y="4828591"/>
            <a:ext cx="3929074" cy="1109708"/>
          </a:xfrm>
          <a:prstGeom prst="wedgeRoundRectCallout">
            <a:avLst>
              <a:gd name="adj1" fmla="val 59260"/>
              <a:gd name="adj2" fmla="val 98356"/>
              <a:gd name="adj3" fmla="val 16667"/>
            </a:avLst>
          </a:prstGeom>
          <a:ln w="19050">
            <a:solidFill>
              <a:schemeClr val="accent1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b-NO" sz="2200" dirty="0">
                <a:solidFill>
                  <a:schemeClr val="tx1"/>
                </a:solidFill>
              </a:rPr>
              <a:t>Lav består egentlig av </a:t>
            </a:r>
            <a:br>
              <a:rPr lang="nb-NO" sz="2200" dirty="0">
                <a:solidFill>
                  <a:schemeClr val="tx1"/>
                </a:solidFill>
              </a:rPr>
            </a:br>
            <a:r>
              <a:rPr lang="nb-NO" sz="2200" dirty="0">
                <a:solidFill>
                  <a:schemeClr val="tx1"/>
                </a:solidFill>
              </a:rPr>
              <a:t>to arter (symbiose).</a:t>
            </a:r>
          </a:p>
        </p:txBody>
      </p:sp>
      <p:sp>
        <p:nvSpPr>
          <p:cNvPr id="9" name="Speech Bubble: Rectangle with Corners Rounded 8">
            <a:extLst>
              <a:ext uri="{FF2B5EF4-FFF2-40B4-BE49-F238E27FC236}">
                <a16:creationId xmlns:a16="http://schemas.microsoft.com/office/drawing/2014/main" id="{D8A9AB33-670D-A581-FABA-ADB883E20480}"/>
              </a:ext>
            </a:extLst>
          </p:cNvPr>
          <p:cNvSpPr/>
          <p:nvPr/>
        </p:nvSpPr>
        <p:spPr>
          <a:xfrm>
            <a:off x="5460191" y="1611470"/>
            <a:ext cx="3929074" cy="1109708"/>
          </a:xfrm>
          <a:prstGeom prst="wedgeRoundRectCallout">
            <a:avLst>
              <a:gd name="adj1" fmla="val 59260"/>
              <a:gd name="adj2" fmla="val 98356"/>
              <a:gd name="adj3" fmla="val 16667"/>
            </a:avLst>
          </a:prstGeom>
          <a:ln w="19050">
            <a:solidFill>
              <a:schemeClr val="accent1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b-NO" sz="2200" dirty="0">
                <a:solidFill>
                  <a:schemeClr val="tx1"/>
                </a:solidFill>
              </a:rPr>
              <a:t>Mye </a:t>
            </a:r>
            <a:r>
              <a:rPr lang="nb-NO" sz="2200" dirty="0" err="1">
                <a:solidFill>
                  <a:schemeClr val="tx1"/>
                </a:solidFill>
              </a:rPr>
              <a:t>skjegglav</a:t>
            </a:r>
            <a:r>
              <a:rPr lang="nb-NO" sz="2200" dirty="0">
                <a:solidFill>
                  <a:schemeClr val="tx1"/>
                </a:solidFill>
              </a:rPr>
              <a:t> tyder </a:t>
            </a:r>
            <a:br>
              <a:rPr lang="nb-NO" sz="2200" dirty="0">
                <a:solidFill>
                  <a:schemeClr val="tx1"/>
                </a:solidFill>
              </a:rPr>
            </a:br>
            <a:r>
              <a:rPr lang="nb-NO" sz="2200" dirty="0">
                <a:solidFill>
                  <a:schemeClr val="tx1"/>
                </a:solidFill>
              </a:rPr>
              <a:t>på ren luft.</a:t>
            </a:r>
          </a:p>
        </p:txBody>
      </p:sp>
      <p:sp>
        <p:nvSpPr>
          <p:cNvPr id="10" name="Speech Bubble: Rectangle with Corners Rounded 8">
            <a:extLst>
              <a:ext uri="{FF2B5EF4-FFF2-40B4-BE49-F238E27FC236}">
                <a16:creationId xmlns:a16="http://schemas.microsoft.com/office/drawing/2014/main" id="{94F823F8-2C6B-E3FB-8A3B-703F3B8CD15E}"/>
              </a:ext>
            </a:extLst>
          </p:cNvPr>
          <p:cNvSpPr/>
          <p:nvPr/>
        </p:nvSpPr>
        <p:spPr>
          <a:xfrm>
            <a:off x="7120195" y="3332352"/>
            <a:ext cx="3929074" cy="1109708"/>
          </a:xfrm>
          <a:prstGeom prst="wedgeRoundRectCallout">
            <a:avLst>
              <a:gd name="adj1" fmla="val 59260"/>
              <a:gd name="adj2" fmla="val 98356"/>
              <a:gd name="adj3" fmla="val 16667"/>
            </a:avLst>
          </a:prstGeom>
          <a:ln w="19050">
            <a:solidFill>
              <a:schemeClr val="accent1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b-NO" sz="2200" dirty="0">
                <a:solidFill>
                  <a:schemeClr val="tx1"/>
                </a:solidFill>
              </a:rPr>
              <a:t>Lav vokser ofte mer </a:t>
            </a:r>
            <a:br>
              <a:rPr lang="nb-NO" sz="2200" dirty="0">
                <a:solidFill>
                  <a:schemeClr val="tx1"/>
                </a:solidFill>
              </a:rPr>
            </a:br>
            <a:r>
              <a:rPr lang="nb-NO" sz="2200" dirty="0">
                <a:solidFill>
                  <a:schemeClr val="tx1"/>
                </a:solidFill>
              </a:rPr>
              <a:t>enn 10 cm i året.</a:t>
            </a:r>
          </a:p>
        </p:txBody>
      </p:sp>
    </p:spTree>
    <p:extLst>
      <p:ext uri="{BB962C8B-B14F-4D97-AF65-F5344CB8AC3E}">
        <p14:creationId xmlns:p14="http://schemas.microsoft.com/office/powerpoint/2010/main" val="41492611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9" grpId="0" animBg="1"/>
      <p:bldP spid="1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6A068E-9C20-AF2E-A8AB-D3947C93AC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7310" y="0"/>
            <a:ext cx="4557380" cy="1125102"/>
          </a:xfrm>
        </p:spPr>
        <p:txBody>
          <a:bodyPr anchor="b">
            <a:normAutofit/>
          </a:bodyPr>
          <a:lstStyle/>
          <a:p>
            <a:r>
              <a:rPr lang="nb-NO" sz="3600" dirty="0"/>
              <a:t>Hva er egentlig lav?</a:t>
            </a:r>
          </a:p>
        </p:txBody>
      </p:sp>
      <p:pic>
        <p:nvPicPr>
          <p:cNvPr id="6" name="Online Media 5" title="Kort om lav">
            <a:hlinkClick r:id="" action="ppaction://media"/>
            <a:extLst>
              <a:ext uri="{FF2B5EF4-FFF2-40B4-BE49-F238E27FC236}">
                <a16:creationId xmlns:a16="http://schemas.microsoft.com/office/drawing/2014/main" id="{302A521D-F57A-6B41-A0E6-AEF55754B17B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1293812" y="1231185"/>
            <a:ext cx="9604375" cy="5410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52881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Content Placeholder 6" descr="Foto av skorpelav">
            <a:extLst>
              <a:ext uri="{FF2B5EF4-FFF2-40B4-BE49-F238E27FC236}">
                <a16:creationId xmlns:a16="http://schemas.microsoft.com/office/drawing/2014/main" id="{CC7C6C33-0949-8ECD-622D-2068B811D35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-337156" y="338009"/>
            <a:ext cx="3417511" cy="2743199"/>
          </a:xfrm>
          <a:prstGeom prst="rect">
            <a:avLst/>
          </a:prstGeom>
        </p:spPr>
      </p:pic>
      <p:pic>
        <p:nvPicPr>
          <p:cNvPr id="7" name="Picture 6" descr="Foto av bladlav">
            <a:extLst>
              <a:ext uri="{FF2B5EF4-FFF2-40B4-BE49-F238E27FC236}">
                <a16:creationId xmlns:a16="http://schemas.microsoft.com/office/drawing/2014/main" id="{15C29169-4C61-1D57-03E9-9D308C5EDB56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3417677"/>
            <a:ext cx="2743179" cy="344032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56A068E-9C20-AF2E-A8AB-D3947C93AC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29000" y="202609"/>
            <a:ext cx="4557380" cy="1125102"/>
          </a:xfrm>
        </p:spPr>
        <p:txBody>
          <a:bodyPr anchor="b">
            <a:normAutofit/>
          </a:bodyPr>
          <a:lstStyle/>
          <a:p>
            <a:r>
              <a:rPr lang="nb-NO" sz="3600" dirty="0"/>
              <a:t>Er lav vanlig?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17C54E-C5A0-DB1D-A215-C31592E871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29000" y="1811771"/>
            <a:ext cx="5272873" cy="3061680"/>
          </a:xfrm>
        </p:spPr>
        <p:txBody>
          <a:bodyPr anchor="t">
            <a:normAutofit/>
          </a:bodyPr>
          <a:lstStyle/>
          <a:p>
            <a:r>
              <a:rPr lang="nb-NO" sz="2200" kern="100" dirty="0">
                <a:ea typeface="Calibri" panose="020F0502020204030204" pitchFamily="34" charset="0"/>
                <a:cs typeface="Times New Roman" panose="02020603050405020304" pitchFamily="18" charset="0"/>
              </a:rPr>
              <a:t>Lav er dominerende vekstform på omtrent 7 % av landjordas overflate.</a:t>
            </a:r>
          </a:p>
          <a:p>
            <a:r>
              <a:rPr lang="nb-NO" sz="2200" kern="100" dirty="0">
                <a:ea typeface="Calibri" panose="020F0502020204030204" pitchFamily="34" charset="0"/>
                <a:cs typeface="Times New Roman" panose="02020603050405020304" pitchFamily="18" charset="0"/>
              </a:rPr>
              <a:t>Lav er mest utbredt i arktiske, alpine og nedbørsfattige områder. </a:t>
            </a:r>
          </a:p>
          <a:p>
            <a:r>
              <a:rPr lang="nb-NO" sz="2200" kern="100" dirty="0">
                <a:ea typeface="Calibri" panose="020F0502020204030204" pitchFamily="34" charset="0"/>
                <a:cs typeface="Times New Roman" panose="02020603050405020304" pitchFamily="18" charset="0"/>
              </a:rPr>
              <a:t>Det finnes ca. 2000 forskjellige lavarter i Norge. </a:t>
            </a:r>
          </a:p>
          <a:p>
            <a:pPr marL="0" indent="0">
              <a:buNone/>
            </a:pPr>
            <a:endParaRPr lang="nb-NO" sz="2200" kern="1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nb-NO" sz="2200" kern="100" dirty="0">
                <a:ea typeface="Calibri" panose="020F0502020204030204" pitchFamily="34" charset="0"/>
                <a:cs typeface="Times New Roman" panose="02020603050405020304" pitchFamily="18" charset="0"/>
              </a:rPr>
              <a:t>Lav vokser sakte og kan bli veldig gamle.</a:t>
            </a:r>
          </a:p>
        </p:txBody>
      </p:sp>
      <p:pic>
        <p:nvPicPr>
          <p:cNvPr id="11" name="Picture 10" descr="Foto av busklav">
            <a:extLst>
              <a:ext uri="{FF2B5EF4-FFF2-40B4-BE49-F238E27FC236}">
                <a16:creationId xmlns:a16="http://schemas.microsoft.com/office/drawing/2014/main" id="{B7FB4F75-08FD-5D0C-AD6E-AB9F142C9D27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"/>
          <a:stretch/>
        </p:blipFill>
        <p:spPr>
          <a:xfrm>
            <a:off x="9487538" y="10"/>
            <a:ext cx="2704462" cy="3418353"/>
          </a:xfrm>
          <a:prstGeom prst="rect">
            <a:avLst/>
          </a:prstGeom>
        </p:spPr>
      </p:pic>
      <p:pic>
        <p:nvPicPr>
          <p:cNvPr id="9" name="Picture 8" descr="Foto av busklav">
            <a:extLst>
              <a:ext uri="{FF2B5EF4-FFF2-40B4-BE49-F238E27FC236}">
                <a16:creationId xmlns:a16="http://schemas.microsoft.com/office/drawing/2014/main" id="{D40CB93D-ECA1-77E3-30DF-C9C69FF794E7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2"/>
          <a:stretch/>
        </p:blipFill>
        <p:spPr>
          <a:xfrm>
            <a:off x="9487536" y="3417676"/>
            <a:ext cx="2704463" cy="34403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419083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6A068E-9C20-AF2E-A8AB-D3947C93AC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6694" y="741391"/>
            <a:ext cx="4503518" cy="1087409"/>
          </a:xfrm>
        </p:spPr>
        <p:txBody>
          <a:bodyPr anchor="b">
            <a:normAutofit/>
          </a:bodyPr>
          <a:lstStyle/>
          <a:p>
            <a:r>
              <a:rPr lang="nb-NO" sz="3600" dirty="0"/>
              <a:t>Hvor vokser lav?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17C54E-C5A0-DB1D-A215-C31592E871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76692" y="2184152"/>
            <a:ext cx="5066908" cy="3797156"/>
          </a:xfrm>
        </p:spPr>
        <p:txBody>
          <a:bodyPr anchor="t">
            <a:normAutofit/>
          </a:bodyPr>
          <a:lstStyle/>
          <a:p>
            <a:pPr marL="0" indent="0">
              <a:buNone/>
            </a:pPr>
            <a:r>
              <a:rPr lang="nb-NO" sz="2200" kern="100" dirty="0">
                <a:ea typeface="Calibri" panose="020F0502020204030204" pitchFamily="34" charset="0"/>
                <a:cs typeface="Times New Roman" panose="02020603050405020304" pitchFamily="18" charset="0"/>
              </a:rPr>
              <a:t>Lav tåler både skygge og tørke, og kan derfor vokse på</a:t>
            </a:r>
          </a:p>
          <a:p>
            <a:r>
              <a:rPr lang="nb-NO" sz="2200" kern="100" dirty="0">
                <a:ea typeface="Calibri" panose="020F0502020204030204" pitchFamily="34" charset="0"/>
                <a:cs typeface="Times New Roman" panose="02020603050405020304" pitchFamily="18" charset="0"/>
              </a:rPr>
              <a:t>steder der de ikke er i konkurranse med moser og planter</a:t>
            </a:r>
          </a:p>
          <a:p>
            <a:r>
              <a:rPr lang="nb-NO" sz="2200" kern="100" dirty="0">
                <a:ea typeface="Calibri" panose="020F0502020204030204" pitchFamily="34" charset="0"/>
                <a:cs typeface="Times New Roman" panose="02020603050405020304" pitchFamily="18" charset="0"/>
              </a:rPr>
              <a:t>trestammer, kvister og død ved</a:t>
            </a:r>
          </a:p>
          <a:p>
            <a:r>
              <a:rPr lang="nb-NO" sz="2200" kern="100" dirty="0">
                <a:ea typeface="Calibri" panose="020F0502020204030204" pitchFamily="34" charset="0"/>
                <a:cs typeface="Times New Roman" panose="02020603050405020304" pitchFamily="18" charset="0"/>
              </a:rPr>
              <a:t>steinblokker og bergvegger</a:t>
            </a:r>
          </a:p>
          <a:p>
            <a:r>
              <a:rPr lang="nb-NO" sz="2200" kern="100" dirty="0">
                <a:ea typeface="Calibri" panose="020F0502020204030204" pitchFamily="34" charset="0"/>
                <a:cs typeface="Times New Roman" panose="02020603050405020304" pitchFamily="18" charset="0"/>
              </a:rPr>
              <a:t>bakken på fjellet</a:t>
            </a:r>
          </a:p>
        </p:txBody>
      </p:sp>
      <p:pic>
        <p:nvPicPr>
          <p:cNvPr id="8" name="Picture 7" descr="A close-up of a pond&#10;&#10;Description automatically generated">
            <a:extLst>
              <a:ext uri="{FF2B5EF4-FFF2-40B4-BE49-F238E27FC236}">
                <a16:creationId xmlns:a16="http://schemas.microsoft.com/office/drawing/2014/main" id="{A7567EB4-6CCF-C31F-F6B8-EF866625760A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7095228" y="1884589"/>
            <a:ext cx="6857999" cy="3088821"/>
          </a:xfrm>
          <a:prstGeom prst="rect">
            <a:avLst/>
          </a:prstGeom>
        </p:spPr>
      </p:pic>
      <p:sp>
        <p:nvSpPr>
          <p:cNvPr id="10" name="Speech Bubble: Rectangle with Corners Rounded 9">
            <a:extLst>
              <a:ext uri="{FF2B5EF4-FFF2-40B4-BE49-F238E27FC236}">
                <a16:creationId xmlns:a16="http://schemas.microsoft.com/office/drawing/2014/main" id="{AE0FDD92-F73E-98E6-6D50-E7BAAAF43564}"/>
              </a:ext>
            </a:extLst>
          </p:cNvPr>
          <p:cNvSpPr/>
          <p:nvPr/>
        </p:nvSpPr>
        <p:spPr>
          <a:xfrm>
            <a:off x="6022982" y="2269266"/>
            <a:ext cx="2314065" cy="1109708"/>
          </a:xfrm>
          <a:prstGeom prst="wedgeRoundRectCallout">
            <a:avLst>
              <a:gd name="adj1" fmla="val 105280"/>
              <a:gd name="adj2" fmla="val -28179"/>
              <a:gd name="adj3" fmla="val 16667"/>
            </a:avLst>
          </a:prstGeom>
          <a:solidFill>
            <a:srgbClr val="008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  <a:spcBef>
                <a:spcPts val="1000"/>
              </a:spcBef>
            </a:pPr>
            <a:r>
              <a:rPr lang="nb-NO" sz="2200" dirty="0"/>
              <a:t>Mye </a:t>
            </a:r>
            <a:r>
              <a:rPr lang="nb-NO" sz="2200" dirty="0" err="1"/>
              <a:t>skjegglav</a:t>
            </a:r>
            <a:r>
              <a:rPr lang="nb-NO" sz="2200" dirty="0"/>
              <a:t> tyder på ren luft.</a:t>
            </a:r>
          </a:p>
        </p:txBody>
      </p:sp>
      <p:sp>
        <p:nvSpPr>
          <p:cNvPr id="12" name="Speech Bubble: Rectangle with Corners Rounded 3">
            <a:extLst>
              <a:ext uri="{FF2B5EF4-FFF2-40B4-BE49-F238E27FC236}">
                <a16:creationId xmlns:a16="http://schemas.microsoft.com/office/drawing/2014/main" id="{CD465A00-1CAA-52BF-9097-2B778F2597DA}"/>
              </a:ext>
            </a:extLst>
          </p:cNvPr>
          <p:cNvSpPr/>
          <p:nvPr/>
        </p:nvSpPr>
        <p:spPr>
          <a:xfrm>
            <a:off x="5257063" y="3896167"/>
            <a:ext cx="3295859" cy="1752802"/>
          </a:xfrm>
          <a:prstGeom prst="wedgeRoundRectCallout">
            <a:avLst>
              <a:gd name="adj1" fmla="val -55569"/>
              <a:gd name="adj2" fmla="val 90282"/>
              <a:gd name="adj3" fmla="val 16667"/>
            </a:avLst>
          </a:prstGeom>
          <a:solidFill>
            <a:srgbClr val="008000"/>
          </a:solidFill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  <a:spcBef>
                <a:spcPts val="1000"/>
              </a:spcBef>
            </a:pPr>
            <a:r>
              <a:rPr lang="nb-NO" sz="2200" dirty="0"/>
              <a:t>Vi skal nå se på noen eksempler på tradisjonell kunnskap om hva lav kan  brukes til.</a:t>
            </a:r>
          </a:p>
        </p:txBody>
      </p:sp>
      <p:sp>
        <p:nvSpPr>
          <p:cNvPr id="4" name="Speech Bubble: Rectangle with Corners Rounded 3">
            <a:extLst>
              <a:ext uri="{FF2B5EF4-FFF2-40B4-BE49-F238E27FC236}">
                <a16:creationId xmlns:a16="http://schemas.microsoft.com/office/drawing/2014/main" id="{970DAF3A-83A2-B331-C065-BC0D62FB4D4A}"/>
              </a:ext>
            </a:extLst>
          </p:cNvPr>
          <p:cNvSpPr/>
          <p:nvPr/>
        </p:nvSpPr>
        <p:spPr>
          <a:xfrm>
            <a:off x="4610470" y="377705"/>
            <a:ext cx="3515558" cy="1374368"/>
          </a:xfrm>
          <a:prstGeom prst="wedgeRoundRectCallout">
            <a:avLst>
              <a:gd name="adj1" fmla="val 94482"/>
              <a:gd name="adj2" fmla="val 60842"/>
              <a:gd name="adj3" fmla="val 16667"/>
            </a:avLst>
          </a:prstGeom>
          <a:solidFill>
            <a:srgbClr val="008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lnSpc>
                <a:spcPct val="90000"/>
              </a:lnSpc>
              <a:spcBef>
                <a:spcPts val="1000"/>
              </a:spcBef>
            </a:pPr>
            <a:r>
              <a:rPr lang="nb-NO" sz="2200" dirty="0"/>
              <a:t>Lav, og særlig </a:t>
            </a:r>
            <a:r>
              <a:rPr lang="nb-NO" sz="2200" dirty="0" err="1"/>
              <a:t>skjegglav</a:t>
            </a:r>
            <a:r>
              <a:rPr lang="nb-NO" sz="2200" dirty="0"/>
              <a:t>, er ømfintlig for luft-forurensning, derfor trives de ikke på trær i byer.</a:t>
            </a:r>
          </a:p>
        </p:txBody>
      </p:sp>
    </p:spTree>
    <p:extLst>
      <p:ext uri="{BB962C8B-B14F-4D97-AF65-F5344CB8AC3E}">
        <p14:creationId xmlns:p14="http://schemas.microsoft.com/office/powerpoint/2010/main" val="35032011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2" grpId="0" animBg="1"/>
      <p:bldP spid="4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webextensions/_rels/taskpanes.xml.rels><?xml version="1.0" encoding="UTF-8" standalone="yes"?>
<Relationships xmlns="http://schemas.openxmlformats.org/package/2006/relationships"><Relationship Id="rId1" Type="http://schemas.microsoft.com/office/2011/relationships/webextension" Target="webextension1.xml"/></Relationships>
</file>

<file path=ppt/webextensions/taskpanes.xml><?xml version="1.0" encoding="utf-8"?>
<wetp:taskpanes xmlns:wetp="http://schemas.microsoft.com/office/webextensions/taskpanes/2010/11">
  <wetp:taskpane dockstate="right" visibility="0" width="350" row="0">
    <wetp:webextensionref xmlns:r="http://schemas.openxmlformats.org/officeDocument/2006/relationships" r:id="rId1"/>
  </wetp:taskpane>
</wetp:taskpanes>
</file>

<file path=ppt/webextensions/webextension1.xml><?xml version="1.0" encoding="utf-8"?>
<we:webextension xmlns:we="http://schemas.microsoft.com/office/webextensions/webextension/2010/11" id="{D38A5386-EC1B-415A-BE9A-E91EB7561298}">
  <we:reference id="ccb69c04-6fc1-4565-8d96-d9222a296c86" version="1.14.0.0" store="EXCatalog" storeType="EXCatalog"/>
  <we:alternateReferences/>
  <we:properties/>
  <we:bindings/>
  <we:snapshot xmlns:r="http://schemas.openxmlformats.org/officeDocument/2006/relationships"/>
</we:webextension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1467</TotalTime>
  <Words>1145</Words>
  <Application>Microsoft Office PowerPoint</Application>
  <PresentationFormat>Widescreen</PresentationFormat>
  <Paragraphs>117</Paragraphs>
  <Slides>16</Slides>
  <Notes>10</Notes>
  <HiddenSlides>0</HiddenSlides>
  <MMClips>1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1" baseType="lpstr">
      <vt:lpstr>Arial</vt:lpstr>
      <vt:lpstr>Calibri</vt:lpstr>
      <vt:lpstr>Calibri Light</vt:lpstr>
      <vt:lpstr>Times New Roman</vt:lpstr>
      <vt:lpstr>Office Theme</vt:lpstr>
      <vt:lpstr>Hvor finner vi lav?</vt:lpstr>
      <vt:lpstr>Lav deles inn i tre grupper </vt:lpstr>
      <vt:lpstr>Busklav</vt:lpstr>
      <vt:lpstr>Bladlav</vt:lpstr>
      <vt:lpstr>Skorpelav</vt:lpstr>
      <vt:lpstr>Fleip eller fakta om lav </vt:lpstr>
      <vt:lpstr>Hva er egentlig lav?</vt:lpstr>
      <vt:lpstr>Er lav vanlig?</vt:lpstr>
      <vt:lpstr>Hvor vokser lav?</vt:lpstr>
      <vt:lpstr>Tradisjonell kunnskap</vt:lpstr>
      <vt:lpstr>Tradisjonell kunnskap: Ulvelav</vt:lpstr>
      <vt:lpstr>Tradisjonell kunnskap: Reinlav</vt:lpstr>
      <vt:lpstr>Kart over beiteområder</vt:lpstr>
      <vt:lpstr>Hvorfor reinsdyrene beiter på ulike områder sommer og vinter</vt:lpstr>
      <vt:lpstr>Fleip eller fakta om lav </vt:lpstr>
      <vt:lpstr>Fleip eller fakta om lav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Berit Reitan</dc:creator>
  <cp:lastModifiedBy>Øystein Sørborg</cp:lastModifiedBy>
  <cp:revision>64</cp:revision>
  <dcterms:created xsi:type="dcterms:W3CDTF">2024-08-14T08:59:34Z</dcterms:created>
  <dcterms:modified xsi:type="dcterms:W3CDTF">2025-12-27T12:53:40Z</dcterms:modified>
</cp:coreProperties>
</file>