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38" r:id="rId2"/>
    <p:sldId id="340" r:id="rId3"/>
    <p:sldId id="312" r:id="rId4"/>
    <p:sldId id="311" r:id="rId5"/>
    <p:sldId id="308" r:id="rId6"/>
    <p:sldId id="307" r:id="rId7"/>
    <p:sldId id="306" r:id="rId8"/>
    <p:sldId id="315" r:id="rId9"/>
    <p:sldId id="341" r:id="rId10"/>
    <p:sldId id="299" r:id="rId11"/>
    <p:sldId id="317" r:id="rId12"/>
    <p:sldId id="318" r:id="rId13"/>
    <p:sldId id="334" r:id="rId14"/>
    <p:sldId id="320" r:id="rId15"/>
    <p:sldId id="323" r:id="rId16"/>
    <p:sldId id="342" r:id="rId17"/>
    <p:sldId id="325" r:id="rId18"/>
    <p:sldId id="310" r:id="rId19"/>
    <p:sldId id="336" r:id="rId20"/>
    <p:sldId id="337" r:id="rId21"/>
  </p:sldIdLst>
  <p:sldSz cx="12192000" cy="6858000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3DE763E-2E7E-5DF1-552A-399526A53397}" name="Celine Aas" initials="" userId="S::celineaa@uio.no::f9465f8d-bd98-4bd9-90d5-11deb68f070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Øystein Sørborg" initials="ØS" lastIdx="4" clrIdx="1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0370"/>
    <a:srgbClr val="BBC5D1"/>
    <a:srgbClr val="90A6BE"/>
    <a:srgbClr val="F9D1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86404" autoAdjust="0"/>
  </p:normalViewPr>
  <p:slideViewPr>
    <p:cSldViewPr snapToGrid="0">
      <p:cViewPr varScale="1">
        <p:scale>
          <a:sx n="90" d="100"/>
          <a:sy n="90" d="100"/>
        </p:scale>
        <p:origin x="96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3A373-D147-4681-A1D8-B1CAC4190B31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85D8C-4EF5-45C7-BCF5-FE7A2FB137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0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3734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9403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1856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4207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2511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0229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1861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0952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2155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1856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0952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C64A83-6143-46AF-AA01-4DCD0D9C6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7592F80-C1BA-4916-B0A5-F24DE3894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20FB42-1FF4-44AC-B2E5-B3F3B1C95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A3C221-956D-42BE-B939-3A7FDD68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C37602-1ED8-4259-BEB1-F0308C2B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13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25EB9B-84FB-4E17-A469-D459B1B1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06F51B0-D5AF-4D0D-8A6F-915FDAEBE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BC1957-DDFB-48B6-9774-F13C202A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5DD67B-E9D4-4DF2-87EA-C9E771BF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6E2265-D0E4-40C7-B01E-A9C26508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29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59D0A15-1663-455F-BDF8-09A467EB7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22864A9-3661-4C78-ACEE-09EAB73A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18146B4-B2DD-483C-8B7C-313046BD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9B46B23-7C5F-4D92-B8B0-9A3811FF2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58A9B51-FD04-40AE-9BBA-69945FAC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572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ADC089-B037-4A25-9C41-C2046DFD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0402DCE-3909-4E0D-8E08-B59F55314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4AF67D-2709-4B63-A384-A2EA25BD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432907-4EAB-4B35-97A8-5304696C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C1B4A4D-6445-464A-BA22-DCB648BD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661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6600CC-9E92-4679-9C09-0B0A2888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3ADA094-F0B1-4CB9-B4AC-5C3F2124F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847C40-5532-4A52-88F1-BD8340A8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0E71F3-0774-4787-9708-9367CA9E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281B066-C08F-4620-AE83-347F2072B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7242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7DFFF7-D5A6-484A-B9DC-18C6F649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517FD2-F43A-4A63-A1D6-972938312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351E93-0B94-48FF-88E0-00C7D0001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5025395-C223-4ABD-845A-6412BDF86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FD83792-EB92-40AB-BFF4-EA1142C6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BBD1C6F-888A-4DF6-AA90-0C7E7E38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78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76CADA-6351-445D-90ED-9DAEADBC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B2C4B0-7563-4B55-A4E4-EE616C54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78720E4-33D6-41FE-B144-F099982A4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07D4CED-475E-4FCC-A0DE-5D2FBA26F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D552F99-7607-4EBE-8741-E1F47F0EF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FC9ADA9-6BA0-4660-B02C-1E2ED123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FA441B2-8280-4EC7-90F1-DCC7A226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46FB874-D70C-4CE0-B676-95CA9DA9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088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192E0-3613-487C-8CCE-0C010D23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3527ACB-BFE5-43BD-A300-7AC213BE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A714CFE-CE0C-4C28-8F08-79A494FC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56463B4-DBC7-467F-8240-DBD2BE16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878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AD3E2FA-0A25-4ABD-8F23-8C984B96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14BDAE6-8FFB-443D-9DEC-DD29F2A66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39CEE96-BFB5-4A78-8D14-D189A9D59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999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625522-8C61-429C-85D5-50DDE44A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F85FDE-8C38-4D80-B1C5-7A8EE29CF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7E0ABC0-6BA2-41F9-91E6-4D32C1122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EA395B4-81B8-4BE2-86D7-CE51B609D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6FCCDA2-75F0-428F-92A2-08CA75E8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AE33465-23B6-4DD9-BFF2-DD783C64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219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32C3EA-3A07-42BA-A380-275DA6E00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ECCF2CC-C557-4906-A690-DFE9D3FE9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35D2717-59F1-488C-BAF3-960F16C7C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75A69AE-ADE0-49AE-A6B2-200252A1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84B8586-0C88-4565-AA81-671EA9E6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0910ED4-E7FB-4CF2-95B6-06327E09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12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B36E382-525D-4ED0-8836-C55E90D48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6FF145-F5DA-46DA-8B4A-5B5A50EE8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B31DCB8-59A5-41D4-A02D-F489ED5B9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D708A-601D-463E-BAAA-B629D5E5123E}" type="datetimeFigureOut">
              <a:rPr lang="nb-NO" smtClean="0"/>
              <a:t>06.12.2023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04C31A-5019-4E08-92C1-3B04199B5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51DB716-21AC-425E-AF9C-1ED12367C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049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ete 4" descr="Bakgrunnsbilde med masse rosa geitramsblomstrar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" t="3095" r="12109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Avrunda rektangel 1">
            <a:extLst>
              <a:ext uri="{FF2B5EF4-FFF2-40B4-BE49-F238E27FC236}">
                <a16:creationId xmlns:a16="http://schemas.microsoft.com/office/drawing/2014/main" id="{308E3EC6-29ED-6053-2921-22AD05B03F1B}"/>
              </a:ext>
            </a:extLst>
          </p:cNvPr>
          <p:cNvSpPr txBox="1">
            <a:spLocks/>
          </p:cNvSpPr>
          <p:nvPr/>
        </p:nvSpPr>
        <p:spPr>
          <a:xfrm>
            <a:off x="0" y="5187796"/>
            <a:ext cx="12192000" cy="1325563"/>
          </a:xfrm>
          <a:prstGeom prst="rect">
            <a:avLst/>
          </a:prstGeom>
          <a:solidFill>
            <a:schemeClr val="bg1">
              <a:alpha val="78824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nb-NO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ittel 7">
            <a:extLst>
              <a:ext uri="{FF2B5EF4-FFF2-40B4-BE49-F238E27FC236}">
                <a16:creationId xmlns:a16="http://schemas.microsoft.com/office/drawing/2014/main" id="{18442AC9-1E58-88DB-4273-4BF20C9247F4}"/>
              </a:ext>
            </a:extLst>
          </p:cNvPr>
          <p:cNvSpPr txBox="1">
            <a:spLocks/>
          </p:cNvSpPr>
          <p:nvPr/>
        </p:nvSpPr>
        <p:spPr>
          <a:xfrm>
            <a:off x="2042472" y="5196660"/>
            <a:ext cx="81070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b="1" dirty="0">
                <a:latin typeface="+mn-lt"/>
              </a:rPr>
              <a:t>Lage saft av geitrams</a:t>
            </a:r>
          </a:p>
        </p:txBody>
      </p:sp>
    </p:spTree>
    <p:extLst>
      <p:ext uri="{BB962C8B-B14F-4D97-AF65-F5344CB8AC3E}">
        <p14:creationId xmlns:p14="http://schemas.microsoft.com/office/powerpoint/2010/main" val="2666454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Litt om løvetann</a:t>
            </a:r>
            <a:endParaRPr lang="nn-NO" sz="4000" dirty="0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4476750" cy="4351338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nn-NO" sz="2000" dirty="0" smtClean="0"/>
              <a:t>fleirårig plante med ein gul blomster som er seten saman av mange småblomstrar</a:t>
            </a:r>
          </a:p>
          <a:p>
            <a:pPr>
              <a:spcAft>
                <a:spcPts val="600"/>
              </a:spcAft>
            </a:pPr>
            <a:r>
              <a:rPr lang="nn-NO" sz="2000" dirty="0" smtClean="0"/>
              <a:t>éi plante kan produsere opp til 3000 frø som kan leve i jorda i fem år</a:t>
            </a:r>
          </a:p>
          <a:p>
            <a:pPr>
              <a:spcAft>
                <a:spcPts val="600"/>
              </a:spcAft>
            </a:pPr>
            <a:r>
              <a:rPr lang="nn-NO" sz="2000" dirty="0" smtClean="0"/>
              <a:t>vanleg i låglandet i heile Noreg</a:t>
            </a:r>
          </a:p>
          <a:p>
            <a:pPr>
              <a:spcAft>
                <a:spcPts val="600"/>
              </a:spcAft>
            </a:pPr>
            <a:r>
              <a:rPr lang="nn-NO" sz="2000" dirty="0" smtClean="0"/>
              <a:t>finst i plenar, grøftekantar, hagar og parkar</a:t>
            </a:r>
          </a:p>
          <a:p>
            <a:pPr>
              <a:spcAft>
                <a:spcPts val="600"/>
              </a:spcAft>
            </a:pPr>
            <a:r>
              <a:rPr lang="nn-NO" sz="2000" dirty="0" smtClean="0"/>
              <a:t>blomstrar om våren og tidleg på sommaren, men kan også blomstre utover hausten</a:t>
            </a:r>
            <a:endParaRPr lang="nn-NO" sz="2000" dirty="0"/>
          </a:p>
        </p:txBody>
      </p:sp>
      <p:pic>
        <p:nvPicPr>
          <p:cNvPr id="5" name="Bilde 4" descr="Ein løvetannblomster på lang stilk">
            <a:extLst>
              <a:ext uri="{FF2B5EF4-FFF2-40B4-BE49-F238E27FC236}">
                <a16:creationId xmlns:a16="http://schemas.microsoft.com/office/drawing/2014/main" id="{8DDC325C-818F-4622-BEDF-23F445EBFB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3" t="5316" r="-2" b="39298"/>
          <a:stretch/>
        </p:blipFill>
        <p:spPr>
          <a:xfrm>
            <a:off x="6096000" y="0"/>
            <a:ext cx="6096000" cy="6874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351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D8E2A8A-09C4-4197-8CCE-548B1A3D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Litt meir om løvetann</a:t>
            </a:r>
            <a:endParaRPr lang="nn-NO" sz="40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350C960-3403-405C-A3C2-F25DC90BD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19800" cy="4351338"/>
          </a:xfrm>
        </p:spPr>
        <p:txBody>
          <a:bodyPr>
            <a:normAutofit/>
          </a:bodyPr>
          <a:lstStyle/>
          <a:p>
            <a:r>
              <a:rPr lang="nn-NO" sz="2000" dirty="0" smtClean="0"/>
              <a:t>planten har fått namnet løvetann fordi blada minner om tenner</a:t>
            </a:r>
          </a:p>
          <a:p>
            <a:r>
              <a:rPr lang="nn-NO" sz="2000" dirty="0" smtClean="0"/>
              <a:t>det moderne ordet for løvetann i Frankrike er </a:t>
            </a:r>
            <a:r>
              <a:rPr lang="nn-NO" sz="2000" i="1" dirty="0" err="1" smtClean="0"/>
              <a:t>pissenlit</a:t>
            </a:r>
            <a:r>
              <a:rPr lang="nn-NO" sz="2000" dirty="0" smtClean="0"/>
              <a:t>, som betyr «piss i seng». Namnet har den fått fordi planten er vassdrivande</a:t>
            </a:r>
            <a:endParaRPr lang="nn-NO" sz="2000" dirty="0"/>
          </a:p>
        </p:txBody>
      </p:sp>
      <p:pic>
        <p:nvPicPr>
          <p:cNvPr id="1026" name="Picture 2" descr="Tre løvetannblad som står vassrett, med gras og eng i bakgrunnen">
            <a:extLst>
              <a:ext uri="{FF2B5EF4-FFF2-40B4-BE49-F238E27FC236}">
                <a16:creationId xmlns:a16="http://schemas.microsoft.com/office/drawing/2014/main" id="{95BDADD5-C7C4-4EEC-87AB-ED219213DF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5"/>
          <a:stretch/>
        </p:blipFill>
        <p:spPr bwMode="auto">
          <a:xfrm>
            <a:off x="7257497" y="275771"/>
            <a:ext cx="4591049" cy="6306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3020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D8E2A8A-09C4-4197-8CCE-548B1A3D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n-NO" sz="4000" dirty="0" smtClean="0"/>
              <a:t>Fnokk</a:t>
            </a:r>
            <a:endParaRPr lang="nn-NO" sz="40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350C960-3403-405C-A3C2-F25DC90BD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33938" cy="4351338"/>
          </a:xfrm>
        </p:spPr>
        <p:txBody>
          <a:bodyPr>
            <a:normAutofit/>
          </a:bodyPr>
          <a:lstStyle/>
          <a:p>
            <a:r>
              <a:rPr lang="nn-NO" sz="2000" dirty="0" smtClean="0"/>
              <a:t>n</a:t>
            </a:r>
            <a:r>
              <a:rPr lang="nn-NO" sz="2000" b="0" i="0" dirty="0" smtClean="0">
                <a:effectLst/>
              </a:rPr>
              <a:t>år planten modnar, blir kvar blomster til ein fnokk</a:t>
            </a:r>
          </a:p>
          <a:p>
            <a:r>
              <a:rPr lang="nn-NO" sz="2000" dirty="0" smtClean="0"/>
              <a:t>u</a:t>
            </a:r>
            <a:r>
              <a:rPr lang="nn-NO" sz="2000" b="0" i="0" dirty="0" smtClean="0">
                <a:effectLst/>
              </a:rPr>
              <a:t>nder fnokken heng frøet som lett kan blåse til ein ny voksestad, og </a:t>
            </a:r>
            <a:r>
              <a:rPr lang="nn-NO" sz="2000" dirty="0" smtClean="0"/>
              <a:t>spiring startar med </a:t>
            </a:r>
            <a:r>
              <a:rPr lang="nn-NO" sz="2000" b="0" i="0" dirty="0" smtClean="0">
                <a:effectLst/>
              </a:rPr>
              <a:t>ein gong dei kjem i bakken</a:t>
            </a:r>
          </a:p>
          <a:p>
            <a:pPr marL="0" indent="0">
              <a:buNone/>
            </a:pPr>
            <a:endParaRPr lang="nn-NO" sz="2000" b="0" i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En modna løvetann som er full av fnokk, seks fnokk flyg frå blomsteren og opp i lufta mot høge">
            <a:extLst>
              <a:ext uri="{FF2B5EF4-FFF2-40B4-BE49-F238E27FC236}">
                <a16:creationId xmlns:a16="http://schemas.microsoft.com/office/drawing/2014/main" id="{95BDADD5-C7C4-4EEC-87AB-ED219213DF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6380310" y="1526377"/>
            <a:ext cx="5365375" cy="38052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7162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Er alle planter etelege?</a:t>
            </a:r>
            <a:endParaRPr lang="nn-NO" dirty="0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5835732" cy="4351338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nn-NO" sz="2000" dirty="0"/>
              <a:t>Nei, slett ikkje alle planter er </a:t>
            </a:r>
            <a:r>
              <a:rPr lang="nn-NO" sz="2000" dirty="0" smtClean="0"/>
              <a:t>etelege. </a:t>
            </a:r>
            <a:endParaRPr lang="nn-NO" sz="2000" dirty="0"/>
          </a:p>
          <a:p>
            <a:pPr marL="0" indent="0">
              <a:spcAft>
                <a:spcPts val="1200"/>
              </a:spcAft>
              <a:buNone/>
            </a:pPr>
            <a:r>
              <a:rPr lang="nn-NO" sz="2000" dirty="0"/>
              <a:t>Mange er faktisk veldig giftige for menneske og andre dyr, fordi det gir dei vern mot å bli etne.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nn-NO" sz="2000" dirty="0"/>
              <a:t>Liljekonvall og revebjølle er eksempel </a:t>
            </a:r>
            <a:br>
              <a:rPr lang="nn-NO" sz="2000" dirty="0"/>
            </a:br>
            <a:r>
              <a:rPr lang="nn-NO" sz="2000" dirty="0"/>
              <a:t>på giftige planter. </a:t>
            </a:r>
            <a:endParaRPr lang="nn-NO" sz="2000" dirty="0"/>
          </a:p>
        </p:txBody>
      </p:sp>
      <p:pic>
        <p:nvPicPr>
          <p:cNvPr id="6" name="Bilete 3" descr="Hvit blomsterklase hos liljekonvall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832" y="382248"/>
            <a:ext cx="3708531" cy="3550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Bilete 4" descr="Rosa blomsterklase hos revebjelle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470" y="3221222"/>
            <a:ext cx="3271653" cy="32716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8944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Løvetann som matplante</a:t>
            </a:r>
            <a:endParaRPr lang="nn-NO" dirty="0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640556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000" dirty="0" smtClean="0"/>
              <a:t>Alle delane av løvetann er etelege:</a:t>
            </a:r>
          </a:p>
          <a:p>
            <a:r>
              <a:rPr lang="nn-NO" sz="2000" dirty="0" smtClean="0"/>
              <a:t>blada kan brukast i salatar, supper og stuingar</a:t>
            </a:r>
          </a:p>
          <a:p>
            <a:r>
              <a:rPr lang="nn-NO" sz="2000" dirty="0" smtClean="0"/>
              <a:t>blomstrar i knopp kan syltast eller steikast</a:t>
            </a:r>
          </a:p>
          <a:p>
            <a:r>
              <a:rPr lang="nn-NO" sz="2000" dirty="0" smtClean="0"/>
              <a:t>blomstrane kan brukast til å lage saft eller vin</a:t>
            </a:r>
          </a:p>
          <a:p>
            <a:r>
              <a:rPr lang="nn-NO" sz="2000" dirty="0" smtClean="0"/>
              <a:t>tungekronene kan </a:t>
            </a:r>
            <a:r>
              <a:rPr lang="nn-NO" sz="2000" dirty="0" smtClean="0"/>
              <a:t>etast </a:t>
            </a:r>
            <a:r>
              <a:rPr lang="nn-NO" sz="2000" dirty="0" smtClean="0"/>
              <a:t>rå</a:t>
            </a:r>
          </a:p>
          <a:p>
            <a:r>
              <a:rPr lang="nn-NO" sz="2000" dirty="0" smtClean="0"/>
              <a:t>røtene kan etast som gulrot eller steikast</a:t>
            </a:r>
          </a:p>
          <a:p>
            <a:r>
              <a:rPr lang="nn-NO" sz="2000" dirty="0" smtClean="0"/>
              <a:t>stengelen kan reiast til som pasta</a:t>
            </a:r>
          </a:p>
          <a:p>
            <a:pPr marL="0" indent="0">
              <a:buNone/>
            </a:pPr>
            <a:r>
              <a:rPr lang="nn-NO" sz="2000" dirty="0" smtClean="0"/>
              <a:t>Gjennom historia har rota til løvetann vorte bruka til å stimulere appetitten og levra, til å støtte fordøyinga, og som vassdrivande middel.</a:t>
            </a:r>
          </a:p>
          <a:p>
            <a:endParaRPr lang="nn-NO" sz="2000" dirty="0"/>
          </a:p>
        </p:txBody>
      </p:sp>
      <p:pic>
        <p:nvPicPr>
          <p:cNvPr id="5" name="Picture 2" descr="Løvetann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0000" y="0"/>
            <a:ext cx="457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vrunda rektangel 12">
            <a:extLst>
              <a:ext uri="{FF2B5EF4-FFF2-40B4-BE49-F238E27FC236}">
                <a16:creationId xmlns:a16="http://schemas.microsoft.com/office/drawing/2014/main" id="{A80164DB-64C4-4CC7-9194-61C5132CCF18}"/>
              </a:ext>
            </a:extLst>
          </p:cNvPr>
          <p:cNvSpPr/>
          <p:nvPr/>
        </p:nvSpPr>
        <p:spPr>
          <a:xfrm>
            <a:off x="7704693" y="4570021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blomster i knopp</a:t>
            </a:r>
            <a:endParaRPr lang="nn-NO" sz="2400" b="1" dirty="0">
              <a:solidFill>
                <a:schemeClr val="bg1"/>
              </a:solidFill>
              <a:effectLst>
                <a:glow rad="101600">
                  <a:schemeClr val="tx1">
                    <a:lumMod val="95000"/>
                    <a:lumOff val="5000"/>
                    <a:alpha val="6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10" name="Avrunda rektangel 12">
            <a:extLst>
              <a:ext uri="{FF2B5EF4-FFF2-40B4-BE49-F238E27FC236}">
                <a16:creationId xmlns:a16="http://schemas.microsoft.com/office/drawing/2014/main" id="{5AB362B5-EA58-4CE9-A0E0-DBE8F57D1C6D}"/>
              </a:ext>
            </a:extLst>
          </p:cNvPr>
          <p:cNvSpPr/>
          <p:nvPr/>
        </p:nvSpPr>
        <p:spPr>
          <a:xfrm>
            <a:off x="10052776" y="3793878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stengel</a:t>
            </a:r>
            <a:endParaRPr lang="nn-NO" sz="2400" b="1" dirty="0">
              <a:solidFill>
                <a:schemeClr val="bg1"/>
              </a:solidFill>
              <a:effectLst>
                <a:glow rad="101600">
                  <a:schemeClr val="tx1">
                    <a:lumMod val="95000"/>
                    <a:lumOff val="5000"/>
                    <a:alpha val="6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11" name="Avrunda rektangel 12">
            <a:extLst>
              <a:ext uri="{FF2B5EF4-FFF2-40B4-BE49-F238E27FC236}">
                <a16:creationId xmlns:a16="http://schemas.microsoft.com/office/drawing/2014/main" id="{D074E879-7006-42BB-981D-4F34482381DA}"/>
              </a:ext>
            </a:extLst>
          </p:cNvPr>
          <p:cNvSpPr/>
          <p:nvPr/>
        </p:nvSpPr>
        <p:spPr>
          <a:xfrm>
            <a:off x="9728184" y="570736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blomster </a:t>
            </a:r>
            <a:endParaRPr lang="nn-NO" sz="2400" b="1" dirty="0">
              <a:solidFill>
                <a:schemeClr val="bg1"/>
              </a:solidFill>
              <a:effectLst>
                <a:glow rad="101600">
                  <a:schemeClr val="tx1">
                    <a:lumMod val="95000"/>
                    <a:lumOff val="5000"/>
                    <a:alpha val="6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cxnSp>
        <p:nvCxnSpPr>
          <p:cNvPr id="12" name="Rett pil 7" descr="Pil som peker mot stengelen.">
            <a:extLst>
              <a:ext uri="{FF2B5EF4-FFF2-40B4-BE49-F238E27FC236}">
                <a16:creationId xmlns:a16="http://schemas.microsoft.com/office/drawing/2014/main" id="{A0E63572-8068-40F8-8448-E16D01AB7979}"/>
              </a:ext>
            </a:extLst>
          </p:cNvPr>
          <p:cNvCxnSpPr>
            <a:cxnSpLocks/>
          </p:cNvCxnSpPr>
          <p:nvPr/>
        </p:nvCxnSpPr>
        <p:spPr>
          <a:xfrm flipH="1">
            <a:off x="9975273" y="4156364"/>
            <a:ext cx="1294410" cy="96190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pil 7" descr="Pil som peker mot stengelen.">
            <a:extLst>
              <a:ext uri="{FF2B5EF4-FFF2-40B4-BE49-F238E27FC236}">
                <a16:creationId xmlns:a16="http://schemas.microsoft.com/office/drawing/2014/main" id="{BE84C5DE-21BA-4F08-9FF0-CCC719FF7075}"/>
              </a:ext>
            </a:extLst>
          </p:cNvPr>
          <p:cNvCxnSpPr>
            <a:cxnSpLocks/>
          </p:cNvCxnSpPr>
          <p:nvPr/>
        </p:nvCxnSpPr>
        <p:spPr>
          <a:xfrm flipH="1">
            <a:off x="10474036" y="971798"/>
            <a:ext cx="318654" cy="678872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pil 7" descr="Bile av løvetann med pil mot blomsten, stengelen og en blomst i knopp. ">
            <a:extLst>
              <a:ext uri="{FF2B5EF4-FFF2-40B4-BE49-F238E27FC236}">
                <a16:creationId xmlns:a16="http://schemas.microsoft.com/office/drawing/2014/main" id="{6EAF055D-9FB4-450E-8E2D-4EA12A7DDAF9}"/>
              </a:ext>
            </a:extLst>
          </p:cNvPr>
          <p:cNvCxnSpPr>
            <a:cxnSpLocks/>
          </p:cNvCxnSpPr>
          <p:nvPr/>
        </p:nvCxnSpPr>
        <p:spPr>
          <a:xfrm flipV="1">
            <a:off x="8762010" y="2968831"/>
            <a:ext cx="334489" cy="160119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27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Bakgrunnsbilde av mjødurt">
            <a:extLst>
              <a:ext uri="{FF2B5EF4-FFF2-40B4-BE49-F238E27FC236}">
                <a16:creationId xmlns:a16="http://schemas.microsoft.com/office/drawing/2014/main" id="{D4FB75E8-98AD-4F39-9F1D-80FABACDE0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" t="10349" r="500" b="5341"/>
          <a:stretch/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9" name="Avrunda rektangel 1">
            <a:extLst>
              <a:ext uri="{FF2B5EF4-FFF2-40B4-BE49-F238E27FC236}">
                <a16:creationId xmlns:a16="http://schemas.microsoft.com/office/drawing/2014/main" id="{6D26CB90-CEC9-3D7C-4EDE-DF59A96516B6}"/>
              </a:ext>
            </a:extLst>
          </p:cNvPr>
          <p:cNvSpPr txBox="1">
            <a:spLocks/>
          </p:cNvSpPr>
          <p:nvPr/>
        </p:nvSpPr>
        <p:spPr>
          <a:xfrm>
            <a:off x="0" y="5187796"/>
            <a:ext cx="12192000" cy="1325563"/>
          </a:xfrm>
          <a:prstGeom prst="rect">
            <a:avLst/>
          </a:prstGeom>
          <a:solidFill>
            <a:schemeClr val="bg1">
              <a:alpha val="78824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nb-NO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ittel 7">
            <a:extLst>
              <a:ext uri="{FF2B5EF4-FFF2-40B4-BE49-F238E27FC236}">
                <a16:creationId xmlns:a16="http://schemas.microsoft.com/office/drawing/2014/main" id="{55607140-E1E3-8433-3C0F-7B0132E46B88}"/>
              </a:ext>
            </a:extLst>
          </p:cNvPr>
          <p:cNvSpPr txBox="1">
            <a:spLocks/>
          </p:cNvSpPr>
          <p:nvPr/>
        </p:nvSpPr>
        <p:spPr>
          <a:xfrm>
            <a:off x="2042471" y="5187796"/>
            <a:ext cx="81070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b="1" dirty="0">
                <a:latin typeface="+mn-lt"/>
              </a:rPr>
              <a:t>Lage saft av mjødurt</a:t>
            </a:r>
          </a:p>
        </p:txBody>
      </p:sp>
    </p:spTree>
    <p:extLst>
      <p:ext uri="{BB962C8B-B14F-4D97-AF65-F5344CB8AC3E}">
        <p14:creationId xmlns:p14="http://schemas.microsoft.com/office/powerpoint/2010/main" val="194202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Oppskrift på saft av villblomstrar</a:t>
            </a:r>
            <a:endParaRPr lang="nn-NO" dirty="0"/>
          </a:p>
        </p:txBody>
      </p:sp>
      <p:sp>
        <p:nvSpPr>
          <p:cNvPr id="5" name="Plasshaldar for innhald 4"/>
          <p:cNvSpPr>
            <a:spLocks noGrp="1"/>
          </p:cNvSpPr>
          <p:nvPr>
            <p:ph sz="half" idx="1"/>
          </p:nvPr>
        </p:nvSpPr>
        <p:spPr>
          <a:xfrm>
            <a:off x="838200" y="19780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000" b="1" dirty="0" smtClean="0"/>
              <a:t>Ingrediensar:</a:t>
            </a:r>
          </a:p>
          <a:p>
            <a:r>
              <a:rPr lang="nn-NO" sz="2000" dirty="0" smtClean="0"/>
              <a:t>150 g villblomstrar</a:t>
            </a:r>
          </a:p>
          <a:p>
            <a:r>
              <a:rPr lang="nn-NO" sz="2000" dirty="0" smtClean="0"/>
              <a:t>1 l vatn</a:t>
            </a:r>
          </a:p>
          <a:p>
            <a:r>
              <a:rPr lang="nn-NO" sz="2000" dirty="0" smtClean="0"/>
              <a:t>5 dl sukker</a:t>
            </a:r>
          </a:p>
          <a:p>
            <a:r>
              <a:rPr lang="nn-NO" sz="2000" dirty="0" smtClean="0"/>
              <a:t>25 g sitronsyre</a:t>
            </a:r>
          </a:p>
          <a:p>
            <a:endParaRPr lang="nn-NO" sz="2000" dirty="0"/>
          </a:p>
        </p:txBody>
      </p:sp>
      <p:sp>
        <p:nvSpPr>
          <p:cNvPr id="7" name="Plasshaldar for innhald 5">
            <a:extLst>
              <a:ext uri="{FF2B5EF4-FFF2-40B4-BE49-F238E27FC236}">
                <a16:creationId xmlns:a16="http://schemas.microsoft.com/office/drawing/2014/main" id="{9DB0CFDE-36AE-98CB-E814-435C3BBEC554}"/>
              </a:ext>
            </a:extLst>
          </p:cNvPr>
          <p:cNvSpPr txBox="1">
            <a:spLocks/>
          </p:cNvSpPr>
          <p:nvPr/>
        </p:nvSpPr>
        <p:spPr>
          <a:xfrm>
            <a:off x="6324600" y="19780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n-NO" sz="2000" b="1" dirty="0" smtClean="0"/>
              <a:t>Framgangsmåte:</a:t>
            </a:r>
          </a:p>
          <a:p>
            <a:r>
              <a:rPr lang="nn-NO" sz="2000" dirty="0" smtClean="0"/>
              <a:t>Kok opp vatn og tilset sukker og sitronsyre. Røyr til alt sukkeret har løyst seg opp og hell sukkerlaken over geitramsblomstrane. </a:t>
            </a:r>
          </a:p>
          <a:p>
            <a:r>
              <a:rPr lang="nn-NO" sz="2000" dirty="0" smtClean="0"/>
              <a:t>Avkjøl og la blandinga stå kjøleg i fire dagar. </a:t>
            </a:r>
          </a:p>
          <a:p>
            <a:r>
              <a:rPr lang="nn-NO" sz="2000" dirty="0" smtClean="0"/>
              <a:t>Sil safta og hell ho på reine flasker. </a:t>
            </a:r>
          </a:p>
          <a:p>
            <a:r>
              <a:rPr lang="nn-NO" sz="2000" dirty="0" smtClean="0"/>
              <a:t>Bland ut safta etter eige ønske. Bruk gjerne isbitar i safta.</a:t>
            </a:r>
            <a:endParaRPr lang="nn-NO" sz="2000" dirty="0"/>
          </a:p>
        </p:txBody>
      </p:sp>
    </p:spTree>
    <p:extLst>
      <p:ext uri="{BB962C8B-B14F-4D97-AF65-F5344CB8AC3E}">
        <p14:creationId xmlns:p14="http://schemas.microsoft.com/office/powerpoint/2010/main" val="3630243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Litt om mjødurt</a:t>
            </a:r>
            <a:endParaRPr lang="nn-NO" sz="4000" dirty="0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4581293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nn-NO" sz="2000" dirty="0" smtClean="0"/>
              <a:t>fleirårig urt som kan bli 150 cm høg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nn-NO" sz="2000" dirty="0" smtClean="0"/>
              <a:t>har store blad og mange små kremkvite blomstrar med sterk lukt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nn-NO" sz="2000" dirty="0" smtClean="0"/>
              <a:t>kan danne samanhengande teppe av planter som dekkjer heile bakken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nn-NO" sz="2000" dirty="0" smtClean="0"/>
              <a:t>vanleg på fuktige stadar i heile Noreg, og blomstrar frå juni til august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nn-NO" sz="2000" dirty="0" smtClean="0"/>
              <a:t>frukta er klasar med spiralvridde små nøtter som er fylte med luft. Desse kan halde seg flytande og spreiast langt med vatnet</a:t>
            </a:r>
            <a:endParaRPr lang="nn-NO" sz="2000" dirty="0"/>
          </a:p>
        </p:txBody>
      </p:sp>
      <p:pic>
        <p:nvPicPr>
          <p:cNvPr id="5" name="Bilde 4" descr="Mjødurt. Nedst ser vi blada som er store grunnblad som endar i mindre treflika blad. I bakgrunnen dei kvite blomstrane, og i forgrunnen klaser med nøtter.">
            <a:extLst>
              <a:ext uri="{FF2B5EF4-FFF2-40B4-BE49-F238E27FC236}">
                <a16:creationId xmlns:a16="http://schemas.microsoft.com/office/drawing/2014/main" id="{8DDC325C-818F-4622-BEDF-23F445EBFB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6" b="14166"/>
          <a:stretch/>
        </p:blipFill>
        <p:spPr>
          <a:xfrm>
            <a:off x="5567948" y="415470"/>
            <a:ext cx="6364193" cy="60774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2386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D8E2A8A-09C4-4197-8CCE-548B1A3D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Tradisjonell bruk</a:t>
            </a:r>
            <a:endParaRPr lang="nn-NO" sz="40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350C960-3403-405C-A3C2-F25DC90BD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27702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n-NO" sz="2000" dirty="0" smtClean="0"/>
              <a:t>mjødurt blei mykje bruka som krydder i brygging av mjød</a:t>
            </a:r>
          </a:p>
          <a:p>
            <a:pPr>
              <a:lnSpc>
                <a:spcPct val="100000"/>
              </a:lnSpc>
            </a:pPr>
            <a:r>
              <a:rPr lang="nn-NO" sz="2000" dirty="0" smtClean="0"/>
              <a:t>på høgtidsdagar strødde ein hakka mjødurt på golva fordi den lukta så godt</a:t>
            </a:r>
          </a:p>
          <a:p>
            <a:pPr>
              <a:lnSpc>
                <a:spcPct val="100000"/>
              </a:lnSpc>
            </a:pPr>
            <a:r>
              <a:rPr lang="nn-NO" sz="2000" dirty="0" smtClean="0"/>
              <a:t>urta blei mykje bruka som medisinplante, blant anna for å motverke feber, urinvegsinfeksjonar, mageinfeksjonar, leddsmerter og hovudpine</a:t>
            </a:r>
          </a:p>
          <a:p>
            <a:endParaRPr lang="nn-NO" sz="2000" dirty="0"/>
          </a:p>
        </p:txBody>
      </p:sp>
      <p:pic>
        <p:nvPicPr>
          <p:cNvPr id="5" name="Bilde 4" descr="Nærbilde av blomsterstanden til ein mjødurt med ei rosebille på stengelen.">
            <a:extLst>
              <a:ext uri="{FF2B5EF4-FFF2-40B4-BE49-F238E27FC236}">
                <a16:creationId xmlns:a16="http://schemas.microsoft.com/office/drawing/2014/main" id="{5D99FABB-746D-43E8-AC15-98F9096A069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069" y="547536"/>
            <a:ext cx="3834266" cy="25561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Tre begerglas. Glaset til venstre er fylt med ringblomstrar, glaset i midten er halvfullt med ei gul væske, glaset til høgre er fylt med mjødurtblomstrar. I bakgrunnen ei brun glasflaske og eit glas med blomstrar med kvite blomstrar">
            <a:extLst>
              <a:ext uri="{FF2B5EF4-FFF2-40B4-BE49-F238E27FC236}">
                <a16:creationId xmlns:a16="http://schemas.microsoft.com/office/drawing/2014/main" id="{935CE85E-DBF2-4A65-B663-45AC4D9AA9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9" r="3569"/>
          <a:stretch/>
        </p:blipFill>
        <p:spPr bwMode="auto">
          <a:xfrm>
            <a:off x="5965902" y="3537189"/>
            <a:ext cx="3912327" cy="27747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8542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Er alle planter </a:t>
            </a:r>
            <a:r>
              <a:rPr lang="nb-NO" dirty="0" err="1" smtClean="0"/>
              <a:t>etelege</a:t>
            </a:r>
            <a:r>
              <a:rPr lang="nb-NO" dirty="0" smtClean="0"/>
              <a:t>?</a:t>
            </a:r>
            <a:endParaRPr lang="nb-NO" dirty="0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5835732" cy="4351338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nn-NO" sz="2000" dirty="0"/>
              <a:t>Nei, slett ikkje alle planter er </a:t>
            </a:r>
            <a:r>
              <a:rPr lang="nn-NO" sz="2000" dirty="0" smtClean="0"/>
              <a:t>etelege. </a:t>
            </a:r>
            <a:endParaRPr lang="nn-NO" sz="2000" dirty="0"/>
          </a:p>
          <a:p>
            <a:pPr marL="0" indent="0">
              <a:spcAft>
                <a:spcPts val="1200"/>
              </a:spcAft>
              <a:buNone/>
            </a:pPr>
            <a:r>
              <a:rPr lang="nn-NO" sz="2000" dirty="0"/>
              <a:t>Mange er faktisk veldig giftige for menneske og andre dyr, fordi det gir dei vern mot å bli etne.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nn-NO" sz="2000" dirty="0"/>
              <a:t>Liljekonvall og revebjølle er eksempel </a:t>
            </a:r>
            <a:br>
              <a:rPr lang="nn-NO" sz="2000" dirty="0"/>
            </a:br>
            <a:r>
              <a:rPr lang="nn-NO" sz="2000" dirty="0"/>
              <a:t>på giftige planter. </a:t>
            </a:r>
            <a:endParaRPr lang="nn-NO" sz="2000" dirty="0"/>
          </a:p>
        </p:txBody>
      </p:sp>
      <p:pic>
        <p:nvPicPr>
          <p:cNvPr id="6" name="Bilete 3" descr="Kvit blomsterklase hos liljekonvall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832" y="382248"/>
            <a:ext cx="3708531" cy="3550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Bilete 4" descr="Rosa blomsterklase hos revebjølle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70" y="3372591"/>
            <a:ext cx="3271653" cy="32716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3356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Oppskrift på saft av villblomstrar</a:t>
            </a:r>
            <a:endParaRPr lang="nn-NO" dirty="0"/>
          </a:p>
        </p:txBody>
      </p:sp>
      <p:sp>
        <p:nvSpPr>
          <p:cNvPr id="5" name="Plasshaldar for innhald 4"/>
          <p:cNvSpPr>
            <a:spLocks noGrp="1"/>
          </p:cNvSpPr>
          <p:nvPr>
            <p:ph sz="half" idx="1"/>
          </p:nvPr>
        </p:nvSpPr>
        <p:spPr>
          <a:xfrm>
            <a:off x="838200" y="19780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000" b="1" dirty="0" smtClean="0"/>
              <a:t>Ingrediensar:</a:t>
            </a:r>
          </a:p>
          <a:p>
            <a:r>
              <a:rPr lang="nn-NO" sz="2000" dirty="0" smtClean="0"/>
              <a:t>150 g villblomstrar</a:t>
            </a:r>
          </a:p>
          <a:p>
            <a:r>
              <a:rPr lang="nn-NO" sz="2000" dirty="0" smtClean="0"/>
              <a:t>1 l vatn</a:t>
            </a:r>
          </a:p>
          <a:p>
            <a:r>
              <a:rPr lang="nn-NO" sz="2000" dirty="0" smtClean="0"/>
              <a:t>5 dl sukker</a:t>
            </a:r>
          </a:p>
          <a:p>
            <a:r>
              <a:rPr lang="nn-NO" sz="2000" dirty="0" smtClean="0"/>
              <a:t>25 g sitronsyre</a:t>
            </a:r>
          </a:p>
          <a:p>
            <a:endParaRPr lang="nn-NO" sz="2000" dirty="0"/>
          </a:p>
        </p:txBody>
      </p:sp>
      <p:sp>
        <p:nvSpPr>
          <p:cNvPr id="7" name="Plasshaldar for innhald 5">
            <a:extLst>
              <a:ext uri="{FF2B5EF4-FFF2-40B4-BE49-F238E27FC236}">
                <a16:creationId xmlns:a16="http://schemas.microsoft.com/office/drawing/2014/main" id="{9DB0CFDE-36AE-98CB-E814-435C3BBEC554}"/>
              </a:ext>
            </a:extLst>
          </p:cNvPr>
          <p:cNvSpPr txBox="1">
            <a:spLocks/>
          </p:cNvSpPr>
          <p:nvPr/>
        </p:nvSpPr>
        <p:spPr>
          <a:xfrm>
            <a:off x="6324600" y="19780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n-NO" sz="2000" b="1" dirty="0" smtClean="0"/>
              <a:t>Framgangsmåte:</a:t>
            </a:r>
          </a:p>
          <a:p>
            <a:r>
              <a:rPr lang="nn-NO" sz="2000" dirty="0" smtClean="0"/>
              <a:t>Kok opp vatn og tilset sukker og sitronsyre. Røyr til alt sukkeret har løyst seg opp og hell sukkerlaken over geitramsblomstrane. </a:t>
            </a:r>
          </a:p>
          <a:p>
            <a:r>
              <a:rPr lang="nn-NO" sz="2000" dirty="0" smtClean="0"/>
              <a:t>Avkjøl og la blandinga stå kjøleg i fire dagar. </a:t>
            </a:r>
          </a:p>
          <a:p>
            <a:r>
              <a:rPr lang="nn-NO" sz="2000" dirty="0" smtClean="0"/>
              <a:t>Sil safta og hell ho på reine flasker. </a:t>
            </a:r>
          </a:p>
          <a:p>
            <a:r>
              <a:rPr lang="nn-NO" sz="2000" dirty="0" smtClean="0"/>
              <a:t>Bland ut safta etter eige ønske. Bruk gjerne isbitar i safta.</a:t>
            </a:r>
            <a:endParaRPr lang="nn-NO" sz="2000" dirty="0"/>
          </a:p>
        </p:txBody>
      </p:sp>
    </p:spTree>
    <p:extLst>
      <p:ext uri="{BB962C8B-B14F-4D97-AF65-F5344CB8AC3E}">
        <p14:creationId xmlns:p14="http://schemas.microsoft.com/office/powerpoint/2010/main" val="354450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0379A45-5D4C-A172-7531-1184E465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Mjødurt</a:t>
            </a:r>
            <a:endParaRPr lang="nn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1F4A74C-2E15-9EA4-07CF-5AA978FE7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75629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nn-NO" sz="2000" dirty="0" smtClean="0"/>
              <a:t>På mjødurt er alle delar etelege.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nn-NO" sz="2000" dirty="0" smtClean="0"/>
              <a:t>Både blada og blomstrane kan brukast til å lage saft og te.</a:t>
            </a:r>
          </a:p>
          <a:p>
            <a:pPr marL="0" indent="0">
              <a:lnSpc>
                <a:spcPct val="100000"/>
              </a:lnSpc>
              <a:spcBef>
                <a:spcPts val="2400"/>
              </a:spcBef>
              <a:buNone/>
            </a:pPr>
            <a:r>
              <a:rPr lang="nn-NO" sz="2000" dirty="0" smtClean="0"/>
              <a:t>Blomstrane er også eigna til å lage vaniljepulver av, ved å tørke og knuse blomstrane. </a:t>
            </a:r>
            <a:endParaRPr lang="nn-NO" sz="2000" dirty="0"/>
          </a:p>
        </p:txBody>
      </p:sp>
      <p:pic>
        <p:nvPicPr>
          <p:cNvPr id="4" name="Bilde 3" descr="Mjødurt. Nedst ser vi blada som er store grunnblad som endar i mindre treflika blad. I bakgrunnen dei kvite blomstrane, og i forgrunnen klaser med nøtter.">
            <a:extLst>
              <a:ext uri="{FF2B5EF4-FFF2-40B4-BE49-F238E27FC236}">
                <a16:creationId xmlns:a16="http://schemas.microsoft.com/office/drawing/2014/main" id="{32420C7B-9601-D3DA-B906-3CC5356112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6" b="14166"/>
          <a:stretch/>
        </p:blipFill>
        <p:spPr>
          <a:xfrm>
            <a:off x="5655061" y="468135"/>
            <a:ext cx="6286007" cy="60027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Avrunda rektangel 12">
            <a:extLst>
              <a:ext uri="{FF2B5EF4-FFF2-40B4-BE49-F238E27FC236}">
                <a16:creationId xmlns:a16="http://schemas.microsoft.com/office/drawing/2014/main" id="{961E72A0-026B-A9B7-0152-6A32C4631106}"/>
              </a:ext>
            </a:extLst>
          </p:cNvPr>
          <p:cNvSpPr/>
          <p:nvPr/>
        </p:nvSpPr>
        <p:spPr>
          <a:xfrm>
            <a:off x="6700523" y="4979685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85000"/>
                      <a:lumOff val="1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blomster</a:t>
            </a:r>
            <a:endParaRPr lang="nn-NO" sz="2400" b="1" dirty="0">
              <a:solidFill>
                <a:schemeClr val="bg1"/>
              </a:solidFill>
              <a:effectLst>
                <a:glow rad="101600">
                  <a:schemeClr val="tx1">
                    <a:lumMod val="85000"/>
                    <a:lumOff val="15000"/>
                    <a:alpha val="6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6" name="Avrunda rektangel 12">
            <a:extLst>
              <a:ext uri="{FF2B5EF4-FFF2-40B4-BE49-F238E27FC236}">
                <a16:creationId xmlns:a16="http://schemas.microsoft.com/office/drawing/2014/main" id="{D23176C1-C8F1-11E9-6B61-7D897EF0732D}"/>
              </a:ext>
            </a:extLst>
          </p:cNvPr>
          <p:cNvSpPr/>
          <p:nvPr/>
        </p:nvSpPr>
        <p:spPr>
          <a:xfrm>
            <a:off x="9776659" y="3004146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85000"/>
                      <a:lumOff val="1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stengel</a:t>
            </a:r>
            <a:endParaRPr lang="nn-NO" sz="2400" b="1" dirty="0">
              <a:solidFill>
                <a:schemeClr val="bg1"/>
              </a:solidFill>
              <a:effectLst>
                <a:glow rad="101600">
                  <a:schemeClr val="tx1">
                    <a:lumMod val="85000"/>
                    <a:lumOff val="15000"/>
                    <a:alpha val="6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7" name="Avrunda rektangel 12">
            <a:extLst>
              <a:ext uri="{FF2B5EF4-FFF2-40B4-BE49-F238E27FC236}">
                <a16:creationId xmlns:a16="http://schemas.microsoft.com/office/drawing/2014/main" id="{BD6459A7-4A44-1FA3-95D6-9EBE833BDBE4}"/>
              </a:ext>
            </a:extLst>
          </p:cNvPr>
          <p:cNvSpPr/>
          <p:nvPr/>
        </p:nvSpPr>
        <p:spPr>
          <a:xfrm>
            <a:off x="9474666" y="4158459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85000"/>
                      <a:lumOff val="1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treflika blad</a:t>
            </a:r>
            <a:endParaRPr lang="nn-NO" sz="2400" b="1" dirty="0">
              <a:solidFill>
                <a:schemeClr val="bg1"/>
              </a:solidFill>
              <a:effectLst>
                <a:glow rad="101600">
                  <a:schemeClr val="tx1">
                    <a:lumMod val="85000"/>
                    <a:lumOff val="15000"/>
                    <a:alpha val="6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cxnSp>
        <p:nvCxnSpPr>
          <p:cNvPr id="8" name="Rett pil 7" descr="Pil som peker mot stengelen.">
            <a:extLst>
              <a:ext uri="{FF2B5EF4-FFF2-40B4-BE49-F238E27FC236}">
                <a16:creationId xmlns:a16="http://schemas.microsoft.com/office/drawing/2014/main" id="{3FA2BD35-56CC-3EFF-834A-69ED6919779F}"/>
              </a:ext>
            </a:extLst>
          </p:cNvPr>
          <p:cNvCxnSpPr>
            <a:cxnSpLocks/>
          </p:cNvCxnSpPr>
          <p:nvPr/>
        </p:nvCxnSpPr>
        <p:spPr>
          <a:xfrm flipH="1">
            <a:off x="9016250" y="3308759"/>
            <a:ext cx="1294410" cy="96190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pil 7" descr="Pil som peker mot stengelen.">
            <a:extLst>
              <a:ext uri="{FF2B5EF4-FFF2-40B4-BE49-F238E27FC236}">
                <a16:creationId xmlns:a16="http://schemas.microsoft.com/office/drawing/2014/main" id="{C54E2A50-6743-A4AA-BF0C-CBB867D0CCA8}"/>
              </a:ext>
            </a:extLst>
          </p:cNvPr>
          <p:cNvCxnSpPr>
            <a:cxnSpLocks/>
          </p:cNvCxnSpPr>
          <p:nvPr/>
        </p:nvCxnSpPr>
        <p:spPr>
          <a:xfrm flipH="1">
            <a:off x="9688633" y="4569347"/>
            <a:ext cx="834430" cy="150020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pil 7" descr="Bile av løvetann med pil mot blomsten, stengelen og en blomst i knopp. ">
            <a:extLst>
              <a:ext uri="{FF2B5EF4-FFF2-40B4-BE49-F238E27FC236}">
                <a16:creationId xmlns:a16="http://schemas.microsoft.com/office/drawing/2014/main" id="{809426B5-D5E5-51F3-ED37-9DB8AF56173D}"/>
              </a:ext>
            </a:extLst>
          </p:cNvPr>
          <p:cNvCxnSpPr>
            <a:cxnSpLocks/>
          </p:cNvCxnSpPr>
          <p:nvPr/>
        </p:nvCxnSpPr>
        <p:spPr>
          <a:xfrm flipV="1">
            <a:off x="7941883" y="3371292"/>
            <a:ext cx="334489" cy="160119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pil 7" descr="Bile av løvetann med pil mot blomsten, stengelen og en blomst i knopp. ">
            <a:extLst>
              <a:ext uri="{FF2B5EF4-FFF2-40B4-BE49-F238E27FC236}">
                <a16:creationId xmlns:a16="http://schemas.microsoft.com/office/drawing/2014/main" id="{4893DC1C-093D-A754-EC60-0A23CD80C14A}"/>
              </a:ext>
            </a:extLst>
          </p:cNvPr>
          <p:cNvCxnSpPr>
            <a:cxnSpLocks/>
          </p:cNvCxnSpPr>
          <p:nvPr/>
        </p:nvCxnSpPr>
        <p:spPr>
          <a:xfrm flipV="1">
            <a:off x="6700523" y="2989789"/>
            <a:ext cx="334489" cy="160119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vrunda rektangel 12">
            <a:extLst>
              <a:ext uri="{FF2B5EF4-FFF2-40B4-BE49-F238E27FC236}">
                <a16:creationId xmlns:a16="http://schemas.microsoft.com/office/drawing/2014/main" id="{D10DE169-02E9-06A8-42DB-C451C4D2DEB4}"/>
              </a:ext>
            </a:extLst>
          </p:cNvPr>
          <p:cNvSpPr/>
          <p:nvPr/>
        </p:nvSpPr>
        <p:spPr>
          <a:xfrm>
            <a:off x="5413829" y="4632907"/>
            <a:ext cx="2348083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85000"/>
                      <a:lumOff val="15000"/>
                      <a:alpha val="6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frukt/nøtter</a:t>
            </a:r>
            <a:endParaRPr lang="nn-NO" sz="2400" b="1" dirty="0">
              <a:solidFill>
                <a:schemeClr val="bg1"/>
              </a:solidFill>
              <a:effectLst>
                <a:glow rad="101600">
                  <a:schemeClr val="tx1">
                    <a:lumMod val="85000"/>
                    <a:lumOff val="15000"/>
                    <a:alpha val="6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756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Litt om geitrams</a:t>
            </a:r>
            <a:endParaRPr lang="nn-NO" dirty="0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4920049" cy="4351338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nn-NO" sz="2000" dirty="0" smtClean="0"/>
              <a:t>fleirårig plante med store rosa blomstrar i ein lang klase</a:t>
            </a:r>
          </a:p>
          <a:p>
            <a:pPr>
              <a:spcAft>
                <a:spcPts val="600"/>
              </a:spcAft>
            </a:pPr>
            <a:r>
              <a:rPr lang="nn-NO" sz="2000" dirty="0" smtClean="0"/>
              <a:t>éi plante kan produsere opp til 80 000 frø</a:t>
            </a:r>
          </a:p>
          <a:p>
            <a:pPr>
              <a:spcAft>
                <a:spcPts val="600"/>
              </a:spcAft>
            </a:pPr>
            <a:r>
              <a:rPr lang="nn-NO" sz="2000" dirty="0" smtClean="0"/>
              <a:t>vanleg i heile landet, og spreiar seg lett</a:t>
            </a:r>
          </a:p>
          <a:p>
            <a:pPr>
              <a:spcAft>
                <a:spcPts val="600"/>
              </a:spcAft>
            </a:pPr>
            <a:r>
              <a:rPr lang="nn-NO" sz="2000" dirty="0" smtClean="0"/>
              <a:t>finst omtrent over alt: i vegkantar, i opne skogområde og skogkantar, i steinrøyser og i tettbygde område</a:t>
            </a:r>
          </a:p>
          <a:p>
            <a:pPr>
              <a:spcAft>
                <a:spcPts val="600"/>
              </a:spcAft>
            </a:pPr>
            <a:r>
              <a:rPr lang="nn-NO" sz="2000" dirty="0" smtClean="0"/>
              <a:t>blomstrar i juli og august</a:t>
            </a:r>
          </a:p>
          <a:p>
            <a:pPr>
              <a:spcAft>
                <a:spcPts val="600"/>
              </a:spcAft>
            </a:pPr>
            <a:r>
              <a:rPr lang="nn-NO" sz="2000" dirty="0" smtClean="0"/>
              <a:t>kallast gjerne </a:t>
            </a:r>
            <a:r>
              <a:rPr lang="nn-NO" sz="2000" dirty="0" err="1" smtClean="0"/>
              <a:t>fireweed</a:t>
            </a:r>
            <a:r>
              <a:rPr lang="nn-NO" sz="2000" dirty="0" smtClean="0"/>
              <a:t> på engelsk sidan den ofte finst på branntomter</a:t>
            </a:r>
            <a:endParaRPr lang="nn-NO" sz="2000" dirty="0"/>
          </a:p>
        </p:txBody>
      </p:sp>
      <p:pic>
        <p:nvPicPr>
          <p:cNvPr id="6" name="Bilete 5" descr="To geitramsplanter ved sida av kvarandre. Blada er friskt grøn på oversida og grågrøne på undersida. Blomstrane sit i ein langstrakt klase, avsmalande mot toppen. Kvar blomster er 2–3 cm stor og har fiolett eller rosa-purpur farge.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1" r="11945"/>
          <a:stretch/>
        </p:blipFill>
        <p:spPr>
          <a:xfrm>
            <a:off x="6009618" y="486889"/>
            <a:ext cx="5743986" cy="5997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64908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Litt meir om geitrams</a:t>
            </a:r>
            <a:endParaRPr lang="nn-NO" dirty="0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4843272" cy="4351338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nn-NO" sz="2000" dirty="0" smtClean="0"/>
              <a:t>Geitrams har frø som sit i ein kapsel og har lange hår, derfor </a:t>
            </a:r>
            <a:r>
              <a:rPr lang="nn-NO" sz="2000" dirty="0" smtClean="0"/>
              <a:t>blir dei </a:t>
            </a:r>
            <a:r>
              <a:rPr lang="nn-NO" sz="2000" dirty="0" smtClean="0"/>
              <a:t>lett spreidde med vinden.</a:t>
            </a:r>
            <a:endParaRPr lang="nn-NO" sz="2000" dirty="0"/>
          </a:p>
        </p:txBody>
      </p:sp>
      <p:pic>
        <p:nvPicPr>
          <p:cNvPr id="5" name="Picture 2" descr="Lang, tynn frøkapselen mellom blomsten og stengelen og inneholder store mengder frø med lange hår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155" y="451695"/>
            <a:ext cx="5802581" cy="4351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Geit snuser på hånda til ei lita jente. En geitekilling ligger også ved siden av jenta.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662" y="3235215"/>
            <a:ext cx="4193185" cy="2795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Bildeforklaring formet som et avrundet rektangel 5"/>
          <p:cNvSpPr/>
          <p:nvPr/>
        </p:nvSpPr>
        <p:spPr>
          <a:xfrm>
            <a:off x="948395" y="3475223"/>
            <a:ext cx="3505200" cy="2279471"/>
          </a:xfrm>
          <a:prstGeom prst="wedgeRoundRectCallout">
            <a:avLst>
              <a:gd name="adj1" fmla="val 59912"/>
              <a:gd name="adj2" fmla="val -24537"/>
              <a:gd name="adj3" fmla="val 16667"/>
            </a:avLst>
          </a:prstGeom>
          <a:solidFill>
            <a:srgbClr val="9303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nn-NO" sz="2000" dirty="0" smtClean="0"/>
              <a:t>Dei ullhåra frøa har blitt samanlikna med geiteragg. Kanskje det er derfor planten har fått namnet geitrams?</a:t>
            </a:r>
            <a:endParaRPr lang="nn-NO" sz="2000" dirty="0"/>
          </a:p>
        </p:txBody>
      </p:sp>
    </p:spTree>
    <p:extLst>
      <p:ext uri="{BB962C8B-B14F-4D97-AF65-F5344CB8AC3E}">
        <p14:creationId xmlns:p14="http://schemas.microsoft.com/office/powerpoint/2010/main" val="2298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Er alle planter etelege?</a:t>
            </a:r>
            <a:endParaRPr lang="nn-NO" dirty="0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5835732" cy="4351338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nn-NO" sz="2000" dirty="0" smtClean="0"/>
              <a:t>Nei, slett ikkje alle planter er etelege.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nn-NO" sz="2000" dirty="0" smtClean="0"/>
              <a:t>Mange er faktisk veldig giftige for menneske og andre dyr, fordi det gir dei vern mot å bli etne.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nn-NO" sz="2000" dirty="0" smtClean="0"/>
              <a:t>Liljekonvall og revebjølle er eksempel </a:t>
            </a:r>
            <a:br>
              <a:rPr lang="nn-NO" sz="2000" dirty="0" smtClean="0"/>
            </a:br>
            <a:r>
              <a:rPr lang="nn-NO" sz="2000" dirty="0" smtClean="0"/>
              <a:t>på giftige planter. </a:t>
            </a:r>
            <a:endParaRPr lang="nn-NO" sz="2000" dirty="0"/>
          </a:p>
        </p:txBody>
      </p:sp>
      <p:pic>
        <p:nvPicPr>
          <p:cNvPr id="6" name="Bilete 3" descr="Kvit blomsterklase hos liljekonvall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832" y="382248"/>
            <a:ext cx="3708531" cy="3550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Bilete 4" descr="Rosa blomsterklase hos revebjølle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70" y="3266261"/>
            <a:ext cx="3271653" cy="32716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4382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Geitrams som matplante</a:t>
            </a:r>
            <a:endParaRPr lang="nn-NO" dirty="0"/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838200" y="1825625"/>
            <a:ext cx="466513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000" dirty="0" smtClean="0"/>
              <a:t>Alle delane av geitramsen er etelege. Tidlegare blei både røtene, stenglane og blada av geitramsen bruka i matlaging.</a:t>
            </a:r>
          </a:p>
          <a:p>
            <a:pPr marL="0" indent="0">
              <a:buNone/>
            </a:pPr>
            <a:r>
              <a:rPr lang="nn-NO" sz="2000" dirty="0" smtClean="0"/>
              <a:t>Geitrams har tidlegare også vore mykje bruka som husdyrfôr, særleg til grisar. Da var det dei unge skota hos geitrams som blei bruka.</a:t>
            </a:r>
          </a:p>
          <a:p>
            <a:endParaRPr lang="nn-NO" sz="2000" dirty="0"/>
          </a:p>
        </p:txBody>
      </p:sp>
      <p:pic>
        <p:nvPicPr>
          <p:cNvPr id="5" name="Picture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oto av ein gris som står lent opp mot gjerde og ser ove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3518">
            <a:off x="5715250" y="3229249"/>
            <a:ext cx="2519795" cy="3260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89210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ete 3" descr="Bakgrunnsbilde av geitramsplanter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1733"/>
            <a:ext cx="12192000" cy="8128000"/>
          </a:xfrm>
          <a:prstGeom prst="rect">
            <a:avLst/>
          </a:prstGeom>
        </p:spPr>
      </p:pic>
      <p:cxnSp>
        <p:nvCxnSpPr>
          <p:cNvPr id="9" name="Rett pil 8" descr="pil som peker mot blad"/>
          <p:cNvCxnSpPr/>
          <p:nvPr/>
        </p:nvCxnSpPr>
        <p:spPr>
          <a:xfrm>
            <a:off x="2557759" y="4035300"/>
            <a:ext cx="870252" cy="133894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>
            <a:glow rad="101600">
              <a:schemeClr val="bg1">
                <a:alpha val="4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vrunda rektangel 12"/>
          <p:cNvSpPr/>
          <p:nvPr/>
        </p:nvSpPr>
        <p:spPr>
          <a:xfrm>
            <a:off x="1862970" y="3640541"/>
            <a:ext cx="1590572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 smtClean="0">
                <a:solidFill>
                  <a:schemeClr val="tx1"/>
                </a:solidFill>
                <a:effectLst>
                  <a:glow rad="177800">
                    <a:schemeClr val="bg1">
                      <a:alpha val="60000"/>
                    </a:schemeClr>
                  </a:glow>
                  <a:outerShdw blurRad="88900" dir="5400000" algn="ctr" rotWithShape="0">
                    <a:schemeClr val="bg1">
                      <a:alpha val="48000"/>
                    </a:schemeClr>
                  </a:outerShdw>
                </a:effectLst>
              </a:rPr>
              <a:t>blad</a:t>
            </a:r>
            <a:endParaRPr lang="nb-NO" sz="2400" b="1" dirty="0">
              <a:solidFill>
                <a:schemeClr val="tx1"/>
              </a:solidFill>
              <a:effectLst>
                <a:glow rad="177800">
                  <a:schemeClr val="bg1">
                    <a:alpha val="60000"/>
                  </a:schemeClr>
                </a:glow>
                <a:outerShdw blurRad="88900" dir="5400000" algn="ctr" rotWithShape="0">
                  <a:schemeClr val="bg1">
                    <a:alpha val="48000"/>
                  </a:schemeClr>
                </a:outerShdw>
              </a:effectLst>
            </a:endParaRPr>
          </a:p>
        </p:txBody>
      </p:sp>
      <p:cxnSp>
        <p:nvCxnSpPr>
          <p:cNvPr id="6" name="Rett pil 5" descr="pil som peker mot blomst"/>
          <p:cNvCxnSpPr/>
          <p:nvPr/>
        </p:nvCxnSpPr>
        <p:spPr>
          <a:xfrm flipH="1">
            <a:off x="5269894" y="3289465"/>
            <a:ext cx="1249659" cy="82511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>
            <a:glow rad="101600">
              <a:schemeClr val="bg1">
                <a:alpha val="4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vrunda rektangel 1">
            <a:extLst>
              <a:ext uri="{FF2B5EF4-FFF2-40B4-BE49-F238E27FC236}">
                <a16:creationId xmlns:a16="http://schemas.microsoft.com/office/drawing/2014/main" id="{FD630B26-04A2-7916-7471-C750EE63F663}"/>
              </a:ext>
            </a:extLst>
          </p:cNvPr>
          <p:cNvSpPr txBox="1">
            <a:spLocks/>
          </p:cNvSpPr>
          <p:nvPr/>
        </p:nvSpPr>
        <p:spPr>
          <a:xfrm>
            <a:off x="3323770" y="315837"/>
            <a:ext cx="5544457" cy="1325563"/>
          </a:xfrm>
          <a:prstGeom prst="roundRect">
            <a:avLst/>
          </a:prstGeom>
          <a:solidFill>
            <a:schemeClr val="bg1">
              <a:alpha val="78824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nb-NO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Avrunda rektangel 11"/>
          <p:cNvSpPr/>
          <p:nvPr/>
        </p:nvSpPr>
        <p:spPr>
          <a:xfrm>
            <a:off x="6095999" y="2917675"/>
            <a:ext cx="1421219" cy="2878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 smtClean="0">
                <a:solidFill>
                  <a:schemeClr val="tx1"/>
                </a:solidFill>
                <a:effectLst>
                  <a:glow rad="177800">
                    <a:schemeClr val="bg1">
                      <a:alpha val="60000"/>
                    </a:schemeClr>
                  </a:glow>
                  <a:outerShdw blurRad="88900" dir="5400000" algn="ctr" rotWithShape="0">
                    <a:schemeClr val="bg1">
                      <a:alpha val="48000"/>
                    </a:schemeClr>
                  </a:outerShdw>
                </a:effectLst>
              </a:rPr>
              <a:t>blomster</a:t>
            </a:r>
            <a:endParaRPr lang="nb-NO" sz="2400" b="1" dirty="0">
              <a:solidFill>
                <a:schemeClr val="tx1"/>
              </a:solidFill>
              <a:effectLst>
                <a:glow rad="177800">
                  <a:schemeClr val="bg1">
                    <a:alpha val="60000"/>
                  </a:schemeClr>
                </a:glow>
                <a:outerShdw blurRad="88900" dir="5400000" algn="ctr" rotWithShape="0">
                  <a:schemeClr val="bg1">
                    <a:alpha val="48000"/>
                  </a:schemeClr>
                </a:outerShdw>
              </a:effectLst>
            </a:endParaRPr>
          </a:p>
        </p:txBody>
      </p:sp>
      <p:cxnSp>
        <p:nvCxnSpPr>
          <p:cNvPr id="8" name="Rett pil 7" descr="Pil som peker mot stengelen."/>
          <p:cNvCxnSpPr/>
          <p:nvPr/>
        </p:nvCxnSpPr>
        <p:spPr>
          <a:xfrm flipH="1">
            <a:off x="4762995" y="4862286"/>
            <a:ext cx="1857645" cy="6250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>
            <a:glow rad="101600">
              <a:schemeClr val="bg1">
                <a:alpha val="44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vrunda rektangel 13"/>
          <p:cNvSpPr/>
          <p:nvPr/>
        </p:nvSpPr>
        <p:spPr>
          <a:xfrm>
            <a:off x="6095999" y="4447142"/>
            <a:ext cx="1248229" cy="3610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>
                <a:solidFill>
                  <a:schemeClr val="tx1"/>
                </a:solidFill>
                <a:effectLst>
                  <a:glow rad="177800">
                    <a:schemeClr val="bg1">
                      <a:alpha val="60000"/>
                    </a:schemeClr>
                  </a:glow>
                  <a:outerShdw blurRad="88900" dir="5400000" algn="ctr" rotWithShape="0">
                    <a:schemeClr val="bg1">
                      <a:alpha val="48000"/>
                    </a:schemeClr>
                  </a:outerShdw>
                </a:effectLst>
              </a:rPr>
              <a:t>stengel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187C60B-CD07-448F-A953-A48CD70CA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nn-NO" dirty="0" smtClean="0"/>
              <a:t>Ulike plantedelar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296465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Bakgrunnsbilde med kløver og tre løvetannblomster&#10;&#10;">
            <a:extLst>
              <a:ext uri="{FF2B5EF4-FFF2-40B4-BE49-F238E27FC236}">
                <a16:creationId xmlns:a16="http://schemas.microsoft.com/office/drawing/2014/main" id="{D4FB75E8-98AD-4F39-9F1D-80FABACDE0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7" r="64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Avrunda rektangel 1">
            <a:extLst>
              <a:ext uri="{FF2B5EF4-FFF2-40B4-BE49-F238E27FC236}">
                <a16:creationId xmlns:a16="http://schemas.microsoft.com/office/drawing/2014/main" id="{A9DC2062-DF0A-E525-5BF2-08926F1207C1}"/>
              </a:ext>
            </a:extLst>
          </p:cNvPr>
          <p:cNvSpPr txBox="1">
            <a:spLocks/>
          </p:cNvSpPr>
          <p:nvPr/>
        </p:nvSpPr>
        <p:spPr>
          <a:xfrm>
            <a:off x="0" y="5187796"/>
            <a:ext cx="12192000" cy="1325563"/>
          </a:xfrm>
          <a:prstGeom prst="rect">
            <a:avLst/>
          </a:prstGeom>
          <a:solidFill>
            <a:schemeClr val="bg1">
              <a:alpha val="78824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nn-NO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18D069F4-1802-03BD-5146-3ECEE4F61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472" y="5196660"/>
            <a:ext cx="8107053" cy="1325563"/>
          </a:xfrm>
        </p:spPr>
        <p:txBody>
          <a:bodyPr/>
          <a:lstStyle/>
          <a:p>
            <a:pPr algn="ctr"/>
            <a:r>
              <a:rPr lang="nn-NO" b="1" dirty="0" smtClean="0">
                <a:latin typeface="+mn-lt"/>
              </a:rPr>
              <a:t>Lage saft av løvetann</a:t>
            </a:r>
            <a:endParaRPr lang="nn-NO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5527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Oppskrift på saft av villblomstrar</a:t>
            </a:r>
            <a:endParaRPr lang="nn-NO" dirty="0"/>
          </a:p>
        </p:txBody>
      </p:sp>
      <p:sp>
        <p:nvSpPr>
          <p:cNvPr id="5" name="Plasshaldar for innhald 4"/>
          <p:cNvSpPr>
            <a:spLocks noGrp="1"/>
          </p:cNvSpPr>
          <p:nvPr>
            <p:ph sz="half" idx="1"/>
          </p:nvPr>
        </p:nvSpPr>
        <p:spPr>
          <a:xfrm>
            <a:off x="838200" y="19780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000" b="1" dirty="0" smtClean="0"/>
              <a:t>Ingrediensar:</a:t>
            </a:r>
          </a:p>
          <a:p>
            <a:r>
              <a:rPr lang="nn-NO" sz="2000" dirty="0" smtClean="0"/>
              <a:t>150 g villblomstrar</a:t>
            </a:r>
          </a:p>
          <a:p>
            <a:r>
              <a:rPr lang="nn-NO" sz="2000" dirty="0" smtClean="0"/>
              <a:t>1 l vatn</a:t>
            </a:r>
          </a:p>
          <a:p>
            <a:r>
              <a:rPr lang="nn-NO" sz="2000" dirty="0" smtClean="0"/>
              <a:t>5 dl sukker</a:t>
            </a:r>
          </a:p>
          <a:p>
            <a:r>
              <a:rPr lang="nn-NO" sz="2000" dirty="0" smtClean="0"/>
              <a:t>25 g sitronsyre</a:t>
            </a:r>
          </a:p>
          <a:p>
            <a:endParaRPr lang="nn-NO" sz="2000" dirty="0"/>
          </a:p>
        </p:txBody>
      </p:sp>
      <p:sp>
        <p:nvSpPr>
          <p:cNvPr id="7" name="Plasshaldar for innhald 5">
            <a:extLst>
              <a:ext uri="{FF2B5EF4-FFF2-40B4-BE49-F238E27FC236}">
                <a16:creationId xmlns:a16="http://schemas.microsoft.com/office/drawing/2014/main" id="{9DB0CFDE-36AE-98CB-E814-435C3BBEC554}"/>
              </a:ext>
            </a:extLst>
          </p:cNvPr>
          <p:cNvSpPr txBox="1">
            <a:spLocks/>
          </p:cNvSpPr>
          <p:nvPr/>
        </p:nvSpPr>
        <p:spPr>
          <a:xfrm>
            <a:off x="6324600" y="19780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n-NO" sz="2000" b="1" dirty="0" smtClean="0"/>
              <a:t>Framgangsmåte:</a:t>
            </a:r>
          </a:p>
          <a:p>
            <a:r>
              <a:rPr lang="nn-NO" sz="2000" dirty="0" smtClean="0"/>
              <a:t>Kok opp vatn og tilset sukker og sitronsyre. Røyr til alt sukkeret har løyst seg opp og hell sukkerlaken over geitramsblomstrane. </a:t>
            </a:r>
          </a:p>
          <a:p>
            <a:r>
              <a:rPr lang="nn-NO" sz="2000" dirty="0" smtClean="0"/>
              <a:t>Avkjøl og la blandinga stå kjøleg i fire dagar. </a:t>
            </a:r>
          </a:p>
          <a:p>
            <a:r>
              <a:rPr lang="nn-NO" sz="2000" dirty="0" smtClean="0"/>
              <a:t>Sil safta og hell ho på reine flasker. </a:t>
            </a:r>
          </a:p>
          <a:p>
            <a:r>
              <a:rPr lang="nn-NO" sz="2000" dirty="0" smtClean="0"/>
              <a:t>Bland ut safta etter eige ønske. Bruk gjerne isbitar i safta.</a:t>
            </a:r>
            <a:endParaRPr lang="nn-NO" sz="2000" dirty="0"/>
          </a:p>
        </p:txBody>
      </p:sp>
    </p:spTree>
    <p:extLst>
      <p:ext uri="{BB962C8B-B14F-4D97-AF65-F5344CB8AC3E}">
        <p14:creationId xmlns:p14="http://schemas.microsoft.com/office/powerpoint/2010/main" val="2376554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2335</TotalTime>
  <Words>927</Words>
  <Application>Microsoft Office PowerPoint</Application>
  <PresentationFormat>Widescreen</PresentationFormat>
  <Paragraphs>118</Paragraphs>
  <Slides>20</Slides>
  <Notes>11</Notes>
  <HiddenSlides>13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Office-tema</vt:lpstr>
      <vt:lpstr>PowerPoint Presentation</vt:lpstr>
      <vt:lpstr>Oppskrift på saft av villblomstrar</vt:lpstr>
      <vt:lpstr>Litt om geitrams</vt:lpstr>
      <vt:lpstr>Litt meir om geitrams</vt:lpstr>
      <vt:lpstr>Er alle planter etelege?</vt:lpstr>
      <vt:lpstr>Geitrams som matplante</vt:lpstr>
      <vt:lpstr>Ulike plantedelar</vt:lpstr>
      <vt:lpstr>Lage saft av løvetann</vt:lpstr>
      <vt:lpstr>Oppskrift på saft av villblomstrar</vt:lpstr>
      <vt:lpstr>Litt om løvetann</vt:lpstr>
      <vt:lpstr>Litt meir om løvetann</vt:lpstr>
      <vt:lpstr>Fnokk</vt:lpstr>
      <vt:lpstr>Er alle planter etelege?</vt:lpstr>
      <vt:lpstr>Løvetann som matplante</vt:lpstr>
      <vt:lpstr>PowerPoint Presentation</vt:lpstr>
      <vt:lpstr>Oppskrift på saft av villblomstrar</vt:lpstr>
      <vt:lpstr>Litt om mjødurt</vt:lpstr>
      <vt:lpstr>Tradisjonell bruk</vt:lpstr>
      <vt:lpstr>Er alle planter etelege?</vt:lpstr>
      <vt:lpstr>Mjødurt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171</cp:revision>
  <cp:lastPrinted>2022-05-04T13:58:49Z</cp:lastPrinted>
  <dcterms:created xsi:type="dcterms:W3CDTF">2022-02-15T13:29:20Z</dcterms:created>
  <dcterms:modified xsi:type="dcterms:W3CDTF">2023-12-06T11:32:06Z</dcterms:modified>
</cp:coreProperties>
</file>