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5" r:id="rId2"/>
    <p:sldMasterId id="2147483696" r:id="rId3"/>
    <p:sldMasterId id="2147483687" r:id="rId4"/>
  </p:sldMasterIdLst>
  <p:notesMasterIdLst>
    <p:notesMasterId r:id="rId17"/>
  </p:notesMasterIdLst>
  <p:sldIdLst>
    <p:sldId id="264" r:id="rId5"/>
    <p:sldId id="477" r:id="rId6"/>
    <p:sldId id="718" r:id="rId7"/>
    <p:sldId id="782" r:id="rId8"/>
    <p:sldId id="781" r:id="rId9"/>
    <p:sldId id="777" r:id="rId10"/>
    <p:sldId id="317" r:id="rId11"/>
    <p:sldId id="726" r:id="rId12"/>
    <p:sldId id="774" r:id="rId13"/>
    <p:sldId id="778" r:id="rId14"/>
    <p:sldId id="779" r:id="rId15"/>
    <p:sldId id="780" r:id="rId16"/>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32DA1C-5F1E-80FE-765D-9200F9DE4CF4}" name="Maria Gaare Dahl" initials="MD" userId="S::mariagda@uio.no::c86e498c-2028-4ad0-bcc9-39b1a3053f31" providerId="AD"/>
  <p188:author id="{50A50141-C6F2-1C1F-F70E-43FD7A60629F}" name="Kristine Bakkemo Kostøl" initials="KBK" userId="S::kristbko@uio.no::c2794db0-6a45-48db-b3a5-6013810bc9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67" autoAdjust="0"/>
    <p:restoredTop sz="86438" autoAdjust="0"/>
  </p:normalViewPr>
  <p:slideViewPr>
    <p:cSldViewPr>
      <p:cViewPr varScale="1">
        <p:scale>
          <a:sx n="79" d="100"/>
          <a:sy n="79" d="100"/>
        </p:scale>
        <p:origin x="224" y="8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606B355-1F2A-4656-9C63-4C373C81F0D3}" type="datetimeFigureOut">
              <a:rPr lang="nb-NO" smtClean="0"/>
              <a:t>21.01.2025</a:t>
            </a:fld>
            <a:endParaRPr lang="nb-NO"/>
          </a:p>
        </p:txBody>
      </p:sp>
      <p:sp>
        <p:nvSpPr>
          <p:cNvPr id="4" name="Plassholder for lysbilde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FFCBCB9-DAEF-4493-8C21-772188A0CDF9}" type="slidenum">
              <a:rPr lang="nb-NO" smtClean="0"/>
              <a:t>‹#›</a:t>
            </a:fld>
            <a:endParaRPr lang="nb-NO"/>
          </a:p>
        </p:txBody>
      </p:sp>
    </p:spTree>
    <p:extLst>
      <p:ext uri="{BB962C8B-B14F-4D97-AF65-F5344CB8AC3E}">
        <p14:creationId xmlns:p14="http://schemas.microsoft.com/office/powerpoint/2010/main" val="413020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7313" y="744538"/>
            <a:ext cx="6619875" cy="3724275"/>
          </a:xfrm>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DAAE2583-4F94-45FE-BFCE-EAC97B499C01}" type="slidenum">
              <a:rPr lang="en-US" smtClean="0"/>
              <a:t>1</a:t>
            </a:fld>
            <a:endParaRPr lang="en-US" dirty="0"/>
          </a:p>
        </p:txBody>
      </p:sp>
    </p:spTree>
    <p:extLst>
      <p:ext uri="{BB962C8B-B14F-4D97-AF65-F5344CB8AC3E}">
        <p14:creationId xmlns:p14="http://schemas.microsoft.com/office/powerpoint/2010/main" val="244208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r>
              <a:rPr lang="en-US" dirty="0"/>
              <a:t>. Det er </a:t>
            </a:r>
            <a:r>
              <a:rPr lang="en-US" dirty="0" err="1"/>
              <a:t>også</a:t>
            </a:r>
            <a:r>
              <a:rPr lang="en-US" dirty="0"/>
              <a:t> </a:t>
            </a:r>
            <a:r>
              <a:rPr lang="en-US" dirty="0" err="1"/>
              <a:t>relevante</a:t>
            </a:r>
            <a:r>
              <a:rPr lang="en-US" dirty="0"/>
              <a:t> </a:t>
            </a:r>
            <a:r>
              <a:rPr lang="en-US" dirty="0" err="1"/>
              <a:t>kompetansemål</a:t>
            </a:r>
            <a:r>
              <a:rPr lang="en-US" dirty="0"/>
              <a:t> </a:t>
            </a:r>
            <a:r>
              <a:rPr lang="en-US" dirty="0" err="1"/>
              <a:t>fra</a:t>
            </a:r>
            <a:r>
              <a:rPr lang="en-US" dirty="0"/>
              <a:t> </a:t>
            </a:r>
            <a:r>
              <a:rPr lang="en-US" dirty="0" err="1"/>
              <a:t>f.eks</a:t>
            </a:r>
            <a:r>
              <a:rPr lang="en-US" dirty="0"/>
              <a:t>. </a:t>
            </a:r>
            <a:r>
              <a:rPr lang="en-US" dirty="0" err="1"/>
              <a:t>matematikk</a:t>
            </a:r>
            <a:r>
              <a:rPr lang="en-US" dirty="0"/>
              <a:t> </a:t>
            </a:r>
            <a:r>
              <a:rPr lang="en-US" dirty="0" err="1"/>
              <a:t>og</a:t>
            </a:r>
            <a:r>
              <a:rPr lang="en-US" dirty="0"/>
              <a:t> </a:t>
            </a:r>
            <a:r>
              <a:rPr lang="en-US" dirty="0" err="1"/>
              <a:t>samfunnsfag</a:t>
            </a:r>
            <a:r>
              <a:rPr lang="en-US" dirty="0"/>
              <a:t>. Sett </a:t>
            </a:r>
            <a:r>
              <a:rPr lang="en-US" dirty="0" err="1"/>
              <a:t>gjerne</a:t>
            </a:r>
            <a:r>
              <a:rPr lang="en-US" dirty="0"/>
              <a:t> inn det </a:t>
            </a:r>
            <a:r>
              <a:rPr lang="en-US" dirty="0" err="1"/>
              <a:t>som</a:t>
            </a:r>
            <a:r>
              <a:rPr lang="en-US" dirty="0"/>
              <a:t> er </a:t>
            </a:r>
            <a:r>
              <a:rPr lang="en-US" dirty="0" err="1"/>
              <a:t>aktuelt</a:t>
            </a:r>
            <a:r>
              <a:rPr lang="en-US" dirty="0"/>
              <a:t> for </a:t>
            </a:r>
            <a:r>
              <a:rPr lang="en-US" dirty="0" err="1"/>
              <a:t>dere</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10</a:t>
            </a:fld>
            <a:endParaRPr lang="nb-NO"/>
          </a:p>
        </p:txBody>
      </p:sp>
    </p:spTree>
    <p:extLst>
      <p:ext uri="{BB962C8B-B14F-4D97-AF65-F5344CB8AC3E}">
        <p14:creationId xmlns:p14="http://schemas.microsoft.com/office/powerpoint/2010/main" val="84009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r>
              <a:rPr lang="en-US" dirty="0"/>
              <a:t>. Det er </a:t>
            </a:r>
            <a:r>
              <a:rPr lang="en-US" dirty="0" err="1"/>
              <a:t>også</a:t>
            </a:r>
            <a:r>
              <a:rPr lang="en-US" dirty="0"/>
              <a:t> </a:t>
            </a:r>
            <a:r>
              <a:rPr lang="en-US" dirty="0" err="1"/>
              <a:t>relevante</a:t>
            </a:r>
            <a:r>
              <a:rPr lang="en-US" dirty="0"/>
              <a:t> </a:t>
            </a:r>
            <a:r>
              <a:rPr lang="en-US" dirty="0" err="1"/>
              <a:t>kompetansemål</a:t>
            </a:r>
            <a:r>
              <a:rPr lang="en-US" dirty="0"/>
              <a:t> </a:t>
            </a:r>
            <a:r>
              <a:rPr lang="en-US" dirty="0" err="1"/>
              <a:t>fra</a:t>
            </a:r>
            <a:r>
              <a:rPr lang="en-US" dirty="0"/>
              <a:t> </a:t>
            </a:r>
            <a:r>
              <a:rPr lang="en-US" dirty="0" err="1"/>
              <a:t>f.eks</a:t>
            </a:r>
            <a:r>
              <a:rPr lang="en-US" dirty="0"/>
              <a:t>. </a:t>
            </a:r>
            <a:r>
              <a:rPr lang="en-US" dirty="0" err="1"/>
              <a:t>matematikk</a:t>
            </a:r>
            <a:r>
              <a:rPr lang="en-US" dirty="0"/>
              <a:t> </a:t>
            </a:r>
            <a:r>
              <a:rPr lang="en-US" dirty="0" err="1"/>
              <a:t>og</a:t>
            </a:r>
            <a:r>
              <a:rPr lang="en-US" dirty="0"/>
              <a:t> </a:t>
            </a:r>
            <a:r>
              <a:rPr lang="en-US" dirty="0" err="1"/>
              <a:t>samfunnsfag</a:t>
            </a:r>
            <a:r>
              <a:rPr lang="en-US" dirty="0"/>
              <a:t>. Sett </a:t>
            </a:r>
            <a:r>
              <a:rPr lang="en-US" dirty="0" err="1"/>
              <a:t>gjerne</a:t>
            </a:r>
            <a:r>
              <a:rPr lang="en-US" dirty="0"/>
              <a:t> inn det </a:t>
            </a:r>
            <a:r>
              <a:rPr lang="en-US" dirty="0" err="1"/>
              <a:t>som</a:t>
            </a:r>
            <a:r>
              <a:rPr lang="en-US" dirty="0"/>
              <a:t> er </a:t>
            </a:r>
            <a:r>
              <a:rPr lang="en-US" dirty="0" err="1"/>
              <a:t>aktuelt</a:t>
            </a:r>
            <a:r>
              <a:rPr lang="en-US" dirty="0"/>
              <a:t> for </a:t>
            </a:r>
            <a:r>
              <a:rPr lang="en-US" dirty="0" err="1"/>
              <a:t>dere</a:t>
            </a:r>
            <a:r>
              <a:rPr lang="en-US" dirty="0"/>
              <a:t>.</a:t>
            </a:r>
            <a:endParaRPr lang="nb-NO" dirty="0"/>
          </a:p>
          <a:p>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11</a:t>
            </a:fld>
            <a:endParaRPr lang="nb-NO"/>
          </a:p>
        </p:txBody>
      </p:sp>
    </p:spTree>
    <p:extLst>
      <p:ext uri="{BB962C8B-B14F-4D97-AF65-F5344CB8AC3E}">
        <p14:creationId xmlns:p14="http://schemas.microsoft.com/office/powerpoint/2010/main" val="270778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r>
              <a:rPr lang="en-US" dirty="0"/>
              <a:t>. Det er </a:t>
            </a:r>
            <a:r>
              <a:rPr lang="en-US" dirty="0" err="1"/>
              <a:t>også</a:t>
            </a:r>
            <a:r>
              <a:rPr lang="en-US" dirty="0"/>
              <a:t> </a:t>
            </a:r>
            <a:r>
              <a:rPr lang="en-US" dirty="0" err="1"/>
              <a:t>relevante</a:t>
            </a:r>
            <a:r>
              <a:rPr lang="en-US" dirty="0"/>
              <a:t> </a:t>
            </a:r>
            <a:r>
              <a:rPr lang="en-US" dirty="0" err="1"/>
              <a:t>kompetansemål</a:t>
            </a:r>
            <a:r>
              <a:rPr lang="en-US" dirty="0"/>
              <a:t> </a:t>
            </a:r>
            <a:r>
              <a:rPr lang="en-US" dirty="0" err="1"/>
              <a:t>fra</a:t>
            </a:r>
            <a:r>
              <a:rPr lang="en-US" dirty="0"/>
              <a:t> </a:t>
            </a:r>
            <a:r>
              <a:rPr lang="en-US" dirty="0" err="1"/>
              <a:t>f.eks</a:t>
            </a:r>
            <a:r>
              <a:rPr lang="en-US" dirty="0"/>
              <a:t>. </a:t>
            </a:r>
            <a:r>
              <a:rPr lang="en-US" dirty="0" err="1"/>
              <a:t>matematikk</a:t>
            </a:r>
            <a:r>
              <a:rPr lang="en-US" dirty="0"/>
              <a:t> </a:t>
            </a:r>
            <a:r>
              <a:rPr lang="en-US" dirty="0" err="1"/>
              <a:t>og</a:t>
            </a:r>
            <a:r>
              <a:rPr lang="en-US" dirty="0"/>
              <a:t> </a:t>
            </a:r>
            <a:r>
              <a:rPr lang="en-US" dirty="0" err="1"/>
              <a:t>samfunnsfag</a:t>
            </a:r>
            <a:r>
              <a:rPr lang="en-US" dirty="0"/>
              <a:t>. Sett </a:t>
            </a:r>
            <a:r>
              <a:rPr lang="en-US" dirty="0" err="1"/>
              <a:t>gjerne</a:t>
            </a:r>
            <a:r>
              <a:rPr lang="en-US" dirty="0"/>
              <a:t> inn det </a:t>
            </a:r>
            <a:r>
              <a:rPr lang="en-US" dirty="0" err="1"/>
              <a:t>som</a:t>
            </a:r>
            <a:r>
              <a:rPr lang="en-US" dirty="0"/>
              <a:t> er </a:t>
            </a:r>
            <a:r>
              <a:rPr lang="en-US" dirty="0" err="1"/>
              <a:t>aktuelt</a:t>
            </a:r>
            <a:r>
              <a:rPr lang="en-US" dirty="0"/>
              <a:t> for </a:t>
            </a:r>
            <a:r>
              <a:rPr lang="en-US" dirty="0" err="1"/>
              <a:t>dere</a:t>
            </a:r>
            <a:r>
              <a:rPr lang="en-US" dirty="0"/>
              <a:t>.</a:t>
            </a:r>
            <a:endParaRPr lang="nb-NO" dirty="0"/>
          </a:p>
          <a:p>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12</a:t>
            </a:fld>
            <a:endParaRPr lang="nb-NO"/>
          </a:p>
        </p:txBody>
      </p:sp>
    </p:spTree>
    <p:extLst>
      <p:ext uri="{BB962C8B-B14F-4D97-AF65-F5344CB8AC3E}">
        <p14:creationId xmlns:p14="http://schemas.microsoft.com/office/powerpoint/2010/main" val="321036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2</a:t>
            </a:fld>
            <a:endParaRPr lang="nb-NO"/>
          </a:p>
        </p:txBody>
      </p:sp>
    </p:spTree>
    <p:extLst>
      <p:ext uri="{BB962C8B-B14F-4D97-AF65-F5344CB8AC3E}">
        <p14:creationId xmlns:p14="http://schemas.microsoft.com/office/powerpoint/2010/main" val="241727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Filmen</a:t>
            </a:r>
            <a:r>
              <a:rPr lang="en-US" dirty="0"/>
              <a:t> ligger </a:t>
            </a:r>
            <a:r>
              <a:rPr lang="en-US" dirty="0" err="1"/>
              <a:t>på</a:t>
            </a:r>
            <a:r>
              <a:rPr lang="en-US" dirty="0"/>
              <a:t> </a:t>
            </a:r>
            <a:r>
              <a:rPr lang="en-US" dirty="0" err="1"/>
              <a:t>nettsiden</a:t>
            </a:r>
            <a:r>
              <a:rPr lang="en-US" dirty="0"/>
              <a:t> – naturfag.no/</a:t>
            </a:r>
            <a:r>
              <a:rPr lang="en-US" dirty="0" err="1"/>
              <a:t>energi</a:t>
            </a:r>
            <a:r>
              <a:rPr lang="en-US" dirty="0"/>
              <a:t> – </a:t>
            </a:r>
            <a:r>
              <a:rPr lang="en-US" dirty="0" err="1"/>
              <a:t>oppdraget</a:t>
            </a:r>
            <a:r>
              <a:rPr lang="en-US" dirty="0"/>
              <a:t> og </a:t>
            </a:r>
            <a:r>
              <a:rPr lang="en-US" dirty="0" err="1"/>
              <a:t>lærerressurser</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3</a:t>
            </a:fld>
            <a:endParaRPr lang="nb-NO"/>
          </a:p>
        </p:txBody>
      </p:sp>
    </p:spTree>
    <p:extLst>
      <p:ext uri="{BB962C8B-B14F-4D97-AF65-F5344CB8AC3E}">
        <p14:creationId xmlns:p14="http://schemas.microsoft.com/office/powerpoint/2010/main" val="265586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E09B-F808-E83D-12AD-0D0BC535D10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66220DE-BB69-CD9C-F029-63821948975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0E2DA3A-DFA6-63BA-59EA-4064CDA0A6BF}"/>
              </a:ext>
            </a:extLst>
          </p:cNvPr>
          <p:cNvSpPr>
            <a:spLocks noGrp="1"/>
          </p:cNvSpPr>
          <p:nvPr>
            <p:ph type="body" idx="1"/>
          </p:nvPr>
        </p:nvSpPr>
        <p:spPr/>
        <p:txBody>
          <a:bodyPr/>
          <a:lstStyle/>
          <a:p>
            <a:r>
              <a:rPr lang="en-US" dirty="0" err="1"/>
              <a:t>Versjon</a:t>
            </a:r>
            <a:r>
              <a:rPr lang="en-US" dirty="0"/>
              <a:t> </a:t>
            </a:r>
            <a:r>
              <a:rPr lang="en-US" dirty="0" err="1"/>
              <a:t>tilpasset</a:t>
            </a:r>
            <a:r>
              <a:rPr lang="en-US" dirty="0"/>
              <a:t> </a:t>
            </a:r>
            <a:r>
              <a:rPr lang="en-US" dirty="0" err="1"/>
              <a:t>ungdomstrinn</a:t>
            </a:r>
            <a:r>
              <a:rPr lang="en-US" dirty="0"/>
              <a:t> og vgs.</a:t>
            </a:r>
            <a:endParaRPr lang="nb-NO" dirty="0"/>
          </a:p>
        </p:txBody>
      </p:sp>
      <p:sp>
        <p:nvSpPr>
          <p:cNvPr id="4" name="Plassholder for lysbildenummer 3">
            <a:extLst>
              <a:ext uri="{FF2B5EF4-FFF2-40B4-BE49-F238E27FC236}">
                <a16:creationId xmlns:a16="http://schemas.microsoft.com/office/drawing/2014/main" id="{BE23AD8F-D9AE-ACF5-2FCA-58AEE7F81FB2}"/>
              </a:ext>
            </a:extLst>
          </p:cNvPr>
          <p:cNvSpPr>
            <a:spLocks noGrp="1"/>
          </p:cNvSpPr>
          <p:nvPr>
            <p:ph type="sldNum" sz="quarter" idx="5"/>
          </p:nvPr>
        </p:nvSpPr>
        <p:spPr/>
        <p:txBody>
          <a:bodyPr/>
          <a:lstStyle/>
          <a:p>
            <a:fld id="{DFFCBCB9-DAEF-4493-8C21-772188A0CDF9}" type="slidenum">
              <a:rPr lang="nb-NO" smtClean="0"/>
              <a:t>4</a:t>
            </a:fld>
            <a:endParaRPr lang="nb-NO"/>
          </a:p>
        </p:txBody>
      </p:sp>
    </p:spTree>
    <p:extLst>
      <p:ext uri="{BB962C8B-B14F-4D97-AF65-F5344CB8AC3E}">
        <p14:creationId xmlns:p14="http://schemas.microsoft.com/office/powerpoint/2010/main" val="56339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Versjon tilpasset mellomtrinnet.</a:t>
            </a:r>
          </a:p>
        </p:txBody>
      </p:sp>
      <p:sp>
        <p:nvSpPr>
          <p:cNvPr id="4" name="Plassholder for lysbildenummer 3"/>
          <p:cNvSpPr>
            <a:spLocks noGrp="1"/>
          </p:cNvSpPr>
          <p:nvPr>
            <p:ph type="sldNum" sz="quarter" idx="5"/>
          </p:nvPr>
        </p:nvSpPr>
        <p:spPr/>
        <p:txBody>
          <a:bodyPr/>
          <a:lstStyle/>
          <a:p>
            <a:fld id="{DFFCBCB9-DAEF-4493-8C21-772188A0CDF9}" type="slidenum">
              <a:rPr lang="nb-NO" smtClean="0"/>
              <a:t>5</a:t>
            </a:fld>
            <a:endParaRPr lang="nb-NO"/>
          </a:p>
        </p:txBody>
      </p:sp>
    </p:spTree>
    <p:extLst>
      <p:ext uri="{BB962C8B-B14F-4D97-AF65-F5344CB8AC3E}">
        <p14:creationId xmlns:p14="http://schemas.microsoft.com/office/powerpoint/2010/main" val="240217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Gjennom</a:t>
            </a:r>
            <a:r>
              <a:rPr lang="en-US" dirty="0"/>
              <a:t> </a:t>
            </a:r>
            <a:r>
              <a:rPr lang="en-US" dirty="0" err="1"/>
              <a:t>energioppdraget</a:t>
            </a:r>
            <a:r>
              <a:rPr lang="en-US" dirty="0"/>
              <a:t> </a:t>
            </a:r>
            <a:r>
              <a:rPr lang="en-US" dirty="0" err="1"/>
              <a:t>får</a:t>
            </a:r>
            <a:r>
              <a:rPr lang="en-US" dirty="0"/>
              <a:t> </a:t>
            </a:r>
            <a:r>
              <a:rPr lang="en-US" dirty="0" err="1"/>
              <a:t>elevene</a:t>
            </a:r>
            <a:r>
              <a:rPr lang="en-US" dirty="0"/>
              <a:t> </a:t>
            </a:r>
            <a:r>
              <a:rPr lang="en-US" dirty="0" err="1"/>
              <a:t>jobbet</a:t>
            </a:r>
            <a:r>
              <a:rPr lang="en-US" dirty="0"/>
              <a:t> med </a:t>
            </a:r>
            <a:r>
              <a:rPr lang="en-US" dirty="0" err="1"/>
              <a:t>mye</a:t>
            </a:r>
            <a:r>
              <a:rPr lang="en-US" dirty="0"/>
              <a:t> </a:t>
            </a:r>
            <a:r>
              <a:rPr lang="en-US" dirty="0" err="1"/>
              <a:t>fra</a:t>
            </a:r>
            <a:r>
              <a:rPr lang="en-US" dirty="0"/>
              <a:t> </a:t>
            </a:r>
            <a:r>
              <a:rPr lang="en-US" dirty="0" err="1"/>
              <a:t>overordnet</a:t>
            </a:r>
            <a:r>
              <a:rPr lang="en-US" dirty="0"/>
              <a:t> del. Her er et lite </a:t>
            </a:r>
            <a:r>
              <a:rPr lang="en-US" dirty="0" err="1"/>
              <a:t>utvalg</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6</a:t>
            </a:fld>
            <a:endParaRPr lang="nb-NO"/>
          </a:p>
        </p:txBody>
      </p:sp>
    </p:spTree>
    <p:extLst>
      <p:ext uri="{BB962C8B-B14F-4D97-AF65-F5344CB8AC3E}">
        <p14:creationId xmlns:p14="http://schemas.microsoft.com/office/powerpoint/2010/main" val="1115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E</a:t>
            </a:r>
            <a:r>
              <a:rPr lang="nb-NO" dirty="0" err="1"/>
              <a:t>nergioppdraget</a:t>
            </a:r>
            <a:r>
              <a:rPr lang="nb-NO" dirty="0"/>
              <a:t> er midt i blinken med tanke på den nye stortingsmeldingen!</a:t>
            </a:r>
          </a:p>
        </p:txBody>
      </p:sp>
      <p:sp>
        <p:nvSpPr>
          <p:cNvPr id="4" name="Plassholder for lysbildenummer 3"/>
          <p:cNvSpPr>
            <a:spLocks noGrp="1"/>
          </p:cNvSpPr>
          <p:nvPr>
            <p:ph type="sldNum" sz="quarter" idx="5"/>
          </p:nvPr>
        </p:nvSpPr>
        <p:spPr/>
        <p:txBody>
          <a:bodyPr/>
          <a:lstStyle/>
          <a:p>
            <a:fld id="{DFFCBCB9-DAEF-4493-8C21-772188A0CDF9}" type="slidenum">
              <a:rPr lang="nb-NO" smtClean="0"/>
              <a:t>7</a:t>
            </a:fld>
            <a:endParaRPr lang="nb-NO"/>
          </a:p>
        </p:txBody>
      </p:sp>
    </p:spTree>
    <p:extLst>
      <p:ext uri="{BB962C8B-B14F-4D97-AF65-F5344CB8AC3E}">
        <p14:creationId xmlns:p14="http://schemas.microsoft.com/office/powerpoint/2010/main" val="393900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Å </a:t>
            </a:r>
            <a:r>
              <a:rPr lang="en-US" dirty="0" err="1"/>
              <a:t>få</a:t>
            </a:r>
            <a:r>
              <a:rPr lang="en-US" dirty="0"/>
              <a:t> et </a:t>
            </a:r>
            <a:r>
              <a:rPr lang="en-US" dirty="0" err="1"/>
              <a:t>oppdrag</a:t>
            </a:r>
            <a:r>
              <a:rPr lang="en-US" dirty="0"/>
              <a:t> </a:t>
            </a:r>
            <a:r>
              <a:rPr lang="en-US" dirty="0" err="1"/>
              <a:t>fra</a:t>
            </a:r>
            <a:r>
              <a:rPr lang="en-US" dirty="0"/>
              <a:t> </a:t>
            </a:r>
            <a:r>
              <a:rPr lang="en-US" dirty="0" err="1"/>
              <a:t>noen</a:t>
            </a:r>
            <a:r>
              <a:rPr lang="en-US" dirty="0"/>
              <a:t> </a:t>
            </a:r>
            <a:r>
              <a:rPr lang="en-US" dirty="0" err="1"/>
              <a:t>andre</a:t>
            </a:r>
            <a:r>
              <a:rPr lang="en-US" dirty="0"/>
              <a:t> </a:t>
            </a:r>
            <a:r>
              <a:rPr lang="en-US" dirty="0" err="1"/>
              <a:t>enn</a:t>
            </a:r>
            <a:r>
              <a:rPr lang="en-US" dirty="0"/>
              <a:t> </a:t>
            </a:r>
            <a:r>
              <a:rPr lang="en-US" dirty="0" err="1"/>
              <a:t>læreren</a:t>
            </a:r>
            <a:r>
              <a:rPr lang="en-US" dirty="0"/>
              <a:t> </a:t>
            </a:r>
            <a:r>
              <a:rPr lang="en-US" dirty="0" err="1"/>
              <a:t>kan</a:t>
            </a:r>
            <a:r>
              <a:rPr lang="en-US" dirty="0"/>
              <a:t> </a:t>
            </a:r>
            <a:r>
              <a:rPr lang="en-US" dirty="0" err="1"/>
              <a:t>gi</a:t>
            </a:r>
            <a:r>
              <a:rPr lang="en-US" dirty="0"/>
              <a:t> mange </a:t>
            </a:r>
            <a:r>
              <a:rPr lang="en-US" dirty="0" err="1"/>
              <a:t>fordeler</a:t>
            </a:r>
            <a:r>
              <a:rPr lang="en-US" dirty="0"/>
              <a:t>.</a:t>
            </a:r>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8</a:t>
            </a:fld>
            <a:endParaRPr lang="nb-NO"/>
          </a:p>
        </p:txBody>
      </p:sp>
    </p:spTree>
    <p:extLst>
      <p:ext uri="{BB962C8B-B14F-4D97-AF65-F5344CB8AC3E}">
        <p14:creationId xmlns:p14="http://schemas.microsoft.com/office/powerpoint/2010/main" val="424361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 inn:</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Hvilke deler av oppdraget dere skal jobbe med</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Hvordan dere skal jobbe med oppdraget</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Eventuelle lokale samarbeidspartnere/kontaktpersoner</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Involverte fag</a:t>
            </a:r>
            <a:r>
              <a:rPr lang="nb-NO" dirty="0"/>
              <a:t> </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Involverte elever</a:t>
            </a:r>
            <a:r>
              <a:rPr lang="nb-NO" dirty="0"/>
              <a:t> og lærere</a:t>
            </a:r>
          </a:p>
          <a:p>
            <a:pPr marL="285750" indent="-285750">
              <a:buFont typeface="Arial" panose="020B0604020202020204" pitchFamily="34" charset="0"/>
              <a:buChar char="•"/>
            </a:pPr>
            <a:r>
              <a:rPr lang="nb-NO" sz="1200" b="0" i="0" u="none" strike="noStrike" dirty="0">
                <a:solidFill>
                  <a:srgbClr val="000000"/>
                </a:solidFill>
                <a:effectLst/>
                <a:latin typeface="Calibri" panose="020F0502020204030204" pitchFamily="34" charset="0"/>
              </a:rPr>
              <a:t>Tidsperiode for gjennomføring</a:t>
            </a:r>
            <a:r>
              <a:rPr lang="nb-NO" dirty="0"/>
              <a:t> </a:t>
            </a:r>
          </a:p>
          <a:p>
            <a:endParaRPr lang="nb-NO" dirty="0"/>
          </a:p>
        </p:txBody>
      </p:sp>
      <p:sp>
        <p:nvSpPr>
          <p:cNvPr id="4" name="Slide Number Placeholder 3"/>
          <p:cNvSpPr>
            <a:spLocks noGrp="1"/>
          </p:cNvSpPr>
          <p:nvPr>
            <p:ph type="sldNum" sz="quarter" idx="5"/>
          </p:nvPr>
        </p:nvSpPr>
        <p:spPr/>
        <p:txBody>
          <a:bodyPr/>
          <a:lstStyle/>
          <a:p>
            <a:fld id="{DFFCBCB9-DAEF-4493-8C21-772188A0CDF9}" type="slidenum">
              <a:rPr lang="nb-NO" smtClean="0"/>
              <a:t>9</a:t>
            </a:fld>
            <a:endParaRPr lang="nb-NO"/>
          </a:p>
        </p:txBody>
      </p:sp>
    </p:spTree>
    <p:extLst>
      <p:ext uri="{BB962C8B-B14F-4D97-AF65-F5344CB8AC3E}">
        <p14:creationId xmlns:p14="http://schemas.microsoft.com/office/powerpoint/2010/main" val="2205227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736678"/>
            <a:ext cx="9144000" cy="1060474"/>
          </a:xfrm>
        </p:spPr>
        <p:txBody>
          <a:bodyPr anchor="b">
            <a:normAutofit/>
          </a:bodyPr>
          <a:lstStyle>
            <a:lvl1pPr algn="ctr">
              <a:defRPr sz="5000"/>
            </a:lvl1pPr>
          </a:lstStyle>
          <a:p>
            <a:r>
              <a:rPr lang="en-US" dirty="0" err="1"/>
              <a:t>Tittel</a:t>
            </a:r>
            <a:endParaRPr lang="nb-NO" dirty="0"/>
          </a:p>
        </p:txBody>
      </p:sp>
      <p:sp>
        <p:nvSpPr>
          <p:cNvPr id="3" name="Subtitle 2"/>
          <p:cNvSpPr>
            <a:spLocks noGrp="1"/>
          </p:cNvSpPr>
          <p:nvPr>
            <p:ph type="subTitle" idx="1" hasCustomPrompt="1"/>
          </p:nvPr>
        </p:nvSpPr>
        <p:spPr>
          <a:xfrm>
            <a:off x="1524000" y="4874788"/>
            <a:ext cx="9144000" cy="498428"/>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Person(er), </a:t>
            </a:r>
            <a:r>
              <a:rPr lang="en-US" dirty="0" err="1"/>
              <a:t>sted</a:t>
            </a:r>
            <a:r>
              <a:rPr lang="en-US" dirty="0"/>
              <a:t> og </a:t>
            </a:r>
            <a:r>
              <a:rPr lang="en-US" dirty="0" err="1"/>
              <a:t>dato</a:t>
            </a:r>
            <a:endParaRPr lang="nb-NO" dirty="0"/>
          </a:p>
        </p:txBody>
      </p:sp>
      <p:grpSp>
        <p:nvGrpSpPr>
          <p:cNvPr id="16" name="Gruppe 15">
            <a:extLst>
              <a:ext uri="{FF2B5EF4-FFF2-40B4-BE49-F238E27FC236}">
                <a16:creationId xmlns:a16="http://schemas.microsoft.com/office/drawing/2014/main" id="{F9DFAC15-D0B0-4FF8-1100-F12371230FE1}"/>
              </a:ext>
            </a:extLst>
          </p:cNvPr>
          <p:cNvGrpSpPr/>
          <p:nvPr userDrawn="1"/>
        </p:nvGrpSpPr>
        <p:grpSpPr>
          <a:xfrm>
            <a:off x="5268890" y="5713172"/>
            <a:ext cx="1654221" cy="799422"/>
            <a:chOff x="4999349" y="5481649"/>
            <a:chExt cx="1654221" cy="799422"/>
          </a:xfrm>
        </p:grpSpPr>
        <p:pic>
          <p:nvPicPr>
            <p:cNvPr id="14" name="Bilde 13" descr="Et bilde som inneholder logo&#10;&#10;Automatisk generert beskrivelse">
              <a:extLst>
                <a:ext uri="{FF2B5EF4-FFF2-40B4-BE49-F238E27FC236}">
                  <a16:creationId xmlns:a16="http://schemas.microsoft.com/office/drawing/2014/main" id="{98697830-B734-0B56-D7AF-DA759E3085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68889" y="5481649"/>
              <a:ext cx="1115143" cy="606492"/>
            </a:xfrm>
            <a:prstGeom prst="rect">
              <a:avLst/>
            </a:prstGeom>
          </p:spPr>
        </p:pic>
        <p:pic>
          <p:nvPicPr>
            <p:cNvPr id="15" name="Bilde 14" descr="Et bilde som inneholder logo&#10;&#10;Automatisk generert beskrivelse">
              <a:extLst>
                <a:ext uri="{FF2B5EF4-FFF2-40B4-BE49-F238E27FC236}">
                  <a16:creationId xmlns:a16="http://schemas.microsoft.com/office/drawing/2014/main" id="{2AFF705D-4F0B-300A-D730-6CB005840AC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99349" y="6112077"/>
              <a:ext cx="1654221" cy="168994"/>
            </a:xfrm>
            <a:prstGeom prst="rect">
              <a:avLst/>
            </a:prstGeom>
          </p:spPr>
        </p:pic>
      </p:grpSp>
    </p:spTree>
    <p:extLst>
      <p:ext uri="{BB962C8B-B14F-4D97-AF65-F5344CB8AC3E}">
        <p14:creationId xmlns:p14="http://schemas.microsoft.com/office/powerpoint/2010/main" val="160065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60703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48762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17685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99741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21.01.2025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4446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21.01.2025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8607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21.01.2025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1009142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42321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4282494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67584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628800"/>
            <a:ext cx="10363200" cy="1470025"/>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914400" y="3404592"/>
            <a:ext cx="9448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388738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52315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612687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21.01.2025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260195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21.01.2025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495934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21.01.2025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72806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05659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392" y="4800600"/>
            <a:ext cx="7315200" cy="566738"/>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609600" y="1068387"/>
            <a:ext cx="10972800" cy="3548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23392"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86725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1288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1B92B21-64C0-4AD7-ADC1-60D1B6E101FC}" type="datetimeFigureOut">
              <a:rPr lang="nb-NO" smtClean="0"/>
              <a:t>21.01.2025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A56EF0-1A67-43BF-80B9-9AEBD3651FF4}" type="slidenum">
              <a:rPr lang="nb-NO" smtClean="0"/>
              <a:t>‹#›</a:t>
            </a:fld>
            <a:endParaRPr lang="nb-NO"/>
          </a:p>
        </p:txBody>
      </p:sp>
      <p:sp>
        <p:nvSpPr>
          <p:cNvPr id="7" name="Rektangel 6">
            <a:extLst>
              <a:ext uri="{FF2B5EF4-FFF2-40B4-BE49-F238E27FC236}">
                <a16:creationId xmlns:a16="http://schemas.microsoft.com/office/drawing/2014/main" id="{77693907-1068-0A2D-B6A6-7B26B96B86DF}"/>
              </a:ext>
            </a:extLst>
          </p:cNvPr>
          <p:cNvSpPr/>
          <p:nvPr userDrawn="1"/>
        </p:nvSpPr>
        <p:spPr>
          <a:xfrm>
            <a:off x="0" y="6126164"/>
            <a:ext cx="2423592" cy="731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EBD9DF35-72CB-77EF-1287-A7DAF385A758}"/>
              </a:ext>
            </a:extLst>
          </p:cNvPr>
          <p:cNvSpPr/>
          <p:nvPr userDrawn="1"/>
        </p:nvSpPr>
        <p:spPr>
          <a:xfrm>
            <a:off x="9768408" y="6126164"/>
            <a:ext cx="2423592" cy="7318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6094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2204864"/>
            <a:ext cx="5384800" cy="39213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546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9888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609600" y="2628602"/>
            <a:ext cx="5386917"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193368" y="19888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6193368" y="2628602"/>
            <a:ext cx="5389033" cy="34646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1B92B21-64C0-4AD7-ADC1-60D1B6E101FC}" type="datetimeFigureOut">
              <a:rPr lang="nb-NO" smtClean="0"/>
              <a:t>21.01.2025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89085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B92B21-64C0-4AD7-ADC1-60D1B6E101FC}" type="datetimeFigureOut">
              <a:rPr lang="nb-NO" smtClean="0"/>
              <a:t>21.01.2025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265554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B92B21-64C0-4AD7-ADC1-60D1B6E101FC}" type="datetimeFigureOut">
              <a:rPr lang="nb-NO" smtClean="0"/>
              <a:t>21.01.2025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18332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B92B21-64C0-4AD7-ADC1-60D1B6E101FC}" type="datetimeFigureOut">
              <a:rPr lang="nb-NO" smtClean="0"/>
              <a:t>21.01.2025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A56EF0-1A67-43BF-80B9-9AEBD3651FF4}" type="slidenum">
              <a:rPr lang="nb-NO" smtClean="0"/>
              <a:t>‹#›</a:t>
            </a:fld>
            <a:endParaRPr lang="nb-NO"/>
          </a:p>
        </p:txBody>
      </p:sp>
    </p:spTree>
    <p:extLst>
      <p:ext uri="{BB962C8B-B14F-4D97-AF65-F5344CB8AC3E}">
        <p14:creationId xmlns:p14="http://schemas.microsoft.com/office/powerpoint/2010/main" val="3708312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microsoft.com/office/2007/relationships/hdphoto" Target="../media/hdphoto1.wdp"/><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79337"/>
            <a:ext cx="10515600" cy="1325563"/>
          </a:xfrm>
          <a:prstGeom prst="rect">
            <a:avLst/>
          </a:prstGeom>
        </p:spPr>
        <p:txBody>
          <a:bodyPr vert="horz" lIns="91440" tIns="45720" rIns="91440" bIns="45720" rtlCol="0" anchor="ctr">
            <a:normAutofit/>
          </a:bodyPr>
          <a:lstStyle/>
          <a:p>
            <a:r>
              <a:rPr lang="en-US"/>
              <a:t>Click to edit Master title style</a:t>
            </a:r>
            <a:endParaRPr lang="nb-NO" dirty="0"/>
          </a:p>
        </p:txBody>
      </p:sp>
      <p:sp>
        <p:nvSpPr>
          <p:cNvPr id="3" name="Text Placeholder 2"/>
          <p:cNvSpPr>
            <a:spLocks noGrp="1"/>
          </p:cNvSpPr>
          <p:nvPr>
            <p:ph type="body" idx="1"/>
          </p:nvPr>
        </p:nvSpPr>
        <p:spPr>
          <a:xfrm>
            <a:off x="838200" y="4149079"/>
            <a:ext cx="10515600" cy="20278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5778-A082-4B29-AD6A-89026AE0AB05}" type="datetimeFigureOut">
              <a:rPr lang="nb-NO" smtClean="0"/>
              <a:t>21.01.2025</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4D1B2-7ABD-4A36-90E8-82F31A185D1E}" type="slidenum">
              <a:rPr lang="nb-NO" smtClean="0"/>
              <a:t>‹#›</a:t>
            </a:fld>
            <a:endParaRPr lang="nb-NO"/>
          </a:p>
        </p:txBody>
      </p:sp>
    </p:spTree>
    <p:extLst>
      <p:ext uri="{BB962C8B-B14F-4D97-AF65-F5344CB8AC3E}">
        <p14:creationId xmlns:p14="http://schemas.microsoft.com/office/powerpoint/2010/main" val="1055271315"/>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e 9" descr="Logo Universitetet i Oslo">
            <a:extLst>
              <a:ext uri="{FF2B5EF4-FFF2-40B4-BE49-F238E27FC236}">
                <a16:creationId xmlns:a16="http://schemas.microsoft.com/office/drawing/2014/main" id="{D8F70EC6-3734-E106-6F72-3CC41018C80C}"/>
              </a:ext>
            </a:extLst>
          </p:cNvPr>
          <p:cNvPicPr>
            <a:picLocks noChangeAspect="1"/>
          </p:cNvPicPr>
          <p:nvPr userDrawn="1"/>
        </p:nvPicPr>
        <p:blipFill>
          <a:blip r:embed="rId11"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12">
                    <a14:imgEffect>
                      <a14:saturation sat="176000"/>
                    </a14:imgEffect>
                  </a14:imgLayer>
                </a14:imgProps>
              </a:ext>
              <a:ext uri="{28A0092B-C50C-407E-A947-70E740481C1C}">
                <a14:useLocalDpi xmlns:a14="http://schemas.microsoft.com/office/drawing/2010/main"/>
              </a:ext>
            </a:extLst>
          </a:blip>
          <a:stretch>
            <a:fillRect/>
          </a:stretch>
        </p:blipFill>
        <p:spPr>
          <a:xfrm>
            <a:off x="191344" y="6293644"/>
            <a:ext cx="2381250" cy="490538"/>
          </a:xfrm>
          <a:prstGeom prst="rect">
            <a:avLst/>
          </a:prstGeom>
        </p:spPr>
      </p:pic>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2841848"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21.01.2025</a:t>
            </a:fld>
            <a:endParaRPr lang="nb-NO"/>
          </a:p>
        </p:txBody>
      </p:sp>
      <p:sp>
        <p:nvSpPr>
          <p:cNvPr id="5" name="Plassholder for bunntekst 4"/>
          <p:cNvSpPr>
            <a:spLocks noGrp="1"/>
          </p:cNvSpPr>
          <p:nvPr>
            <p:ph type="ftr" sz="quarter" idx="3"/>
          </p:nvPr>
        </p:nvSpPr>
        <p:spPr>
          <a:xfrm>
            <a:off x="4205393" y="6356351"/>
            <a:ext cx="38348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8112224"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2" name="Picture 11"/>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9879461" y="6381328"/>
            <a:ext cx="346111" cy="370911"/>
          </a:xfrm>
          <a:prstGeom prst="rect">
            <a:avLst/>
          </a:prstGeom>
        </p:spPr>
      </p:pic>
      <p:pic>
        <p:nvPicPr>
          <p:cNvPr id="11" name="Bilde 10" descr="Et bilde som inneholder logo&#10;&#10;Automatisk generert beskrivelse">
            <a:extLst>
              <a:ext uri="{FF2B5EF4-FFF2-40B4-BE49-F238E27FC236}">
                <a16:creationId xmlns:a16="http://schemas.microsoft.com/office/drawing/2014/main" id="{FC0B9178-B778-52BA-2AE6-8C1CB77D3C6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10272464" y="6488188"/>
            <a:ext cx="1654221" cy="168994"/>
          </a:xfrm>
          <a:prstGeom prst="rect">
            <a:avLst/>
          </a:prstGeom>
        </p:spPr>
      </p:pic>
    </p:spTree>
    <p:extLst>
      <p:ext uri="{BB962C8B-B14F-4D97-AF65-F5344CB8AC3E}">
        <p14:creationId xmlns:p14="http://schemas.microsoft.com/office/powerpoint/2010/main" val="990088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4"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21.01.2025</a:t>
            </a:fld>
            <a:endParaRPr lang="nb-NO"/>
          </a:p>
        </p:txBody>
      </p:sp>
      <p:sp>
        <p:nvSpPr>
          <p:cNvPr id="5" name="Plassholder for bunntekst 4"/>
          <p:cNvSpPr>
            <a:spLocks noGrp="1"/>
          </p:cNvSpPr>
          <p:nvPr>
            <p:ph type="ftr" sz="quarter" idx="3"/>
          </p:nvPr>
        </p:nvSpPr>
        <p:spPr>
          <a:xfrm>
            <a:off x="1973145" y="6356351"/>
            <a:ext cx="5155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248128"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0" name="Bilde 9" descr="Logo Universitetet i Oslo">
            <a:extLst>
              <a:ext uri="{FF2B5EF4-FFF2-40B4-BE49-F238E27FC236}">
                <a16:creationId xmlns:a16="http://schemas.microsoft.com/office/drawing/2014/main" id="{D8F70EC6-3734-E106-6F72-3CC41018C80C}"/>
              </a:ext>
            </a:extLst>
          </p:cNvPr>
          <p:cNvPicPr>
            <a:picLocks noChangeAspect="1"/>
          </p:cNvPicPr>
          <p:nvPr userDrawn="1"/>
        </p:nvPicPr>
        <p:blipFill rotWithShape="1">
          <a:blip r:embed="rId10"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11">
                    <a14:imgEffect>
                      <a14:saturation sat="176000"/>
                    </a14:imgEffect>
                  </a14:imgLayer>
                </a14:imgProps>
              </a:ext>
              <a:ext uri="{28A0092B-C50C-407E-A947-70E740481C1C}">
                <a14:useLocalDpi xmlns:a14="http://schemas.microsoft.com/office/drawing/2010/main"/>
              </a:ext>
            </a:extLst>
          </a:blip>
          <a:srcRect r="13342"/>
          <a:stretch/>
        </p:blipFill>
        <p:spPr>
          <a:xfrm>
            <a:off x="10128448" y="6270180"/>
            <a:ext cx="2063552" cy="490538"/>
          </a:xfrm>
          <a:prstGeom prst="rect">
            <a:avLst/>
          </a:prstGeom>
        </p:spPr>
      </p:pic>
    </p:spTree>
    <p:extLst>
      <p:ext uri="{BB962C8B-B14F-4D97-AF65-F5344CB8AC3E}">
        <p14:creationId xmlns:p14="http://schemas.microsoft.com/office/powerpoint/2010/main" val="3949270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98985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276872"/>
            <a:ext cx="10972800" cy="384929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1"/>
            <a:ext cx="12379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2B21-64C0-4AD7-ADC1-60D1B6E101FC}" type="datetimeFigureOut">
              <a:rPr lang="nb-NO" smtClean="0"/>
              <a:t>21.01.2025</a:t>
            </a:fld>
            <a:endParaRPr lang="nb-NO"/>
          </a:p>
        </p:txBody>
      </p:sp>
      <p:sp>
        <p:nvSpPr>
          <p:cNvPr id="5" name="Plassholder for bunntekst 4"/>
          <p:cNvSpPr>
            <a:spLocks noGrp="1"/>
          </p:cNvSpPr>
          <p:nvPr>
            <p:ph type="ftr" sz="quarter" idx="3"/>
          </p:nvPr>
        </p:nvSpPr>
        <p:spPr>
          <a:xfrm>
            <a:off x="1973145" y="6356351"/>
            <a:ext cx="5155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248128" y="6356351"/>
            <a:ext cx="8640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6EF0-1A67-43BF-80B9-9AEBD3651FF4}" type="slidenum">
              <a:rPr lang="nb-NO" smtClean="0"/>
              <a:t>‹#›</a:t>
            </a:fld>
            <a:endParaRPr lang="nb-NO"/>
          </a:p>
        </p:txBody>
      </p:sp>
      <p:pic>
        <p:nvPicPr>
          <p:cNvPr id="12" name="Picture 11"/>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9879461" y="6381328"/>
            <a:ext cx="346111" cy="370911"/>
          </a:xfrm>
          <a:prstGeom prst="rect">
            <a:avLst/>
          </a:prstGeom>
        </p:spPr>
      </p:pic>
      <p:pic>
        <p:nvPicPr>
          <p:cNvPr id="11" name="Bilde 10" descr="Et bilde som inneholder logo&#10;&#10;Automatisk generert beskrivelse">
            <a:extLst>
              <a:ext uri="{FF2B5EF4-FFF2-40B4-BE49-F238E27FC236}">
                <a16:creationId xmlns:a16="http://schemas.microsoft.com/office/drawing/2014/main" id="{FC0B9178-B778-52BA-2AE6-8C1CB77D3C6A}"/>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0272464" y="6488188"/>
            <a:ext cx="1654221" cy="168994"/>
          </a:xfrm>
          <a:prstGeom prst="rect">
            <a:avLst/>
          </a:prstGeom>
        </p:spPr>
      </p:pic>
    </p:spTree>
    <p:extLst>
      <p:ext uri="{BB962C8B-B14F-4D97-AF65-F5344CB8AC3E}">
        <p14:creationId xmlns:p14="http://schemas.microsoft.com/office/powerpoint/2010/main" val="39692152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E8ECD40-7B22-63B5-1E04-2FF7C772DBDB}"/>
              </a:ext>
            </a:extLst>
          </p:cNvPr>
          <p:cNvSpPr>
            <a:spLocks noGrp="1"/>
          </p:cNvSpPr>
          <p:nvPr>
            <p:ph type="ctrTitle"/>
          </p:nvPr>
        </p:nvSpPr>
        <p:spPr>
          <a:xfrm>
            <a:off x="629344" y="-1833469"/>
            <a:ext cx="10363200" cy="1470025"/>
          </a:xfrm>
        </p:spPr>
        <p:txBody>
          <a:bodyPr/>
          <a:lstStyle/>
          <a:p>
            <a:r>
              <a:rPr lang="nb-NO" dirty="0"/>
              <a:t>Energioppdraget 2025</a:t>
            </a:r>
          </a:p>
        </p:txBody>
      </p:sp>
      <p:pic>
        <p:nvPicPr>
          <p:cNvPr id="9" name="Bilde 8" descr="Tre elever observerer isbiter som smelter på en metallplate og en plastplate. Foto.">
            <a:extLst>
              <a:ext uri="{FF2B5EF4-FFF2-40B4-BE49-F238E27FC236}">
                <a16:creationId xmlns:a16="http://schemas.microsoft.com/office/drawing/2014/main" id="{802DEB8C-C660-F67D-C90B-2AE5EBFC1E26}"/>
              </a:ext>
            </a:extLst>
          </p:cNvPr>
          <p:cNvPicPr>
            <a:picLocks noChangeAspect="1"/>
          </p:cNvPicPr>
          <p:nvPr/>
        </p:nvPicPr>
        <p:blipFill>
          <a:blip r:embed="rId3"/>
          <a:stretch>
            <a:fillRect/>
          </a:stretch>
        </p:blipFill>
        <p:spPr>
          <a:xfrm>
            <a:off x="0" y="0"/>
            <a:ext cx="12192000" cy="4010526"/>
          </a:xfrm>
          <a:prstGeom prst="rect">
            <a:avLst/>
          </a:prstGeom>
        </p:spPr>
      </p:pic>
      <p:pic>
        <p:nvPicPr>
          <p:cNvPr id="8" name="Bilde 7" descr="Logo Universitetet i Oslo">
            <a:extLst>
              <a:ext uri="{FF2B5EF4-FFF2-40B4-BE49-F238E27FC236}">
                <a16:creationId xmlns:a16="http://schemas.microsoft.com/office/drawing/2014/main" id="{F4A758E1-73E8-84B1-AF05-6CA9A50BCA4A}"/>
              </a:ext>
            </a:extLst>
          </p:cNvPr>
          <p:cNvPicPr>
            <a:picLocks noChangeAspect="1"/>
          </p:cNvPicPr>
          <p:nvPr/>
        </p:nvPicPr>
        <p:blipFill>
          <a:blip r:embed="rId4" cstate="screen">
            <a:clrChange>
              <a:clrFrom>
                <a:srgbClr val="FFFFFF"/>
              </a:clrFrom>
              <a:clrTo>
                <a:srgbClr val="FFFFFF">
                  <a:alpha val="0"/>
                </a:srgbClr>
              </a:clrTo>
            </a:clrChange>
            <a:alphaModFix amt="76000"/>
            <a:extLst>
              <a:ext uri="{BEBA8EAE-BF5A-486C-A8C5-ECC9F3942E4B}">
                <a14:imgProps xmlns:a14="http://schemas.microsoft.com/office/drawing/2010/main">
                  <a14:imgLayer r:embed="rId5">
                    <a14:imgEffect>
                      <a14:saturation sat="176000"/>
                    </a14:imgEffect>
                  </a14:imgLayer>
                </a14:imgProps>
              </a:ext>
              <a:ext uri="{28A0092B-C50C-407E-A947-70E740481C1C}">
                <a14:useLocalDpi xmlns:a14="http://schemas.microsoft.com/office/drawing/2010/main"/>
              </a:ext>
            </a:extLst>
          </a:blip>
          <a:stretch>
            <a:fillRect/>
          </a:stretch>
        </p:blipFill>
        <p:spPr>
          <a:xfrm>
            <a:off x="9801919" y="3121322"/>
            <a:ext cx="2381250" cy="490538"/>
          </a:xfrm>
          <a:prstGeom prst="rect">
            <a:avLst/>
          </a:prstGeom>
        </p:spPr>
      </p:pic>
      <p:pic>
        <p:nvPicPr>
          <p:cNvPr id="2" name="Picture 1" descr="Blå og oransje logo til Energioppdraget fra Naturfagsenteret">
            <a:extLst>
              <a:ext uri="{FF2B5EF4-FFF2-40B4-BE49-F238E27FC236}">
                <a16:creationId xmlns:a16="http://schemas.microsoft.com/office/drawing/2014/main" id="{52908BE1-19AA-47E6-8800-4C3A0AB49D99}"/>
              </a:ext>
            </a:extLst>
          </p:cNvPr>
          <p:cNvPicPr>
            <a:picLocks noChangeAspect="1"/>
          </p:cNvPicPr>
          <p:nvPr/>
        </p:nvPicPr>
        <p:blipFill>
          <a:blip r:embed="rId6"/>
          <a:stretch>
            <a:fillRect/>
          </a:stretch>
        </p:blipFill>
        <p:spPr>
          <a:xfrm>
            <a:off x="2413968" y="4403660"/>
            <a:ext cx="7364064" cy="1833652"/>
          </a:xfrm>
          <a:prstGeom prst="rect">
            <a:avLst/>
          </a:prstGeom>
        </p:spPr>
      </p:pic>
    </p:spTree>
    <p:extLst>
      <p:ext uri="{BB962C8B-B14F-4D97-AF65-F5344CB8AC3E}">
        <p14:creationId xmlns:p14="http://schemas.microsoft.com/office/powerpoint/2010/main" val="24998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C28C-09DF-78AB-16E4-B826195F687E}"/>
              </a:ext>
            </a:extLst>
          </p:cNvPr>
          <p:cNvSpPr>
            <a:spLocks noGrp="1"/>
          </p:cNvSpPr>
          <p:nvPr>
            <p:ph type="title"/>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endParaRPr lang="nb-NO" dirty="0"/>
          </a:p>
        </p:txBody>
      </p:sp>
      <p:sp>
        <p:nvSpPr>
          <p:cNvPr id="3" name="Content Placeholder 2">
            <a:extLst>
              <a:ext uri="{FF2B5EF4-FFF2-40B4-BE49-F238E27FC236}">
                <a16:creationId xmlns:a16="http://schemas.microsoft.com/office/drawing/2014/main" id="{82F50182-5B68-DB36-DCE7-005105174478}"/>
              </a:ext>
            </a:extLst>
          </p:cNvPr>
          <p:cNvSpPr>
            <a:spLocks noGrp="1"/>
          </p:cNvSpPr>
          <p:nvPr>
            <p:ph idx="1"/>
          </p:nvPr>
        </p:nvSpPr>
        <p:spPr/>
        <p:txBody>
          <a:bodyPr/>
          <a:lstStyle/>
          <a:p>
            <a:r>
              <a:rPr lang="en-US" dirty="0" err="1"/>
              <a:t>Etter</a:t>
            </a:r>
            <a:r>
              <a:rPr lang="en-US" dirty="0"/>
              <a:t> 7. </a:t>
            </a:r>
            <a:r>
              <a:rPr lang="en-US" dirty="0" err="1"/>
              <a:t>trinn</a:t>
            </a:r>
            <a:r>
              <a:rPr lang="en-US" dirty="0"/>
              <a:t>:</a:t>
            </a:r>
          </a:p>
          <a:p>
            <a:pPr lvl="1">
              <a:buFont typeface="Roboto" panose="02000000000000000000" pitchFamily="2" charset="0"/>
              <a:buChar char="⁻"/>
            </a:pPr>
            <a:r>
              <a:rPr lang="nb-NO" b="0" i="0" dirty="0">
                <a:solidFill>
                  <a:srgbClr val="303030"/>
                </a:solidFill>
                <a:effectLst/>
                <a:latin typeface="Roboto" panose="02000000000000000000" pitchFamily="2" charset="0"/>
              </a:rPr>
              <a:t>stille spørsmål og lage hypoteser om naturfaglige fenomener, identifisere variabler og samle data for å finne svar</a:t>
            </a:r>
          </a:p>
          <a:p>
            <a:pPr lvl="1">
              <a:buFont typeface="Roboto" panose="02000000000000000000" pitchFamily="2" charset="0"/>
              <a:buChar char="⁻"/>
            </a:pPr>
            <a:r>
              <a:rPr lang="nb-NO" b="0" i="0" dirty="0">
                <a:solidFill>
                  <a:srgbClr val="303030"/>
                </a:solidFill>
                <a:effectLst/>
                <a:latin typeface="Roboto" panose="02000000000000000000" pitchFamily="2" charset="0"/>
              </a:rPr>
              <a:t>skille mellom observasjoner og slutninger, organisere data, bruke årsak-virkning-argumenter, trekke slutninger, vurdere feilkilder og presentere funn</a:t>
            </a:r>
          </a:p>
          <a:p>
            <a:pPr lvl="1">
              <a:buFont typeface="Roboto" panose="02000000000000000000" pitchFamily="2" charset="0"/>
              <a:buChar char="⁻"/>
            </a:pPr>
            <a:r>
              <a:rPr lang="nb-NO" b="0" i="0" dirty="0">
                <a:solidFill>
                  <a:srgbClr val="303030"/>
                </a:solidFill>
                <a:effectLst/>
                <a:latin typeface="Roboto" panose="02000000000000000000" pitchFamily="2" charset="0"/>
              </a:rPr>
              <a:t>reflektere over hvordan teknologi kan løse utfordringer, skape muligheter og føre til nye dilemmaer</a:t>
            </a:r>
          </a:p>
          <a:p>
            <a:endParaRPr lang="nb-NO" dirty="0"/>
          </a:p>
        </p:txBody>
      </p:sp>
      <p:pic>
        <p:nvPicPr>
          <p:cNvPr id="4" name="Picture 3" descr="A blue and orange logo&#10;&#10;Description automatically generated">
            <a:extLst>
              <a:ext uri="{FF2B5EF4-FFF2-40B4-BE49-F238E27FC236}">
                <a16:creationId xmlns:a16="http://schemas.microsoft.com/office/drawing/2014/main" id="{DFA4E8E8-B0E0-C10C-DBF6-74019C094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386240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C28C-09DF-78AB-16E4-B826195F687E}"/>
              </a:ext>
            </a:extLst>
          </p:cNvPr>
          <p:cNvSpPr>
            <a:spLocks noGrp="1"/>
          </p:cNvSpPr>
          <p:nvPr>
            <p:ph type="title"/>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endParaRPr lang="nb-NO" dirty="0"/>
          </a:p>
        </p:txBody>
      </p:sp>
      <p:sp>
        <p:nvSpPr>
          <p:cNvPr id="3" name="Content Placeholder 2">
            <a:extLst>
              <a:ext uri="{FF2B5EF4-FFF2-40B4-BE49-F238E27FC236}">
                <a16:creationId xmlns:a16="http://schemas.microsoft.com/office/drawing/2014/main" id="{82F50182-5B68-DB36-DCE7-005105174478}"/>
              </a:ext>
            </a:extLst>
          </p:cNvPr>
          <p:cNvSpPr>
            <a:spLocks noGrp="1"/>
          </p:cNvSpPr>
          <p:nvPr>
            <p:ph idx="1"/>
          </p:nvPr>
        </p:nvSpPr>
        <p:spPr/>
        <p:txBody>
          <a:bodyPr/>
          <a:lstStyle/>
          <a:p>
            <a:r>
              <a:rPr lang="en-US" dirty="0" err="1"/>
              <a:t>Etter</a:t>
            </a:r>
            <a:r>
              <a:rPr lang="en-US" dirty="0"/>
              <a:t> 10. </a:t>
            </a:r>
            <a:r>
              <a:rPr lang="en-US" dirty="0" err="1"/>
              <a:t>trinn</a:t>
            </a:r>
            <a:r>
              <a:rPr lang="en-US" dirty="0"/>
              <a:t>:</a:t>
            </a:r>
          </a:p>
          <a:p>
            <a:pPr lvl="1">
              <a:buFont typeface="Roboto" panose="02000000000000000000" pitchFamily="2" charset="0"/>
              <a:buChar char="⁻"/>
            </a:pPr>
            <a:r>
              <a:rPr lang="nb-NO" b="0" i="0" dirty="0">
                <a:solidFill>
                  <a:srgbClr val="303030"/>
                </a:solidFill>
                <a:effectLst/>
                <a:latin typeface="Roboto" panose="02000000000000000000" pitchFamily="2" charset="0"/>
              </a:rPr>
              <a:t>analysere og bruke innsamlede data til å lage forklaringer, drøfte forklaringene i lys av relevant teori og vurdere kvaliteten på egne og andres utforskinger</a:t>
            </a:r>
          </a:p>
          <a:p>
            <a:pPr lvl="1">
              <a:buFont typeface="Roboto" panose="02000000000000000000" pitchFamily="2" charset="0"/>
              <a:buChar char="⁻"/>
            </a:pPr>
            <a:r>
              <a:rPr lang="nb-NO" b="0" i="0" dirty="0">
                <a:solidFill>
                  <a:srgbClr val="303030"/>
                </a:solidFill>
                <a:effectLst/>
                <a:latin typeface="Roboto" panose="02000000000000000000" pitchFamily="2" charset="0"/>
              </a:rPr>
              <a:t>gjøre rede for energibevaring og energikvalitet og utforske ulike måter å omdanne, transportere og lagre energi på</a:t>
            </a:r>
          </a:p>
          <a:p>
            <a:pPr lvl="1">
              <a:buFont typeface="Roboto" panose="02000000000000000000" pitchFamily="2" charset="0"/>
              <a:buChar char="⁻"/>
            </a:pPr>
            <a:r>
              <a:rPr lang="nb-NO" b="0" i="0" dirty="0">
                <a:solidFill>
                  <a:srgbClr val="303030"/>
                </a:solidFill>
                <a:effectLst/>
                <a:latin typeface="Roboto" panose="02000000000000000000" pitchFamily="2" charset="0"/>
              </a:rPr>
              <a:t>drøfte hvordan energiproduksjon og energibruk kan påvirke miljøet lokalt og globalt</a:t>
            </a:r>
          </a:p>
          <a:p>
            <a:pPr lvl="1">
              <a:buFont typeface="Arial" panose="020B0604020202020204" pitchFamily="34" charset="0"/>
              <a:buChar char="•"/>
            </a:pPr>
            <a:endParaRPr lang="nb-NO" b="0" i="0" dirty="0">
              <a:solidFill>
                <a:srgbClr val="303030"/>
              </a:solidFill>
              <a:effectLst/>
              <a:latin typeface="Roboto" panose="02000000000000000000" pitchFamily="2" charset="0"/>
            </a:endParaRPr>
          </a:p>
          <a:p>
            <a:endParaRPr lang="nb-NO" dirty="0"/>
          </a:p>
        </p:txBody>
      </p:sp>
      <p:pic>
        <p:nvPicPr>
          <p:cNvPr id="4" name="Picture 3" descr="A blue and orange logo&#10;&#10;Description automatically generated">
            <a:extLst>
              <a:ext uri="{FF2B5EF4-FFF2-40B4-BE49-F238E27FC236}">
                <a16:creationId xmlns:a16="http://schemas.microsoft.com/office/drawing/2014/main" id="{4FB6994D-1B04-7D28-C2B4-275C6967A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23604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C28C-09DF-78AB-16E4-B826195F687E}"/>
              </a:ext>
            </a:extLst>
          </p:cNvPr>
          <p:cNvSpPr>
            <a:spLocks noGrp="1"/>
          </p:cNvSpPr>
          <p:nvPr>
            <p:ph type="title"/>
          </p:nvPr>
        </p:nvSpPr>
        <p:spPr/>
        <p:txBody>
          <a:bodyPr/>
          <a:lstStyle/>
          <a:p>
            <a:r>
              <a:rPr lang="en-US" dirty="0" err="1"/>
              <a:t>Aktuelle</a:t>
            </a:r>
            <a:r>
              <a:rPr lang="en-US" dirty="0"/>
              <a:t> </a:t>
            </a:r>
            <a:r>
              <a:rPr lang="en-US" dirty="0" err="1"/>
              <a:t>kompetansemål</a:t>
            </a:r>
            <a:r>
              <a:rPr lang="en-US" dirty="0"/>
              <a:t> </a:t>
            </a:r>
            <a:r>
              <a:rPr lang="en-US" dirty="0" err="1"/>
              <a:t>fra</a:t>
            </a:r>
            <a:r>
              <a:rPr lang="en-US" dirty="0"/>
              <a:t> </a:t>
            </a:r>
            <a:r>
              <a:rPr lang="en-US" dirty="0" err="1"/>
              <a:t>naturfag</a:t>
            </a:r>
            <a:endParaRPr lang="nb-NO" dirty="0"/>
          </a:p>
        </p:txBody>
      </p:sp>
      <p:sp>
        <p:nvSpPr>
          <p:cNvPr id="3" name="Content Placeholder 2">
            <a:extLst>
              <a:ext uri="{FF2B5EF4-FFF2-40B4-BE49-F238E27FC236}">
                <a16:creationId xmlns:a16="http://schemas.microsoft.com/office/drawing/2014/main" id="{82F50182-5B68-DB36-DCE7-005105174478}"/>
              </a:ext>
            </a:extLst>
          </p:cNvPr>
          <p:cNvSpPr>
            <a:spLocks noGrp="1"/>
          </p:cNvSpPr>
          <p:nvPr>
            <p:ph idx="1"/>
          </p:nvPr>
        </p:nvSpPr>
        <p:spPr/>
        <p:txBody>
          <a:bodyPr>
            <a:normAutofit fontScale="92500" lnSpcReduction="20000"/>
          </a:bodyPr>
          <a:lstStyle/>
          <a:p>
            <a:r>
              <a:rPr lang="en-US" dirty="0" err="1"/>
              <a:t>Etter</a:t>
            </a:r>
            <a:r>
              <a:rPr lang="en-US" dirty="0"/>
              <a:t> vg1 SF:</a:t>
            </a:r>
          </a:p>
          <a:p>
            <a:pPr lvl="1"/>
            <a:r>
              <a:rPr lang="nb-NO" b="0" i="0" dirty="0">
                <a:solidFill>
                  <a:srgbClr val="303030"/>
                </a:solidFill>
                <a:effectLst/>
                <a:latin typeface="Roboto" panose="02000000000000000000" pitchFamily="2" charset="0"/>
              </a:rPr>
              <a:t>utforske en selvvalgt naturfaglig problemstilling, presentere funn og argumentere for valg av metoder</a:t>
            </a:r>
          </a:p>
          <a:p>
            <a:r>
              <a:rPr lang="en-US" dirty="0" err="1"/>
              <a:t>Etter</a:t>
            </a:r>
            <a:r>
              <a:rPr lang="en-US" dirty="0"/>
              <a:t> vg1 BA:</a:t>
            </a:r>
          </a:p>
          <a:p>
            <a:pPr lvl="1"/>
            <a:r>
              <a:rPr lang="nb-NO" dirty="0"/>
              <a:t>bruke begrepene energiovergang, energibevaring og virkningsgrad til å vurdere energiøkonomisering i bygg</a:t>
            </a:r>
            <a:endParaRPr lang="en-US" dirty="0"/>
          </a:p>
          <a:p>
            <a:r>
              <a:rPr lang="en-US" dirty="0" err="1"/>
              <a:t>Etter</a:t>
            </a:r>
            <a:r>
              <a:rPr lang="en-US" dirty="0"/>
              <a:t> vg1 EL:</a:t>
            </a:r>
          </a:p>
          <a:p>
            <a:pPr lvl="1"/>
            <a:r>
              <a:rPr lang="nb-NO" dirty="0"/>
              <a:t>gjøre rede for sammenhenger mellom elektrisk energi og effekt og presentere noen energieffektive løsninger i bygg</a:t>
            </a:r>
          </a:p>
          <a:p>
            <a:pPr lvl="1"/>
            <a:r>
              <a:rPr lang="nb-NO" dirty="0"/>
              <a:t>bruke begrepene vekselstrømteknologi, </a:t>
            </a:r>
            <a:r>
              <a:rPr lang="nb-NO" dirty="0" err="1"/>
              <a:t>likestrømsteknologi</a:t>
            </a:r>
            <a:r>
              <a:rPr lang="nb-NO" dirty="0"/>
              <a:t>, energilagring og virkningsgrad for å beskrive og drøfte metoder for bærekraftig energiproduksjon</a:t>
            </a:r>
          </a:p>
          <a:p>
            <a:pPr lvl="1"/>
            <a:endParaRPr lang="en-US" dirty="0"/>
          </a:p>
          <a:p>
            <a:endParaRPr lang="en-US" dirty="0"/>
          </a:p>
          <a:p>
            <a:endParaRPr lang="nb-NO" b="0" i="0" dirty="0">
              <a:solidFill>
                <a:srgbClr val="303030"/>
              </a:solidFill>
              <a:effectLst/>
              <a:latin typeface="Roboto" panose="02000000000000000000" pitchFamily="2" charset="0"/>
            </a:endParaRPr>
          </a:p>
          <a:p>
            <a:pPr lvl="1">
              <a:buFont typeface="Arial" panose="020B0604020202020204" pitchFamily="34" charset="0"/>
              <a:buChar char="•"/>
            </a:pPr>
            <a:endParaRPr lang="nb-NO" b="0" i="0" dirty="0">
              <a:solidFill>
                <a:srgbClr val="303030"/>
              </a:solidFill>
              <a:effectLst/>
              <a:latin typeface="Roboto" panose="02000000000000000000" pitchFamily="2" charset="0"/>
            </a:endParaRPr>
          </a:p>
          <a:p>
            <a:endParaRPr lang="nb-NO" dirty="0"/>
          </a:p>
        </p:txBody>
      </p:sp>
      <p:pic>
        <p:nvPicPr>
          <p:cNvPr id="4" name="Picture 3" descr="A blue and orange logo&#10;&#10;Description automatically generated">
            <a:extLst>
              <a:ext uri="{FF2B5EF4-FFF2-40B4-BE49-F238E27FC236}">
                <a16:creationId xmlns:a16="http://schemas.microsoft.com/office/drawing/2014/main" id="{C6668629-719F-CAA6-993F-ECC9091FB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41097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EBC8CBBF-E268-F82B-6D22-3FF0E54BD8F6}"/>
              </a:ext>
            </a:extLst>
          </p:cNvPr>
          <p:cNvSpPr>
            <a:spLocks noGrp="1"/>
          </p:cNvSpPr>
          <p:nvPr>
            <p:ph type="title"/>
          </p:nvPr>
        </p:nvSpPr>
        <p:spPr>
          <a:xfrm>
            <a:off x="609600" y="476672"/>
            <a:ext cx="10972800" cy="1296144"/>
          </a:xfrm>
        </p:spPr>
        <p:txBody>
          <a:bodyPr/>
          <a:lstStyle/>
          <a:p>
            <a:r>
              <a:rPr lang="nb-NO" dirty="0"/>
              <a:t>Energioppdraget</a:t>
            </a:r>
            <a:endParaRPr lang="nb-NO" dirty="0">
              <a:solidFill>
                <a:srgbClr val="FF0000"/>
              </a:solidFill>
            </a:endParaRPr>
          </a:p>
        </p:txBody>
      </p:sp>
      <p:sp>
        <p:nvSpPr>
          <p:cNvPr id="7" name="Plassholder for innhold 6">
            <a:extLst>
              <a:ext uri="{FF2B5EF4-FFF2-40B4-BE49-F238E27FC236}">
                <a16:creationId xmlns:a16="http://schemas.microsoft.com/office/drawing/2014/main" id="{B660A649-EDB4-443C-7452-9B4A37BE805E}"/>
              </a:ext>
            </a:extLst>
          </p:cNvPr>
          <p:cNvSpPr>
            <a:spLocks noGrp="1"/>
          </p:cNvSpPr>
          <p:nvPr>
            <p:ph idx="1"/>
          </p:nvPr>
        </p:nvSpPr>
        <p:spPr>
          <a:xfrm>
            <a:off x="609600" y="1772816"/>
            <a:ext cx="10972800" cy="4353348"/>
          </a:xfrm>
        </p:spPr>
        <p:txBody>
          <a:bodyPr>
            <a:normAutofit/>
          </a:bodyPr>
          <a:lstStyle/>
          <a:p>
            <a:r>
              <a:rPr lang="nb-NO" sz="2400" dirty="0">
                <a:effectLst/>
                <a:latin typeface="Segoe UI" panose="020B0502040204020203" pitchFamily="34" charset="0"/>
              </a:rPr>
              <a:t>En årlig kampanje som inviterer elever til å løse et oppdrag fra en aktør i energisektoren knytta til bærekraftig bruk av energi</a:t>
            </a:r>
          </a:p>
          <a:p>
            <a:r>
              <a:rPr lang="nb-NO" sz="2400" dirty="0">
                <a:effectLst/>
                <a:latin typeface="Segoe UI" panose="020B0502040204020203" pitchFamily="34" charset="0"/>
              </a:rPr>
              <a:t>Målsetting: </a:t>
            </a:r>
            <a:endParaRPr lang="nb-NO" dirty="0">
              <a:latin typeface="Segoe UI" panose="020B0502040204020203" pitchFamily="34" charset="0"/>
            </a:endParaRPr>
          </a:p>
          <a:p>
            <a:pPr lvl="1"/>
            <a:r>
              <a:rPr lang="nb-NO" sz="2200" dirty="0">
                <a:effectLst/>
                <a:latin typeface="Segoe UI" panose="020B0502040204020203" pitchFamily="34" charset="0"/>
              </a:rPr>
              <a:t>styrke elevenes interesse og motivasjon for realfag, energispørsmål og energinæringa </a:t>
            </a:r>
            <a:endParaRPr lang="nb-NO" sz="2200" dirty="0">
              <a:latin typeface="Segoe UI" panose="020B0502040204020203" pitchFamily="34" charset="0"/>
            </a:endParaRPr>
          </a:p>
          <a:p>
            <a:pPr lvl="1"/>
            <a:r>
              <a:rPr lang="nb-NO" sz="2200" dirty="0">
                <a:effectLst/>
                <a:latin typeface="Segoe UI" panose="020B0502040204020203" pitchFamily="34" charset="0"/>
              </a:rPr>
              <a:t>øke elevenes læringsutbytte og rekruttering til realfagene</a:t>
            </a:r>
            <a:endParaRPr lang="nb-NO" sz="2200" dirty="0">
              <a:latin typeface="Segoe UI" panose="020B0502040204020203" pitchFamily="34" charset="0"/>
            </a:endParaRPr>
          </a:p>
          <a:p>
            <a:pPr lvl="1"/>
            <a:r>
              <a:rPr lang="nb-NO" sz="2200" dirty="0">
                <a:effectLst/>
                <a:latin typeface="Segoe UI" panose="020B0502040204020203" pitchFamily="34" charset="0"/>
              </a:rPr>
              <a:t>legge til rette for utforskende og tverrfaglig arbeid og bruk av andre læringsarenaer i undervisninga</a:t>
            </a:r>
            <a:endParaRPr lang="nb-NO" sz="2200" dirty="0"/>
          </a:p>
        </p:txBody>
      </p:sp>
      <p:pic>
        <p:nvPicPr>
          <p:cNvPr id="8" name="Picture 7" descr="A blue and orange logo&#10;&#10;Description automatically generated">
            <a:extLst>
              <a:ext uri="{FF2B5EF4-FFF2-40B4-BE49-F238E27FC236}">
                <a16:creationId xmlns:a16="http://schemas.microsoft.com/office/drawing/2014/main" id="{BB083145-51D6-4368-BE49-FC96D5D0F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5304"/>
            <a:ext cx="2332212" cy="580721"/>
          </a:xfrm>
          <a:prstGeom prst="rect">
            <a:avLst/>
          </a:prstGeom>
        </p:spPr>
      </p:pic>
    </p:spTree>
    <p:extLst>
      <p:ext uri="{BB962C8B-B14F-4D97-AF65-F5344CB8AC3E}">
        <p14:creationId xmlns:p14="http://schemas.microsoft.com/office/powerpoint/2010/main" val="310512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jermbilde av filmen til Energioppdraget 2025">
            <a:extLst>
              <a:ext uri="{FF2B5EF4-FFF2-40B4-BE49-F238E27FC236}">
                <a16:creationId xmlns:a16="http://schemas.microsoft.com/office/drawing/2014/main" id="{710CE079-F56C-5909-68FB-5E8A6B81324B}"/>
              </a:ext>
            </a:extLst>
          </p:cNvPr>
          <p:cNvPicPr>
            <a:picLocks noChangeAspect="1"/>
          </p:cNvPicPr>
          <p:nvPr/>
        </p:nvPicPr>
        <p:blipFill>
          <a:blip r:embed="rId3"/>
          <a:stretch>
            <a:fillRect/>
          </a:stretch>
        </p:blipFill>
        <p:spPr>
          <a:xfrm>
            <a:off x="590550" y="152400"/>
            <a:ext cx="11010900" cy="6553200"/>
          </a:xfrm>
          <a:prstGeom prst="rect">
            <a:avLst/>
          </a:prstGeom>
        </p:spPr>
      </p:pic>
      <p:sp>
        <p:nvSpPr>
          <p:cNvPr id="2" name="Tittel 1">
            <a:extLst>
              <a:ext uri="{FF2B5EF4-FFF2-40B4-BE49-F238E27FC236}">
                <a16:creationId xmlns:a16="http://schemas.microsoft.com/office/drawing/2014/main" id="{6E532CE5-4818-43B9-674C-36C249F54D87}"/>
              </a:ext>
            </a:extLst>
          </p:cNvPr>
          <p:cNvSpPr>
            <a:spLocks noGrp="1"/>
          </p:cNvSpPr>
          <p:nvPr>
            <p:ph type="title"/>
          </p:nvPr>
        </p:nvSpPr>
        <p:spPr>
          <a:xfrm>
            <a:off x="609600" y="-1539552"/>
            <a:ext cx="10972800" cy="1143000"/>
          </a:xfrm>
        </p:spPr>
        <p:txBody>
          <a:bodyPr/>
          <a:lstStyle/>
          <a:p>
            <a:r>
              <a:rPr lang="nb-NO" dirty="0"/>
              <a:t>Filmen til Energioppdraget 2025</a:t>
            </a:r>
          </a:p>
        </p:txBody>
      </p:sp>
    </p:spTree>
    <p:extLst>
      <p:ext uri="{BB962C8B-B14F-4D97-AF65-F5344CB8AC3E}">
        <p14:creationId xmlns:p14="http://schemas.microsoft.com/office/powerpoint/2010/main" val="339706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BFD-AE71-723C-387E-0E62DB7F3FDE}"/>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716AF273-29CF-1861-8F23-4CB5771A4585}"/>
              </a:ext>
            </a:extLst>
          </p:cNvPr>
          <p:cNvSpPr>
            <a:spLocks noGrp="1"/>
          </p:cNvSpPr>
          <p:nvPr>
            <p:ph type="title"/>
          </p:nvPr>
        </p:nvSpPr>
        <p:spPr>
          <a:xfrm>
            <a:off x="609600" y="53752"/>
            <a:ext cx="10972800" cy="1143000"/>
          </a:xfrm>
        </p:spPr>
        <p:txBody>
          <a:bodyPr>
            <a:noAutofit/>
          </a:bodyPr>
          <a:lstStyle/>
          <a:p>
            <a:r>
              <a:rPr lang="nb-NO" sz="3600" dirty="0"/>
              <a:t>Oppdraget 2024/25 – Smartere bruk av energi der du bor</a:t>
            </a:r>
          </a:p>
        </p:txBody>
      </p:sp>
      <p:sp>
        <p:nvSpPr>
          <p:cNvPr id="5" name="Plassholder for innhold 2">
            <a:extLst>
              <a:ext uri="{FF2B5EF4-FFF2-40B4-BE49-F238E27FC236}">
                <a16:creationId xmlns:a16="http://schemas.microsoft.com/office/drawing/2014/main" id="{35728B49-7633-3997-9D11-5BED9E5301AF}"/>
              </a:ext>
            </a:extLst>
          </p:cNvPr>
          <p:cNvSpPr>
            <a:spLocks noGrp="1"/>
          </p:cNvSpPr>
          <p:nvPr>
            <p:ph idx="1"/>
          </p:nvPr>
        </p:nvSpPr>
        <p:spPr>
          <a:xfrm>
            <a:off x="263352" y="1122220"/>
            <a:ext cx="7529636" cy="5331116"/>
          </a:xfrm>
          <a:prstGeom prst="wedgeRoundRectCallout">
            <a:avLst>
              <a:gd name="adj1" fmla="val 46067"/>
              <a:gd name="adj2" fmla="val 55086"/>
              <a:gd name="adj3" fmla="val 16667"/>
            </a:avLst>
          </a:prstGeom>
          <a:ln w="19050">
            <a:solidFill>
              <a:schemeClr val="accent6"/>
            </a:solidFill>
          </a:ln>
        </p:spPr>
        <p:txBody>
          <a:bodyPr>
            <a:noAutofit/>
          </a:bodyPr>
          <a:lstStyle/>
          <a:p>
            <a:pPr marL="0" indent="0">
              <a:lnSpc>
                <a:spcPct val="107000"/>
              </a:lnSpc>
              <a:spcBef>
                <a:spcPts val="200"/>
              </a:spcBef>
              <a:buNone/>
            </a:pPr>
            <a:r>
              <a:rPr lang="nb-NO" sz="2000" b="1" dirty="0"/>
              <a:t>Helt konkret ønsker vi at dere skal:</a:t>
            </a:r>
          </a:p>
          <a:p>
            <a:pPr>
              <a:lnSpc>
                <a:spcPct val="107000"/>
              </a:lnSpc>
              <a:spcBef>
                <a:spcPts val="200"/>
              </a:spcBef>
              <a:buFont typeface="+mj-lt"/>
              <a:buAutoNum type="arabicPeriod"/>
            </a:pPr>
            <a:r>
              <a:rPr lang="nb-NO" sz="2000" dirty="0"/>
              <a:t>finne ut hvilke sektorer i egen kommune som er særlig energikrevende, og hvor energien som brukes kommer ifra</a:t>
            </a:r>
          </a:p>
          <a:p>
            <a:pPr>
              <a:lnSpc>
                <a:spcPct val="107000"/>
              </a:lnSpc>
              <a:spcBef>
                <a:spcPts val="200"/>
              </a:spcBef>
              <a:buFont typeface="+mj-lt"/>
              <a:buAutoNum type="arabicPeriod"/>
            </a:pPr>
            <a:r>
              <a:rPr lang="nb-NO" sz="2000" dirty="0"/>
              <a:t>velge én av sektorene som dere undersøker nærmere. Data samlet inn i felt eller fra informanter tilknyttet sektoren, bør være en del av undersøkelsen</a:t>
            </a:r>
          </a:p>
          <a:p>
            <a:pPr>
              <a:lnSpc>
                <a:spcPct val="107000"/>
              </a:lnSpc>
              <a:spcBef>
                <a:spcPts val="200"/>
              </a:spcBef>
              <a:buFont typeface="+mj-lt"/>
              <a:buAutoNum type="arabicPeriod"/>
            </a:pPr>
            <a:r>
              <a:rPr lang="nb-NO" sz="2000" dirty="0"/>
              <a:t>foreslå tiltak basert på resultatene fra undersøkelsene deres som kan:</a:t>
            </a:r>
          </a:p>
          <a:p>
            <a:pPr>
              <a:lnSpc>
                <a:spcPct val="107000"/>
              </a:lnSpc>
              <a:spcBef>
                <a:spcPts val="200"/>
              </a:spcBef>
            </a:pPr>
            <a:r>
              <a:rPr lang="nb-NO" sz="2000" dirty="0"/>
              <a:t>effektivisere eller redusere energibehovet i sektoren, og/eller</a:t>
            </a:r>
          </a:p>
          <a:p>
            <a:pPr>
              <a:lnSpc>
                <a:spcPct val="107000"/>
              </a:lnSpc>
              <a:spcBef>
                <a:spcPts val="200"/>
              </a:spcBef>
            </a:pPr>
            <a:r>
              <a:rPr lang="nb-NO" sz="2000" dirty="0"/>
              <a:t>bidra til at mer av energien som brukes i sektoren kommer fra fornybare energikilder</a:t>
            </a:r>
          </a:p>
          <a:p>
            <a:pPr marL="0" indent="0">
              <a:lnSpc>
                <a:spcPct val="107000"/>
              </a:lnSpc>
              <a:spcBef>
                <a:spcPts val="200"/>
              </a:spcBef>
              <a:buNone/>
            </a:pPr>
            <a:r>
              <a:rPr lang="nb-NO" sz="2000" dirty="0"/>
              <a:t>Tiltakene dere foreslår må være naturfaglig og teknologisk gjennomførbare og vurderes opp mot konsekvenser for arbeidsplasser, verdiskapning og naturmangfold.</a:t>
            </a:r>
          </a:p>
        </p:txBody>
      </p:sp>
      <p:pic>
        <p:nvPicPr>
          <p:cNvPr id="4" name="Bilde 3" descr="Skjerbilde av årets oppdrag tilpasset ungdomstrinn og vgs. Dekorativt. ">
            <a:extLst>
              <a:ext uri="{FF2B5EF4-FFF2-40B4-BE49-F238E27FC236}">
                <a16:creationId xmlns:a16="http://schemas.microsoft.com/office/drawing/2014/main" id="{301C854A-CEE2-D9C8-5DDC-98FDABE413BA}"/>
              </a:ext>
            </a:extLst>
          </p:cNvPr>
          <p:cNvPicPr>
            <a:picLocks noChangeAspect="1"/>
          </p:cNvPicPr>
          <p:nvPr/>
        </p:nvPicPr>
        <p:blipFill>
          <a:blip r:embed="rId3"/>
          <a:stretch>
            <a:fillRect/>
          </a:stretch>
        </p:blipFill>
        <p:spPr>
          <a:xfrm>
            <a:off x="7864996" y="1122220"/>
            <a:ext cx="4327004" cy="5703990"/>
          </a:xfrm>
          <a:prstGeom prst="rect">
            <a:avLst/>
          </a:prstGeom>
        </p:spPr>
      </p:pic>
    </p:spTree>
    <p:extLst>
      <p:ext uri="{BB962C8B-B14F-4D97-AF65-F5344CB8AC3E}">
        <p14:creationId xmlns:p14="http://schemas.microsoft.com/office/powerpoint/2010/main" val="362330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D6953050-EB91-08B0-E788-65AC4AA644E2}"/>
              </a:ext>
            </a:extLst>
          </p:cNvPr>
          <p:cNvSpPr>
            <a:spLocks noGrp="1"/>
          </p:cNvSpPr>
          <p:nvPr>
            <p:ph type="title"/>
          </p:nvPr>
        </p:nvSpPr>
        <p:spPr>
          <a:xfrm>
            <a:off x="609600" y="0"/>
            <a:ext cx="10972800" cy="1143000"/>
          </a:xfrm>
        </p:spPr>
        <p:txBody>
          <a:bodyPr>
            <a:noAutofit/>
          </a:bodyPr>
          <a:lstStyle/>
          <a:p>
            <a:r>
              <a:rPr lang="nb-NO" sz="3600" dirty="0"/>
              <a:t>Oppdraget 2024/25 – Smartere bruk av energi der du bor</a:t>
            </a:r>
          </a:p>
        </p:txBody>
      </p:sp>
      <p:sp>
        <p:nvSpPr>
          <p:cNvPr id="5" name="Plassholder for innhold 2">
            <a:extLst>
              <a:ext uri="{FF2B5EF4-FFF2-40B4-BE49-F238E27FC236}">
                <a16:creationId xmlns:a16="http://schemas.microsoft.com/office/drawing/2014/main" id="{92674276-32B0-9FE9-B936-EAA72D9882C9}"/>
              </a:ext>
            </a:extLst>
          </p:cNvPr>
          <p:cNvSpPr>
            <a:spLocks noGrp="1"/>
          </p:cNvSpPr>
          <p:nvPr>
            <p:ph idx="1"/>
          </p:nvPr>
        </p:nvSpPr>
        <p:spPr>
          <a:xfrm>
            <a:off x="335360" y="908720"/>
            <a:ext cx="7286600" cy="5736314"/>
          </a:xfrm>
          <a:prstGeom prst="wedgeRoundRectCallout">
            <a:avLst>
              <a:gd name="adj1" fmla="val 41928"/>
              <a:gd name="adj2" fmla="val 52444"/>
              <a:gd name="adj3" fmla="val 16667"/>
            </a:avLst>
          </a:prstGeom>
          <a:ln w="19050">
            <a:solidFill>
              <a:schemeClr val="accent6"/>
            </a:solidFill>
          </a:ln>
        </p:spPr>
        <p:txBody>
          <a:bodyPr>
            <a:noAutofit/>
          </a:bodyPr>
          <a:lstStyle/>
          <a:p>
            <a:pPr marL="0" indent="0">
              <a:lnSpc>
                <a:spcPct val="107000"/>
              </a:lnSpc>
              <a:spcBef>
                <a:spcPts val="200"/>
              </a:spcBef>
              <a:buNone/>
            </a:pPr>
            <a:r>
              <a:rPr lang="nb-NO" sz="2000" b="1" kern="100" dirty="0">
                <a:effectLst/>
                <a:latin typeface="Calibri Light" panose="020F0302020204030204" pitchFamily="34" charset="0"/>
                <a:ea typeface="Times New Roman" panose="02020603050405020304" pitchFamily="18" charset="0"/>
                <a:cs typeface="Times New Roman" panose="02020603050405020304" pitchFamily="18" charset="0"/>
              </a:rPr>
              <a:t>Vi ønsker at dere skal:</a:t>
            </a:r>
          </a:p>
          <a:p>
            <a:pPr lvl="0">
              <a:spcBef>
                <a:spcPts val="600"/>
              </a:spcBef>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finne ut hvilke oppgaver i deres kommune som krever mest energi, og hvor energien som brukes kommer fra</a:t>
            </a:r>
          </a:p>
          <a:p>
            <a:pPr lvl="0">
              <a:spcBef>
                <a:spcPts val="600"/>
              </a:spcBef>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velge én av disse oppgavene som dere undersøker nærmere. En del av undersøkelsen bør være å samle inn informasjon i felt (det vil si der oppgaven blir utført) eller fra personer knytta til oppgaven. </a:t>
            </a:r>
          </a:p>
          <a:p>
            <a:pPr lvl="0">
              <a:spcBef>
                <a:spcPts val="1200"/>
              </a:spcBef>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bruke resultatene fra undersøkelsene deres til å foreslå tiltak som kan:</a:t>
            </a:r>
          </a:p>
          <a:p>
            <a:pPr lvl="1">
              <a:spcBef>
                <a:spcPts val="0"/>
              </a:spcBef>
            </a:pPr>
            <a:r>
              <a:rPr lang="nb-NO" dirty="0">
                <a:effectLst/>
                <a:latin typeface="Calibri" panose="020F0502020204030204" pitchFamily="34" charset="0"/>
                <a:ea typeface="Calibri" panose="020F0502020204030204" pitchFamily="34" charset="0"/>
                <a:cs typeface="Times New Roman" panose="02020603050405020304" pitchFamily="18" charset="0"/>
              </a:rPr>
              <a:t>minske behovet for energi i den oppgaven dere har undersøkt, og/eller</a:t>
            </a:r>
          </a:p>
          <a:p>
            <a:pPr lvl="1">
              <a:spcBef>
                <a:spcPts val="0"/>
              </a:spcBef>
            </a:pPr>
            <a:r>
              <a:rPr lang="nb-NO" dirty="0">
                <a:effectLst/>
                <a:latin typeface="Calibri" panose="020F0502020204030204" pitchFamily="34" charset="0"/>
                <a:ea typeface="Calibri" panose="020F0502020204030204" pitchFamily="34" charset="0"/>
                <a:cs typeface="Times New Roman" panose="02020603050405020304" pitchFamily="18" charset="0"/>
              </a:rPr>
              <a:t>bidra til at mer av energien som brukes for å løse oppgaven kommer fra energikilder som er fornybare </a:t>
            </a:r>
          </a:p>
          <a:p>
            <a:pPr marL="57150" indent="0">
              <a:spcBef>
                <a:spcPts val="600"/>
              </a:spcBef>
              <a:spcAft>
                <a:spcPts val="800"/>
              </a:spcAft>
              <a:buNone/>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Det må være både naturfaglig og teknologisk mulig å gjennomføre det dere foreslår. I tillegg må dere vurdere hvordan det vil påvirke arbeidsplasser og natur. </a:t>
            </a:r>
          </a:p>
        </p:txBody>
      </p:sp>
      <p:pic>
        <p:nvPicPr>
          <p:cNvPr id="3" name="Picture 2" descr="Skjermbilde av årets oppdrag tilpasset mellomtrinn. Dekorativt. ">
            <a:extLst>
              <a:ext uri="{FF2B5EF4-FFF2-40B4-BE49-F238E27FC236}">
                <a16:creationId xmlns:a16="http://schemas.microsoft.com/office/drawing/2014/main" id="{4FB56528-B649-48DB-25D7-2CEBF7B10813}"/>
              </a:ext>
            </a:extLst>
          </p:cNvPr>
          <p:cNvPicPr>
            <a:picLocks noChangeAspect="1"/>
          </p:cNvPicPr>
          <p:nvPr/>
        </p:nvPicPr>
        <p:blipFill>
          <a:blip r:embed="rId3"/>
          <a:stretch>
            <a:fillRect/>
          </a:stretch>
        </p:blipFill>
        <p:spPr>
          <a:xfrm>
            <a:off x="7896200" y="1122219"/>
            <a:ext cx="3960440" cy="5522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69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D8FC-2FBB-F354-F144-AD5DE0601D6B}"/>
              </a:ext>
            </a:extLst>
          </p:cNvPr>
          <p:cNvSpPr>
            <a:spLocks noGrp="1"/>
          </p:cNvSpPr>
          <p:nvPr>
            <p:ph type="title"/>
          </p:nvPr>
        </p:nvSpPr>
        <p:spPr/>
        <p:txBody>
          <a:bodyPr/>
          <a:lstStyle/>
          <a:p>
            <a:r>
              <a:rPr lang="en-US" dirty="0" err="1"/>
              <a:t>Energioppdraget</a:t>
            </a:r>
            <a:r>
              <a:rPr lang="en-US" dirty="0"/>
              <a:t> </a:t>
            </a:r>
            <a:r>
              <a:rPr lang="en-US" dirty="0" err="1"/>
              <a:t>og</a:t>
            </a:r>
            <a:r>
              <a:rPr lang="en-US" dirty="0"/>
              <a:t> </a:t>
            </a:r>
            <a:r>
              <a:rPr lang="en-US" dirty="0" err="1"/>
              <a:t>overordnet</a:t>
            </a:r>
            <a:r>
              <a:rPr lang="en-US" dirty="0"/>
              <a:t> del</a:t>
            </a:r>
            <a:endParaRPr lang="nb-NO" dirty="0"/>
          </a:p>
        </p:txBody>
      </p:sp>
      <p:sp>
        <p:nvSpPr>
          <p:cNvPr id="3" name="Content Placeholder 2">
            <a:extLst>
              <a:ext uri="{FF2B5EF4-FFF2-40B4-BE49-F238E27FC236}">
                <a16:creationId xmlns:a16="http://schemas.microsoft.com/office/drawing/2014/main" id="{938244F3-47CE-3362-3243-4D3225F5C5D0}"/>
              </a:ext>
            </a:extLst>
          </p:cNvPr>
          <p:cNvSpPr>
            <a:spLocks noGrp="1"/>
          </p:cNvSpPr>
          <p:nvPr>
            <p:ph idx="1"/>
          </p:nvPr>
        </p:nvSpPr>
        <p:spPr/>
        <p:txBody>
          <a:bodyPr/>
          <a:lstStyle/>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Ved å bruke varierte læringsarenaer kan skolen gi elevene praktiske og livsnære erfaringer som fremmer motivasjon og innsikt. Lokalmiljøets og samfunnets engasjement kan bidra positivt til skolens og elevenes utvikling. Ulike former for lokalt, nasjonalt og internasjonalt samarbeid forankrer elevenes læring i aktuelle spørsmål.</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Et godt samarbeid mellom skole og arbeidsliv øker mulighetene for at flere skal kunne ta aktivt del i egen opplæring og opparbeide tilhørighet til arbeidsliv og samfunnsliv. </a:t>
            </a:r>
          </a:p>
          <a:p>
            <a:r>
              <a:rPr lang="nb-NO"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Elevene skal utvikle bevissthet om hvordan menneskets levesett påvirker naturen og klimaet, og dermed også våre samfunn</a:t>
            </a:r>
            <a:endParaRPr lang="nb-NO"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b-NO"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Elevene skal kunne vurdere ulike kilder til kunnskap og tenke kritisk om hvordan kunnskap utvikles</a:t>
            </a:r>
            <a:endParaRPr lang="nb-NO"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b-NO" dirty="0"/>
          </a:p>
        </p:txBody>
      </p:sp>
      <p:pic>
        <p:nvPicPr>
          <p:cNvPr id="4" name="Picture 3" descr="A blue and orange logo&#10;&#10;Description automatically generated">
            <a:extLst>
              <a:ext uri="{FF2B5EF4-FFF2-40B4-BE49-F238E27FC236}">
                <a16:creationId xmlns:a16="http://schemas.microsoft.com/office/drawing/2014/main" id="{C6B15B42-7448-DD17-950C-E988487DF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5304"/>
            <a:ext cx="2332212" cy="580721"/>
          </a:xfrm>
          <a:prstGeom prst="rect">
            <a:avLst/>
          </a:prstGeom>
        </p:spPr>
      </p:pic>
    </p:spTree>
    <p:extLst>
      <p:ext uri="{BB962C8B-B14F-4D97-AF65-F5344CB8AC3E}">
        <p14:creationId xmlns:p14="http://schemas.microsoft.com/office/powerpoint/2010/main" val="89157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7199C3-F462-C723-85A4-608F3A7F3D5F}"/>
              </a:ext>
            </a:extLst>
          </p:cNvPr>
          <p:cNvSpPr>
            <a:spLocks noGrp="1"/>
          </p:cNvSpPr>
          <p:nvPr>
            <p:ph type="title"/>
          </p:nvPr>
        </p:nvSpPr>
        <p:spPr/>
        <p:txBody>
          <a:bodyPr/>
          <a:lstStyle/>
          <a:p>
            <a:r>
              <a:rPr lang="en-US" dirty="0"/>
              <a:t>N</a:t>
            </a:r>
            <a:r>
              <a:rPr lang="nb-NO" dirty="0"/>
              <a:t>y stortingsmelding</a:t>
            </a:r>
          </a:p>
        </p:txBody>
      </p:sp>
      <p:sp>
        <p:nvSpPr>
          <p:cNvPr id="3" name="Plassholder for innhold 2">
            <a:extLst>
              <a:ext uri="{FF2B5EF4-FFF2-40B4-BE49-F238E27FC236}">
                <a16:creationId xmlns:a16="http://schemas.microsoft.com/office/drawing/2014/main" id="{F4DB2371-FB52-A451-F5F4-518784A47EC4}"/>
              </a:ext>
            </a:extLst>
          </p:cNvPr>
          <p:cNvSpPr>
            <a:spLocks noGrp="1"/>
          </p:cNvSpPr>
          <p:nvPr>
            <p:ph idx="1"/>
          </p:nvPr>
        </p:nvSpPr>
        <p:spPr>
          <a:xfrm>
            <a:off x="609600" y="2276872"/>
            <a:ext cx="7286600" cy="2520280"/>
          </a:xfrm>
        </p:spPr>
        <p:txBody>
          <a:bodyPr>
            <a:normAutofit fontScale="85000" lnSpcReduction="20000"/>
          </a:bodyPr>
          <a:lstStyle/>
          <a:p>
            <a:r>
              <a:rPr lang="nb-NO" dirty="0"/>
              <a:t>Skolen skal bli mer praktisk, variert og relevant</a:t>
            </a:r>
          </a:p>
          <a:p>
            <a:r>
              <a:rPr lang="nb-NO" dirty="0"/>
              <a:t>Mer undervisningen utenfor klasserommet</a:t>
            </a:r>
          </a:p>
          <a:p>
            <a:r>
              <a:rPr lang="nb-NO" dirty="0"/>
              <a:t>Koble undervisningen til elevene hverdagsliv, nærmiljøet og arbeidslivet </a:t>
            </a:r>
          </a:p>
          <a:p>
            <a:pPr lvl="1"/>
            <a:r>
              <a:rPr lang="nb-NO" dirty="0"/>
              <a:t>gi elever et bedre grunnlag for videre utdannings- og yrkesvalg</a:t>
            </a:r>
          </a:p>
          <a:p>
            <a:pPr lvl="1"/>
            <a:r>
              <a:rPr lang="nb-NO" dirty="0"/>
              <a:t>bidra til en mer aktiviserende, relevant og tilpasset opplæring</a:t>
            </a:r>
          </a:p>
          <a:p>
            <a:pPr lvl="1"/>
            <a:r>
              <a:rPr lang="nb-NO" dirty="0"/>
              <a:t>opplevelse av nytteverdi</a:t>
            </a:r>
          </a:p>
        </p:txBody>
      </p:sp>
      <p:pic>
        <p:nvPicPr>
          <p:cNvPr id="5" name="Picture 4" descr="Skjermbilde av forsiden til Meld. St. 34. (2023–2024). Melding til Stortinget. En mer praktisk skole. Bedre læring, motivasjon og trivsel på 5.–10. trinn. Det kongelige kunnskapsdepartement. ">
            <a:extLst>
              <a:ext uri="{FF2B5EF4-FFF2-40B4-BE49-F238E27FC236}">
                <a16:creationId xmlns:a16="http://schemas.microsoft.com/office/drawing/2014/main" id="{BB080FB9-6FE6-C968-BCC6-09715C43397E}"/>
              </a:ext>
            </a:extLst>
          </p:cNvPr>
          <p:cNvPicPr>
            <a:picLocks noChangeAspect="1"/>
          </p:cNvPicPr>
          <p:nvPr/>
        </p:nvPicPr>
        <p:blipFill rotWithShape="1">
          <a:blip r:embed="rId3"/>
          <a:srcRect/>
          <a:stretch/>
        </p:blipFill>
        <p:spPr>
          <a:xfrm>
            <a:off x="8156220" y="1259011"/>
            <a:ext cx="3456384" cy="4867153"/>
          </a:xfrm>
          <a:prstGeom prst="rect">
            <a:avLst/>
          </a:prstGeom>
        </p:spPr>
      </p:pic>
      <p:sp>
        <p:nvSpPr>
          <p:cNvPr id="6" name="Speech Bubble: Rectangle with Corners Rounded 5">
            <a:extLst>
              <a:ext uri="{FF2B5EF4-FFF2-40B4-BE49-F238E27FC236}">
                <a16:creationId xmlns:a16="http://schemas.microsoft.com/office/drawing/2014/main" id="{032E516A-A846-212D-C751-B17F2B0BD33A}"/>
              </a:ext>
            </a:extLst>
          </p:cNvPr>
          <p:cNvSpPr/>
          <p:nvPr/>
        </p:nvSpPr>
        <p:spPr>
          <a:xfrm>
            <a:off x="1055440" y="4005064"/>
            <a:ext cx="5976664" cy="2121100"/>
          </a:xfrm>
          <a:prstGeom prst="wedgeRoundRectCallout">
            <a:avLst>
              <a:gd name="adj1" fmla="val 64620"/>
              <a:gd name="adj2" fmla="val 4078"/>
              <a:gd name="adj3" fmla="val 1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2000" dirty="0">
                <a:solidFill>
                  <a:schemeClr val="tx1"/>
                </a:solidFill>
              </a:rPr>
              <a:t>Gjennom bruk av ulike læringsarenaer kan skolen utnytte nærmiljøets og samfunnets engasjement. Det kan dermed være en måte å variere undervisningen på, og å knytte den mer til samfunnet for øvrig, arbeidslivet og til elevenes hverdagsliv og interesser. </a:t>
            </a:r>
          </a:p>
        </p:txBody>
      </p:sp>
      <p:pic>
        <p:nvPicPr>
          <p:cNvPr id="4" name="Picture 3" descr="A blue and orange logo&#10;&#10;Description automatically generated">
            <a:extLst>
              <a:ext uri="{FF2B5EF4-FFF2-40B4-BE49-F238E27FC236}">
                <a16:creationId xmlns:a16="http://schemas.microsoft.com/office/drawing/2014/main" id="{3FB6E5C4-E3B0-E4B0-31C6-AB5EC61831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8444" y="6165304"/>
            <a:ext cx="2332212" cy="580721"/>
          </a:xfrm>
          <a:prstGeom prst="rect">
            <a:avLst/>
          </a:prstGeom>
        </p:spPr>
      </p:pic>
    </p:spTree>
    <p:extLst>
      <p:ext uri="{BB962C8B-B14F-4D97-AF65-F5344CB8AC3E}">
        <p14:creationId xmlns:p14="http://schemas.microsoft.com/office/powerpoint/2010/main" val="44516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F1AA-30BC-F033-CA8C-7846B2614816}"/>
              </a:ext>
            </a:extLst>
          </p:cNvPr>
          <p:cNvSpPr>
            <a:spLocks noGrp="1"/>
          </p:cNvSpPr>
          <p:nvPr>
            <p:ph type="title"/>
          </p:nvPr>
        </p:nvSpPr>
        <p:spPr/>
        <p:txBody>
          <a:bodyPr/>
          <a:lstStyle/>
          <a:p>
            <a:r>
              <a:rPr lang="en-US" dirty="0" err="1"/>
              <a:t>Fordelene</a:t>
            </a:r>
            <a:r>
              <a:rPr lang="en-US" dirty="0"/>
              <a:t> med </a:t>
            </a:r>
            <a:r>
              <a:rPr lang="en-US" dirty="0" err="1"/>
              <a:t>oppdrag</a:t>
            </a:r>
            <a:r>
              <a:rPr lang="en-US" dirty="0"/>
              <a:t> </a:t>
            </a:r>
            <a:r>
              <a:rPr lang="en-US" dirty="0" err="1"/>
              <a:t>fra</a:t>
            </a:r>
            <a:r>
              <a:rPr lang="en-US" dirty="0"/>
              <a:t> </a:t>
            </a:r>
            <a:r>
              <a:rPr lang="en-US" dirty="0" err="1"/>
              <a:t>eksterne</a:t>
            </a:r>
            <a:endParaRPr lang="nb-NO" dirty="0"/>
          </a:p>
        </p:txBody>
      </p:sp>
      <p:sp>
        <p:nvSpPr>
          <p:cNvPr id="3" name="Content Placeholder 2">
            <a:extLst>
              <a:ext uri="{FF2B5EF4-FFF2-40B4-BE49-F238E27FC236}">
                <a16:creationId xmlns:a16="http://schemas.microsoft.com/office/drawing/2014/main" id="{841E7B35-9308-25DA-DDED-8647A00C08C7}"/>
              </a:ext>
            </a:extLst>
          </p:cNvPr>
          <p:cNvSpPr>
            <a:spLocks noGrp="1"/>
          </p:cNvSpPr>
          <p:nvPr>
            <p:ph idx="1"/>
          </p:nvPr>
        </p:nvSpPr>
        <p:spPr/>
        <p:txBody>
          <a:bodyPr>
            <a:normAutofit fontScale="92500" lnSpcReduction="10000"/>
          </a:bodyPr>
          <a:lstStyle/>
          <a:p>
            <a:r>
              <a:rPr lang="en-US" dirty="0"/>
              <a:t>Relevant </a:t>
            </a:r>
            <a:r>
              <a:rPr lang="en-US" dirty="0" err="1"/>
              <a:t>og</a:t>
            </a:r>
            <a:r>
              <a:rPr lang="en-US" dirty="0"/>
              <a:t> </a:t>
            </a:r>
            <a:r>
              <a:rPr lang="en-US" dirty="0" err="1"/>
              <a:t>virkelighetsnær</a:t>
            </a:r>
            <a:r>
              <a:rPr lang="en-US" dirty="0"/>
              <a:t> </a:t>
            </a:r>
            <a:r>
              <a:rPr lang="en-US" dirty="0" err="1"/>
              <a:t>undervisning</a:t>
            </a:r>
            <a:endParaRPr lang="en-US" dirty="0"/>
          </a:p>
          <a:p>
            <a:pPr lvl="1"/>
            <a:r>
              <a:rPr lang="en-US" dirty="0" err="1"/>
              <a:t>Opplevelse</a:t>
            </a:r>
            <a:r>
              <a:rPr lang="en-US" dirty="0"/>
              <a:t> av å </a:t>
            </a:r>
            <a:r>
              <a:rPr lang="en-US" dirty="0" err="1"/>
              <a:t>få</a:t>
            </a:r>
            <a:r>
              <a:rPr lang="en-US" dirty="0"/>
              <a:t> </a:t>
            </a:r>
            <a:r>
              <a:rPr lang="en-US" dirty="0" err="1"/>
              <a:t>bidra</a:t>
            </a:r>
            <a:endParaRPr lang="en-US" dirty="0"/>
          </a:p>
          <a:p>
            <a:r>
              <a:rPr lang="en-US" dirty="0" err="1"/>
              <a:t>Skaper</a:t>
            </a:r>
            <a:r>
              <a:rPr lang="en-US" dirty="0"/>
              <a:t> et </a:t>
            </a:r>
            <a:r>
              <a:rPr lang="en-US" dirty="0" err="1"/>
              <a:t>læringsbehov</a:t>
            </a:r>
            <a:endParaRPr lang="en-US" dirty="0"/>
          </a:p>
          <a:p>
            <a:pPr lvl="1"/>
            <a:r>
              <a:rPr lang="en-US" dirty="0" err="1"/>
              <a:t>Økt</a:t>
            </a:r>
            <a:r>
              <a:rPr lang="en-US" dirty="0"/>
              <a:t> </a:t>
            </a:r>
            <a:r>
              <a:rPr lang="en-US" dirty="0" err="1"/>
              <a:t>engasjement</a:t>
            </a:r>
            <a:r>
              <a:rPr lang="en-US" dirty="0"/>
              <a:t> </a:t>
            </a:r>
            <a:r>
              <a:rPr lang="en-US" dirty="0" err="1"/>
              <a:t>og</a:t>
            </a:r>
            <a:r>
              <a:rPr lang="en-US" dirty="0"/>
              <a:t> </a:t>
            </a:r>
            <a:r>
              <a:rPr lang="en-US" dirty="0" err="1"/>
              <a:t>innsats</a:t>
            </a:r>
            <a:endParaRPr lang="en-US" dirty="0"/>
          </a:p>
          <a:p>
            <a:r>
              <a:rPr lang="en-US" dirty="0" err="1"/>
              <a:t>Skaper</a:t>
            </a:r>
            <a:r>
              <a:rPr lang="en-US" dirty="0"/>
              <a:t> </a:t>
            </a:r>
            <a:r>
              <a:rPr lang="en-US" dirty="0" err="1"/>
              <a:t>sammenheng</a:t>
            </a:r>
            <a:r>
              <a:rPr lang="en-US" dirty="0"/>
              <a:t>  </a:t>
            </a:r>
            <a:r>
              <a:rPr lang="en-US" dirty="0" err="1"/>
              <a:t>mellom</a:t>
            </a:r>
            <a:r>
              <a:rPr lang="en-US" dirty="0"/>
              <a:t> </a:t>
            </a:r>
            <a:r>
              <a:rPr lang="en-US" dirty="0" err="1"/>
              <a:t>aktiviteter</a:t>
            </a:r>
            <a:r>
              <a:rPr lang="en-US" dirty="0"/>
              <a:t> </a:t>
            </a:r>
            <a:r>
              <a:rPr lang="en-US" dirty="0" err="1"/>
              <a:t>i</a:t>
            </a:r>
            <a:r>
              <a:rPr lang="en-US" dirty="0"/>
              <a:t> og </a:t>
            </a:r>
            <a:r>
              <a:rPr lang="en-US" dirty="0" err="1"/>
              <a:t>utenfor</a:t>
            </a:r>
            <a:r>
              <a:rPr lang="en-US" dirty="0"/>
              <a:t> </a:t>
            </a:r>
            <a:r>
              <a:rPr lang="en-US" dirty="0" err="1"/>
              <a:t>klasserommet</a:t>
            </a:r>
            <a:endParaRPr lang="en-US" dirty="0"/>
          </a:p>
          <a:p>
            <a:r>
              <a:rPr lang="en-US" dirty="0"/>
              <a:t>Legger </a:t>
            </a:r>
            <a:r>
              <a:rPr lang="en-US" dirty="0" err="1"/>
              <a:t>til</a:t>
            </a:r>
            <a:r>
              <a:rPr lang="en-US" dirty="0"/>
              <a:t> </a:t>
            </a:r>
            <a:r>
              <a:rPr lang="en-US" dirty="0" err="1"/>
              <a:t>rette</a:t>
            </a:r>
            <a:r>
              <a:rPr lang="en-US" dirty="0"/>
              <a:t> for</a:t>
            </a:r>
          </a:p>
          <a:p>
            <a:pPr lvl="1"/>
            <a:r>
              <a:rPr lang="en-US" dirty="0" err="1"/>
              <a:t>utforskende</a:t>
            </a:r>
            <a:r>
              <a:rPr lang="en-US" dirty="0"/>
              <a:t> </a:t>
            </a:r>
            <a:r>
              <a:rPr lang="en-US" dirty="0" err="1"/>
              <a:t>arbeid</a:t>
            </a:r>
            <a:r>
              <a:rPr lang="en-US" dirty="0"/>
              <a:t> og </a:t>
            </a:r>
            <a:r>
              <a:rPr lang="en-US" dirty="0" err="1"/>
              <a:t>kreativitet</a:t>
            </a:r>
            <a:endParaRPr lang="en-US" dirty="0"/>
          </a:p>
          <a:p>
            <a:pPr lvl="1"/>
            <a:r>
              <a:rPr lang="en-US" dirty="0" err="1"/>
              <a:t>tverrfaglig</a:t>
            </a:r>
            <a:r>
              <a:rPr lang="en-US" dirty="0"/>
              <a:t> </a:t>
            </a:r>
            <a:r>
              <a:rPr lang="en-US" dirty="0" err="1"/>
              <a:t>samarbeid</a:t>
            </a:r>
            <a:r>
              <a:rPr lang="en-US" dirty="0"/>
              <a:t> </a:t>
            </a:r>
            <a:r>
              <a:rPr lang="en-US" dirty="0" err="1"/>
              <a:t>og</a:t>
            </a:r>
            <a:r>
              <a:rPr lang="en-US" dirty="0"/>
              <a:t> </a:t>
            </a:r>
            <a:r>
              <a:rPr lang="en-US" dirty="0" err="1"/>
              <a:t>arbeid</a:t>
            </a:r>
            <a:r>
              <a:rPr lang="en-US" dirty="0"/>
              <a:t> med de </a:t>
            </a:r>
            <a:r>
              <a:rPr lang="en-US" dirty="0" err="1"/>
              <a:t>tverrfaglige</a:t>
            </a:r>
            <a:r>
              <a:rPr lang="en-US" dirty="0"/>
              <a:t> </a:t>
            </a:r>
            <a:r>
              <a:rPr lang="en-US" dirty="0" err="1"/>
              <a:t>temaene</a:t>
            </a:r>
            <a:endParaRPr lang="en-US" dirty="0"/>
          </a:p>
          <a:p>
            <a:pPr lvl="1"/>
            <a:r>
              <a:rPr lang="en-US" dirty="0" err="1"/>
              <a:t>naturvitenskapelige</a:t>
            </a:r>
            <a:r>
              <a:rPr lang="en-US" dirty="0"/>
              <a:t> </a:t>
            </a:r>
            <a:r>
              <a:rPr lang="en-US" dirty="0" err="1"/>
              <a:t>praksiser</a:t>
            </a:r>
            <a:endParaRPr lang="en-US" dirty="0"/>
          </a:p>
          <a:p>
            <a:endParaRPr lang="nb-NO" dirty="0"/>
          </a:p>
        </p:txBody>
      </p:sp>
      <p:pic>
        <p:nvPicPr>
          <p:cNvPr id="4" name="Picture 3" descr="A blue and orange logo&#10;&#10;Description automatically generated">
            <a:extLst>
              <a:ext uri="{FF2B5EF4-FFF2-40B4-BE49-F238E27FC236}">
                <a16:creationId xmlns:a16="http://schemas.microsoft.com/office/drawing/2014/main" id="{731E1027-150E-8D9A-1177-1E843FBF6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6" y="6270180"/>
            <a:ext cx="2096328" cy="504056"/>
          </a:xfrm>
          <a:prstGeom prst="rect">
            <a:avLst/>
          </a:prstGeom>
        </p:spPr>
      </p:pic>
    </p:spTree>
    <p:extLst>
      <p:ext uri="{BB962C8B-B14F-4D97-AF65-F5344CB8AC3E}">
        <p14:creationId xmlns:p14="http://schemas.microsoft.com/office/powerpoint/2010/main" val="287923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DAAC-2C4D-6F6E-2E51-3DCF1216BA9E}"/>
              </a:ext>
            </a:extLst>
          </p:cNvPr>
          <p:cNvSpPr>
            <a:spLocks noGrp="1"/>
          </p:cNvSpPr>
          <p:nvPr>
            <p:ph type="title"/>
          </p:nvPr>
        </p:nvSpPr>
        <p:spPr/>
        <p:txBody>
          <a:bodyPr/>
          <a:lstStyle/>
          <a:p>
            <a:r>
              <a:rPr lang="en-US" dirty="0" err="1"/>
              <a:t>Hva</a:t>
            </a:r>
            <a:r>
              <a:rPr lang="en-US" dirty="0"/>
              <a:t> vi </a:t>
            </a:r>
            <a:r>
              <a:rPr lang="en-US" dirty="0" err="1"/>
              <a:t>skal</a:t>
            </a:r>
            <a:r>
              <a:rPr lang="en-US" dirty="0"/>
              <a:t> </a:t>
            </a:r>
            <a:r>
              <a:rPr lang="en-US" dirty="0" err="1"/>
              <a:t>gjøre</a:t>
            </a:r>
            <a:r>
              <a:rPr lang="en-US" dirty="0"/>
              <a:t> </a:t>
            </a:r>
            <a:r>
              <a:rPr lang="en-US" dirty="0" err="1"/>
              <a:t>på</a:t>
            </a:r>
            <a:r>
              <a:rPr lang="en-US" dirty="0"/>
              <a:t> </a:t>
            </a:r>
            <a:r>
              <a:rPr lang="en-US" dirty="0" err="1"/>
              <a:t>vår</a:t>
            </a:r>
            <a:r>
              <a:rPr lang="en-US" dirty="0"/>
              <a:t> </a:t>
            </a:r>
            <a:r>
              <a:rPr lang="en-US" dirty="0" err="1"/>
              <a:t>skole</a:t>
            </a:r>
            <a:endParaRPr lang="nb-NO" dirty="0"/>
          </a:p>
        </p:txBody>
      </p:sp>
      <p:sp>
        <p:nvSpPr>
          <p:cNvPr id="3" name="Content Placeholder 2">
            <a:extLst>
              <a:ext uri="{FF2B5EF4-FFF2-40B4-BE49-F238E27FC236}">
                <a16:creationId xmlns:a16="http://schemas.microsoft.com/office/drawing/2014/main" id="{51D5CD10-5CAF-D5D3-6FAC-5E15FD72526F}"/>
              </a:ext>
            </a:extLst>
          </p:cNvPr>
          <p:cNvSpPr>
            <a:spLocks noGrp="1"/>
          </p:cNvSpPr>
          <p:nvPr>
            <p:ph idx="1"/>
          </p:nvPr>
        </p:nvSpPr>
        <p:spPr/>
        <p:txBody>
          <a:bodyPr>
            <a:normAutofit/>
          </a:bodyPr>
          <a:lstStyle/>
          <a:p>
            <a:pPr marL="0" indent="0">
              <a:buNone/>
            </a:pPr>
            <a:endParaRPr lang="nb-NO" dirty="0"/>
          </a:p>
        </p:txBody>
      </p:sp>
      <p:pic>
        <p:nvPicPr>
          <p:cNvPr id="4" name="Picture 3" descr="A blue and orange logo&#10;&#10;Description automatically generated">
            <a:extLst>
              <a:ext uri="{FF2B5EF4-FFF2-40B4-BE49-F238E27FC236}">
                <a16:creationId xmlns:a16="http://schemas.microsoft.com/office/drawing/2014/main" id="{C29A89B8-2021-F26B-A750-EC51B5E93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444" y="6160647"/>
            <a:ext cx="2332212" cy="580721"/>
          </a:xfrm>
          <a:prstGeom prst="rect">
            <a:avLst/>
          </a:prstGeom>
        </p:spPr>
      </p:pic>
    </p:spTree>
    <p:extLst>
      <p:ext uri="{BB962C8B-B14F-4D97-AF65-F5344CB8AC3E}">
        <p14:creationId xmlns:p14="http://schemas.microsoft.com/office/powerpoint/2010/main" val="2878753221"/>
      </p:ext>
    </p:extLst>
  </p:cSld>
  <p:clrMapOvr>
    <a:masterClrMapping/>
  </p:clrMapOvr>
</p:sld>
</file>

<file path=ppt/theme/theme1.xml><?xml version="1.0" encoding="utf-8"?>
<a:theme xmlns:a="http://schemas.openxmlformats.org/drawingml/2006/main" name="1 - Start og slut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 - Med begge logoe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 - Med Ui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 Med Naturfagsenterets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44867</TotalTime>
  <Words>984</Words>
  <Application>Microsoft Macintosh PowerPoint</Application>
  <PresentationFormat>Widescreen</PresentationFormat>
  <Paragraphs>97</Paragraphs>
  <Slides>12</Slides>
  <Notes>12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12</vt:i4>
      </vt:variant>
    </vt:vector>
  </HeadingPairs>
  <TitlesOfParts>
    <vt:vector size="21" baseType="lpstr">
      <vt:lpstr>Arial</vt:lpstr>
      <vt:lpstr>Calibri</vt:lpstr>
      <vt:lpstr>Calibri Light</vt:lpstr>
      <vt:lpstr>Roboto</vt:lpstr>
      <vt:lpstr>Segoe UI</vt:lpstr>
      <vt:lpstr>1 - Start og slutt</vt:lpstr>
      <vt:lpstr>3 - Med begge logoene</vt:lpstr>
      <vt:lpstr>4 - Med UiO logo</vt:lpstr>
      <vt:lpstr>5 - Med Naturfagsenterets logo</vt:lpstr>
      <vt:lpstr>Energioppdraget 2025</vt:lpstr>
      <vt:lpstr>Energioppdraget</vt:lpstr>
      <vt:lpstr>Filmen til Energioppdraget 2025</vt:lpstr>
      <vt:lpstr>Oppdraget 2024/25 – Smartere bruk av energi der du bor</vt:lpstr>
      <vt:lpstr>Oppdraget 2024/25 – Smartere bruk av energi der du bor</vt:lpstr>
      <vt:lpstr>Energioppdraget og overordnet del</vt:lpstr>
      <vt:lpstr>Ny stortingsmelding</vt:lpstr>
      <vt:lpstr>Fordelene med oppdrag fra eksterne</vt:lpstr>
      <vt:lpstr>Hva vi skal gjøre på vår skole</vt:lpstr>
      <vt:lpstr>Aktuelle kompetansemål fra naturfag</vt:lpstr>
      <vt:lpstr>Aktuelle kompetansemål fra naturfag</vt:lpstr>
      <vt:lpstr>Aktuelle kompetansemål fra naturfag</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Aud Ragnhild V K Skår</dc:creator>
  <cp:lastModifiedBy>Celine Aas</cp:lastModifiedBy>
  <cp:revision>353</cp:revision>
  <cp:lastPrinted>2023-09-26T08:56:12Z</cp:lastPrinted>
  <dcterms:created xsi:type="dcterms:W3CDTF">2019-08-22T08:49:11Z</dcterms:created>
  <dcterms:modified xsi:type="dcterms:W3CDTF">2025-01-21T13:08:51Z</dcterms:modified>
</cp:coreProperties>
</file>