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58" r:id="rId3"/>
    <p:sldId id="274" r:id="rId4"/>
    <p:sldId id="266" r:id="rId5"/>
    <p:sldId id="276" r:id="rId6"/>
    <p:sldId id="260" r:id="rId7"/>
    <p:sldId id="270" r:id="rId8"/>
    <p:sldId id="268" r:id="rId9"/>
    <p:sldId id="261" r:id="rId10"/>
    <p:sldId id="263" r:id="rId11"/>
    <p:sldId id="264" r:id="rId12"/>
    <p:sldId id="277" r:id="rId13"/>
    <p:sldId id="272" r:id="rId14"/>
    <p:sldId id="262" r:id="rId15"/>
    <p:sldId id="265" r:id="rId16"/>
    <p:sldId id="267" r:id="rId17"/>
    <p:sldId id="269" r:id="rId18"/>
    <p:sldId id="259" r:id="rId19"/>
    <p:sldId id="275" r:id="rId20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98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892600-3382-485A-B607-C6B347B72027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24BD52-AA5A-4C79-9E48-6A27287DBD9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10618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543EC-1367-44CF-BA45-F9C69BBA86BB}" type="slidenum">
              <a:rPr lang="nb-NO" smtClean="0"/>
              <a:t>19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84743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1985-0F0B-45A7-BCCD-EA89B0798A4B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40572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1985-0F0B-45A7-BCCD-EA89B0798A4B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93845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1985-0F0B-45A7-BCCD-EA89B0798A4B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09110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1985-0F0B-45A7-BCCD-EA89B0798A4B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44003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1985-0F0B-45A7-BCCD-EA89B0798A4B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78961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1985-0F0B-45A7-BCCD-EA89B0798A4B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76005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1985-0F0B-45A7-BCCD-EA89B0798A4B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9611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1985-0F0B-45A7-BCCD-EA89B0798A4B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53192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1985-0F0B-45A7-BCCD-EA89B0798A4B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2876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1985-0F0B-45A7-BCCD-EA89B0798A4B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82273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1985-0F0B-45A7-BCCD-EA89B0798A4B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4010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41985-0F0B-45A7-BCCD-EA89B0798A4B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 userDrawn="1"/>
        </p:nvSpPr>
        <p:spPr>
          <a:xfrm>
            <a:off x="8605690" y="6291426"/>
            <a:ext cx="543386" cy="566574"/>
          </a:xfrm>
          <a:custGeom>
            <a:avLst/>
            <a:gdLst>
              <a:gd name="connsiteX0" fmla="*/ 0 w 725666"/>
              <a:gd name="connsiteY0" fmla="*/ 758231 h 758231"/>
              <a:gd name="connsiteX1" fmla="*/ 0 w 725666"/>
              <a:gd name="connsiteY1" fmla="*/ 0 h 758231"/>
              <a:gd name="connsiteX2" fmla="*/ 725666 w 725666"/>
              <a:gd name="connsiteY2" fmla="*/ 758231 h 758231"/>
              <a:gd name="connsiteX3" fmla="*/ 0 w 725666"/>
              <a:gd name="connsiteY3" fmla="*/ 758231 h 758231"/>
              <a:gd name="connsiteX0" fmla="*/ 0 w 726393"/>
              <a:gd name="connsiteY0" fmla="*/ 766777 h 766777"/>
              <a:gd name="connsiteX1" fmla="*/ 726393 w 726393"/>
              <a:gd name="connsiteY1" fmla="*/ 0 h 766777"/>
              <a:gd name="connsiteX2" fmla="*/ 725666 w 726393"/>
              <a:gd name="connsiteY2" fmla="*/ 766777 h 766777"/>
              <a:gd name="connsiteX3" fmla="*/ 0 w 726393"/>
              <a:gd name="connsiteY3" fmla="*/ 766777 h 76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393" h="766777">
                <a:moveTo>
                  <a:pt x="0" y="766777"/>
                </a:moveTo>
                <a:lnTo>
                  <a:pt x="726393" y="0"/>
                </a:lnTo>
                <a:cubicBezTo>
                  <a:pt x="726151" y="255592"/>
                  <a:pt x="725908" y="511185"/>
                  <a:pt x="725666" y="766777"/>
                </a:cubicBezTo>
                <a:lnTo>
                  <a:pt x="0" y="766777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 anchor="b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B830274-0B4E-4D02-AB38-178C371AA6D7}" type="slidenum">
              <a:rPr lang="nb-NO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nb-NO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138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ytrendyphone.no/images/apple_ipad.jpg" TargetMode="External"/><Relationship Id="rId3" Type="http://schemas.openxmlformats.org/officeDocument/2006/relationships/image" Target="../media/image7.jpeg"/><Relationship Id="rId7" Type="http://schemas.openxmlformats.org/officeDocument/2006/relationships/image" Target="../media/image9.jpeg"/><Relationship Id="rId2" Type="http://schemas.openxmlformats.org/officeDocument/2006/relationships/hyperlink" Target="http://www.google.no/imgres?imgurl=http://amobil.no/artikkelbilder/basestasjon.jpg&amp;imgrefurl=http://www.amobil.no/artikler/slik_tar_du_i_bruk_3g_og_edge/12101&amp;usg=__JxPFLdGEsL4bHmvn1o0fgi_5yZ4=&amp;h=302&amp;w=201&amp;sz=15&amp;hl=no&amp;start=9&amp;zoom=1&amp;tbnid=acJXT2arx66eiM:&amp;tbnh=116&amp;tbnw=77&amp;ei=gTaMTsvjOIn0sga6n8GNAg&amp;prev=/images?q%3Dbasestasjon%26um%3D1%26hl%3Dno%26rlz%3D1T4SKPT_enNO416NO417%26tbm%3Disch&amp;um=1&amp;itbs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no/imgres?imgurl=http://www.hedmark.org/dm_pictures/acer-ferrari-3200-notebook-computer-pc_11930_1A40j9.jpg&amp;imgrefurl=http://www.hedmark.org/article.aspx?m%3D9%26amid%3D58432&amp;usg=__6s-1QKm8nvoFYmu0s3AN_7PvuKw=&amp;h=660&amp;w=660&amp;sz=83&amp;hl=no&amp;start=1&amp;zoom=1&amp;tbnid=fAsh2FNWs828SM:&amp;tbnh=138&amp;tbnw=138&amp;ei=CzaMTs6lKoPusgakm8iuAg&amp;prev=/images?q%3DPC%26um%3D1%26hl%3Dno%26rlz%3D1T4SKPT_enNO416NO417%26tbm%3Disch&amp;um=1&amp;itbs=1" TargetMode="External"/><Relationship Id="rId11" Type="http://schemas.openxmlformats.org/officeDocument/2006/relationships/image" Target="../media/image11.jpeg"/><Relationship Id="rId5" Type="http://schemas.openxmlformats.org/officeDocument/2006/relationships/image" Target="../media/image8.png"/><Relationship Id="rId10" Type="http://schemas.openxmlformats.org/officeDocument/2006/relationships/hyperlink" Target="http://www.google.no/url?sa=i&amp;rct=j&amp;q=&amp;esrc=s&amp;source=images&amp;cd=&amp;cad=rja&amp;uact=8&amp;ved=0ahUKEwjnvfLU1bDSAhWGjiwKHb4SAg4QjRwIBw&amp;url=http://www.clasohlson.com/no/b/Multimedia/Nettverk/Routere&amp;psig=AFQjCNEKotoR9Alro-_CCuCvESknQGjljw&amp;ust=1488298380345599" TargetMode="External"/><Relationship Id="rId4" Type="http://schemas.openxmlformats.org/officeDocument/2006/relationships/hyperlink" Target="http://www.google.no/url?sa=i&amp;rct=j&amp;q=&amp;esrc=s&amp;source=images&amp;cd=&amp;cad=rja&amp;uact=8&amp;ved=0ahUKEwi4p96Z1rDSAhULiiwKHT2YCaoQjRwIBw&amp;url=http://learnlearn.net/verdensrommet,jorda/Satelitter.htm&amp;bvm=bv.148073327,d.bGg&amp;psig=AFQjCNFc5DYAsUuCZx15JKNlM_b-V-D3_g&amp;ust=1488298516267397" TargetMode="External"/><Relationship Id="rId9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://www.google.no/url?sa=i&amp;rct=j&amp;q=&amp;esrc=s&amp;source=images&amp;cd=&amp;cad=rja&amp;uact=8&amp;ved=0ahUKEwivu9yh0LLSAhXDhiwKHYu4Ac4QjRwIBw&amp;url=http://www.chromacommunications.ca/product/iridium-extreme-satellite-phone-3/&amp;psig=AFQjCNHE-k8bvHNzzLR28cIRPcP7QZxs1A&amp;ust=1488365597766531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tv.nrk.no/serie/schrodingers-katt/dmpv73000515/05-02-2015#t=18m29s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tv.nrk.no/serie/schrodingers-katt/dmpv73000515/05-02-2015#t=18m29s" TargetMode="Externa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no/imgres?imgurl=http://amobil.no/artikkelbilder/basestasjon.jpg&amp;imgrefurl=http://www.amobil.no/artikler/slik_tar_du_i_bruk_3g_og_edge/12101&amp;usg=__JxPFLdGEsL4bHmvn1o0fgi_5yZ4=&amp;h=302&amp;w=201&amp;sz=15&amp;hl=no&amp;start=9&amp;zoom=1&amp;tbnid=acJXT2arx66eiM:&amp;tbnh=116&amp;tbnw=77&amp;ei=gTaMTsvjOIn0sga6n8GNAg&amp;prev=/images?q%3Dbasestasjon%26um%3D1%26hl%3Dno%26rlz%3D1T4SKPT_enNO416NO417%26tbm%3Disch&amp;um=1&amp;itbs=1" TargetMode="External"/><Relationship Id="rId3" Type="http://schemas.openxmlformats.org/officeDocument/2006/relationships/image" Target="../media/image3.jpeg"/><Relationship Id="rId7" Type="http://schemas.openxmlformats.org/officeDocument/2006/relationships/image" Target="../media/image5.jpeg"/><Relationship Id="rId2" Type="http://schemas.openxmlformats.org/officeDocument/2006/relationships/hyperlink" Target="http://www.google.no/url?sa=i&amp;rct=j&amp;q=&amp;esrc=s&amp;source=images&amp;cd=&amp;cad=rja&amp;uact=8&amp;ved=0ahUKEwiG_5rT7sPSAhVGhywKHbOPB4QQjRwIBw&amp;url=http://www.dressursaklart.no/?p%3D9793&amp;bvm=bv.148747831,d.bGg&amp;psig=AFQjCNFYwyFABhDs3IkG7HrhpeD8yVk9cw&amp;ust=1488957919524387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google.no/url?sa=i&amp;rct=j&amp;q=&amp;esrc=s&amp;source=images&amp;cd=&amp;cad=rja&amp;uact=8&amp;ved=0ahUKEwirhM_C78PSAhUHXiwKHfrCBA8QjRwIBw&amp;url=https://husnes.org/2012/03/31/hvordan-tegne-oyne/&amp;bvm=bv.148747831,d.bGg&amp;psig=AFQjCNFvAK6e6CqgW4KnReVD2TYvwznyYA&amp;ust=1488958156606466" TargetMode="External"/><Relationship Id="rId5" Type="http://schemas.openxmlformats.org/officeDocument/2006/relationships/image" Target="../media/image4.jpeg"/><Relationship Id="rId4" Type="http://schemas.openxmlformats.org/officeDocument/2006/relationships/hyperlink" Target="https://www.google.no/url?sa=i&amp;rct=j&amp;q=&amp;esrc=s&amp;source=images&amp;cd=&amp;cad=rja&amp;uact=8&amp;ved=0ahUKEwjExPeU78PSAhWElSwKHR82C-wQjRwIBw&amp;url=https://www.proshop.no/Mobiltelefon/Apple-iPhone-5-32GB-White/2374292&amp;bvm=bv.148747831,d.bGg&amp;psig=AFQjCNEmbQUCOv2IUG7LjmDxYuYhwNwqAw&amp;ust=1488958059655570" TargetMode="External"/><Relationship Id="rId9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ytrendyphone.no/images/apple_ipad.jpg" TargetMode="External"/><Relationship Id="rId3" Type="http://schemas.openxmlformats.org/officeDocument/2006/relationships/image" Target="../media/image7.jpeg"/><Relationship Id="rId7" Type="http://schemas.openxmlformats.org/officeDocument/2006/relationships/image" Target="../media/image9.jpeg"/><Relationship Id="rId2" Type="http://schemas.openxmlformats.org/officeDocument/2006/relationships/hyperlink" Target="http://www.google.no/imgres?imgurl=http://amobil.no/artikkelbilder/basestasjon.jpg&amp;imgrefurl=http://www.amobil.no/artikler/slik_tar_du_i_bruk_3g_og_edge/12101&amp;usg=__JxPFLdGEsL4bHmvn1o0fgi_5yZ4=&amp;h=302&amp;w=201&amp;sz=15&amp;hl=no&amp;start=9&amp;zoom=1&amp;tbnid=acJXT2arx66eiM:&amp;tbnh=116&amp;tbnw=77&amp;ei=gTaMTsvjOIn0sga6n8GNAg&amp;prev=/images?q%3Dbasestasjon%26um%3D1%26hl%3Dno%26rlz%3D1T4SKPT_enNO416NO417%26tbm%3Disch&amp;um=1&amp;itbs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no/imgres?imgurl=http://www.hedmark.org/dm_pictures/acer-ferrari-3200-notebook-computer-pc_11930_1A40j9.jpg&amp;imgrefurl=http://www.hedmark.org/article.aspx?m%3D9%26amid%3D58432&amp;usg=__6s-1QKm8nvoFYmu0s3AN_7PvuKw=&amp;h=660&amp;w=660&amp;sz=83&amp;hl=no&amp;start=1&amp;zoom=1&amp;tbnid=fAsh2FNWs828SM:&amp;tbnh=138&amp;tbnw=138&amp;ei=CzaMTs6lKoPusgakm8iuAg&amp;prev=/images?q%3DPC%26um%3D1%26hl%3Dno%26rlz%3D1T4SKPT_enNO416NO417%26tbm%3Disch&amp;um=1&amp;itbs=1" TargetMode="External"/><Relationship Id="rId11" Type="http://schemas.openxmlformats.org/officeDocument/2006/relationships/image" Target="../media/image11.jpeg"/><Relationship Id="rId5" Type="http://schemas.openxmlformats.org/officeDocument/2006/relationships/image" Target="../media/image8.png"/><Relationship Id="rId10" Type="http://schemas.openxmlformats.org/officeDocument/2006/relationships/hyperlink" Target="http://www.google.no/url?sa=i&amp;rct=j&amp;q=&amp;esrc=s&amp;source=images&amp;cd=&amp;cad=rja&amp;uact=8&amp;ved=0ahUKEwjnvfLU1bDSAhWGjiwKHb4SAg4QjRwIBw&amp;url=http://www.clasohlson.com/no/b/Multimedia/Nettverk/Routere&amp;psig=AFQjCNEKotoR9Alro-_CCuCvESknQGjljw&amp;ust=1488298380345599" TargetMode="External"/><Relationship Id="rId4" Type="http://schemas.openxmlformats.org/officeDocument/2006/relationships/hyperlink" Target="http://www.google.no/url?sa=i&amp;rct=j&amp;q=&amp;esrc=s&amp;source=images&amp;cd=&amp;cad=rja&amp;uact=8&amp;ved=0ahUKEwi4p96Z1rDSAhULiiwKHT2YCaoQjRwIBw&amp;url=http://learnlearn.net/verdensrommet,jorda/Satelitter.htm&amp;bvm=bv.148073327,d.bGg&amp;psig=AFQjCNFc5DYAsUuCZx15JKNlM_b-V-D3_g&amp;ust=1488298516267397" TargetMode="External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Documents and Settings\LivOddrun\My Documents\NokiaLifeblogData\DataStore\Files\images\071020101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" t="-96" r="27083" b="25385"/>
          <a:stretch>
            <a:fillRect/>
          </a:stretch>
        </p:blipFill>
        <p:spPr bwMode="auto">
          <a:xfrm>
            <a:off x="227708" y="8546"/>
            <a:ext cx="8592764" cy="6604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3995936" y="3068960"/>
            <a:ext cx="936104" cy="115212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1361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5400" b="1" dirty="0" smtClean="0"/>
              <a:t>Oppdrag snakketøy</a:t>
            </a:r>
            <a:endParaRPr lang="nn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nn-NO" sz="3600" dirty="0" smtClean="0"/>
              <a:t>Idékonkurranse frå Snakketøyet AS</a:t>
            </a:r>
          </a:p>
          <a:p>
            <a:r>
              <a:rPr lang="nn-NO" sz="3600" dirty="0" smtClean="0"/>
              <a:t>Finn opp eit smart klesplagg som kommuniserer med internett for å dekke et behov.</a:t>
            </a:r>
          </a:p>
          <a:p>
            <a:r>
              <a:rPr lang="nn-NO" sz="3600" dirty="0"/>
              <a:t>Presenter idéen </a:t>
            </a:r>
            <a:r>
              <a:rPr lang="nn-NO" sz="3600" dirty="0" smtClean="0"/>
              <a:t>gjennom film eller bildeserie.</a:t>
            </a:r>
          </a:p>
          <a:p>
            <a:pPr marL="0" indent="0">
              <a:buNone/>
            </a:pPr>
            <a:endParaRPr lang="nn-NO" sz="3600" dirty="0" smtClean="0"/>
          </a:p>
          <a:p>
            <a:endParaRPr lang="nn-NO" sz="3600" dirty="0" smtClean="0"/>
          </a:p>
        </p:txBody>
      </p:sp>
    </p:spTree>
    <p:extLst>
      <p:ext uri="{BB962C8B-B14F-4D97-AF65-F5344CB8AC3E}">
        <p14:creationId xmlns:p14="http://schemas.microsoft.com/office/powerpoint/2010/main" val="282975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5400" b="1" dirty="0" smtClean="0"/>
              <a:t>Oppdrag snakketøy</a:t>
            </a:r>
            <a:endParaRPr lang="nb-NO" b="1" dirty="0"/>
          </a:p>
        </p:txBody>
      </p:sp>
      <p:sp>
        <p:nvSpPr>
          <p:cNvPr id="4" name="Tittel 1"/>
          <p:cNvSpPr txBox="1">
            <a:spLocks/>
          </p:cNvSpPr>
          <p:nvPr/>
        </p:nvSpPr>
        <p:spPr>
          <a:xfrm>
            <a:off x="323528" y="1448062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4000" b="1" dirty="0" smtClean="0">
                <a:solidFill>
                  <a:srgbClr val="FF0000"/>
                </a:solidFill>
              </a:rPr>
              <a:t>Fortsett med </a:t>
            </a:r>
            <a:r>
              <a:rPr lang="nb-NO" sz="4000" b="1" dirty="0" smtClean="0">
                <a:solidFill>
                  <a:srgbClr val="FF0000"/>
                </a:solidFill>
              </a:rPr>
              <a:t>idéfasen</a:t>
            </a:r>
            <a:endParaRPr lang="nb-NO" sz="2400" b="1" dirty="0" smtClean="0">
              <a:solidFill>
                <a:srgbClr val="FF0000"/>
              </a:solidFill>
            </a:endParaRPr>
          </a:p>
        </p:txBody>
      </p:sp>
      <p:sp>
        <p:nvSpPr>
          <p:cNvPr id="5" name="Bildeforklaring formet som en sky 4"/>
          <p:cNvSpPr/>
          <p:nvPr/>
        </p:nvSpPr>
        <p:spPr>
          <a:xfrm>
            <a:off x="5881791" y="3466408"/>
            <a:ext cx="3096344" cy="295232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Bildeforklaring formet som en sky 5"/>
          <p:cNvSpPr/>
          <p:nvPr/>
        </p:nvSpPr>
        <p:spPr>
          <a:xfrm rot="17812287">
            <a:off x="143815" y="3641013"/>
            <a:ext cx="3096344" cy="295232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7" name="Bildeforklaring formet som en sky 6"/>
          <p:cNvSpPr/>
          <p:nvPr/>
        </p:nvSpPr>
        <p:spPr>
          <a:xfrm>
            <a:off x="3563888" y="4221088"/>
            <a:ext cx="2232248" cy="208823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4854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016" name="Group 86015"/>
          <p:cNvGrpSpPr/>
          <p:nvPr/>
        </p:nvGrpSpPr>
        <p:grpSpPr>
          <a:xfrm>
            <a:off x="437908" y="1124744"/>
            <a:ext cx="6927652" cy="4032448"/>
            <a:chOff x="437908" y="1124744"/>
            <a:chExt cx="6927652" cy="4032448"/>
          </a:xfrm>
        </p:grpSpPr>
        <p:pic>
          <p:nvPicPr>
            <p:cNvPr id="9" name="Picture 20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53953" y="2753255"/>
              <a:ext cx="1411607" cy="9410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Oval 20"/>
            <p:cNvSpPr/>
            <p:nvPr/>
          </p:nvSpPr>
          <p:spPr bwMode="auto">
            <a:xfrm>
              <a:off x="437908" y="1124744"/>
              <a:ext cx="6904385" cy="4032448"/>
            </a:xfrm>
            <a:prstGeom prst="ellipse">
              <a:avLst/>
            </a:prstGeom>
            <a:noFill/>
            <a:ln w="9525" cap="flat" cmpd="sng" algn="ctr">
              <a:solidFill>
                <a:srgbClr val="3366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n-NO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10" name="Text Box 22"/>
            <p:cNvSpPr txBox="1">
              <a:spLocks noChangeArrowheads="1"/>
            </p:cNvSpPr>
            <p:nvPr/>
          </p:nvSpPr>
          <p:spPr bwMode="auto">
            <a:xfrm>
              <a:off x="6338807" y="2161333"/>
              <a:ext cx="448842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nn-NO" altLang="nb-NO" sz="1400" dirty="0" smtClean="0">
                  <a:latin typeface="+mj-lt"/>
                </a:rPr>
                <a:t>Ute</a:t>
              </a:r>
              <a:endParaRPr lang="nn-NO" altLang="nb-NO" sz="1400" dirty="0">
                <a:latin typeface="+mj-lt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60149" y="175450"/>
            <a:ext cx="404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b="1" dirty="0" smtClean="0">
                <a:latin typeface="+mj-lt"/>
              </a:rPr>
              <a:t>Fire kategoriar trådlaus kommunikasjon:</a:t>
            </a:r>
            <a:endParaRPr lang="nn-NO" b="1" dirty="0">
              <a:latin typeface="+mj-lt"/>
            </a:endParaRPr>
          </a:p>
        </p:txBody>
      </p:sp>
      <p:grpSp>
        <p:nvGrpSpPr>
          <p:cNvPr id="86017" name="Group 86016"/>
          <p:cNvGrpSpPr/>
          <p:nvPr/>
        </p:nvGrpSpPr>
        <p:grpSpPr>
          <a:xfrm>
            <a:off x="414989" y="548680"/>
            <a:ext cx="8621507" cy="5192960"/>
            <a:chOff x="414989" y="548680"/>
            <a:chExt cx="8621507" cy="5192960"/>
          </a:xfrm>
        </p:grpSpPr>
        <p:pic>
          <p:nvPicPr>
            <p:cNvPr id="86020" name="Picture 4" descr="Image result for satelitt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15793" y="2294411"/>
              <a:ext cx="1277634" cy="15431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Oval 25"/>
            <p:cNvSpPr/>
            <p:nvPr/>
          </p:nvSpPr>
          <p:spPr bwMode="auto">
            <a:xfrm>
              <a:off x="414989" y="548680"/>
              <a:ext cx="8621507" cy="5192960"/>
            </a:xfrm>
            <a:prstGeom prst="ellipse">
              <a:avLst/>
            </a:prstGeom>
            <a:noFill/>
            <a:ln w="9525" cap="flat" cmpd="sng" algn="ctr">
              <a:solidFill>
                <a:srgbClr val="3366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n-NO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414989" y="2103450"/>
            <a:ext cx="4032448" cy="2088232"/>
            <a:chOff x="414989" y="2103450"/>
            <a:chExt cx="4032448" cy="2088232"/>
          </a:xfrm>
        </p:grpSpPr>
        <p:pic>
          <p:nvPicPr>
            <p:cNvPr id="5" name="Picture 30" descr="http://t1.gstatic.com/images?q=tbn:ANd9GcQtrrewDJgXnmBhrNuryIshXyFQ4s7LUpWKSjcnm3PPTmoqjHNjVK7FrOpRaQ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51293" y="2557202"/>
              <a:ext cx="914400" cy="914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29" descr="Se bildet i full størrelse">
              <a:hlinkClick r:id="rId8"/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029" y="2749359"/>
              <a:ext cx="420688" cy="53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2" name="Group 73"/>
            <p:cNvGrpSpPr>
              <a:grpSpLocks/>
            </p:cNvGrpSpPr>
            <p:nvPr/>
          </p:nvGrpSpPr>
          <p:grpSpPr bwMode="auto">
            <a:xfrm rot="11929974" flipH="1" flipV="1">
              <a:off x="1240183" y="2900245"/>
              <a:ext cx="229708" cy="294348"/>
              <a:chOff x="432" y="624"/>
              <a:chExt cx="672" cy="624"/>
            </a:xfrm>
          </p:grpSpPr>
          <p:sp>
            <p:nvSpPr>
              <p:cNvPr id="13" name="Arc 74"/>
              <p:cNvSpPr>
                <a:spLocks/>
              </p:cNvSpPr>
              <p:nvPr/>
            </p:nvSpPr>
            <p:spPr bwMode="auto">
              <a:xfrm>
                <a:off x="480" y="1008"/>
                <a:ext cx="192" cy="14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n-NO" dirty="0">
                  <a:latin typeface="+mj-lt"/>
                </a:endParaRPr>
              </a:p>
            </p:txBody>
          </p:sp>
          <p:sp>
            <p:nvSpPr>
              <p:cNvPr id="14" name="Arc 75"/>
              <p:cNvSpPr>
                <a:spLocks/>
              </p:cNvSpPr>
              <p:nvPr/>
            </p:nvSpPr>
            <p:spPr bwMode="auto">
              <a:xfrm>
                <a:off x="480" y="816"/>
                <a:ext cx="384" cy="3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n-NO" dirty="0">
                  <a:latin typeface="+mj-lt"/>
                </a:endParaRPr>
              </a:p>
            </p:txBody>
          </p:sp>
          <p:sp>
            <p:nvSpPr>
              <p:cNvPr id="15" name="Arc 76"/>
              <p:cNvSpPr>
                <a:spLocks/>
              </p:cNvSpPr>
              <p:nvPr/>
            </p:nvSpPr>
            <p:spPr bwMode="auto">
              <a:xfrm>
                <a:off x="432" y="624"/>
                <a:ext cx="672" cy="624"/>
              </a:xfrm>
              <a:custGeom>
                <a:avLst/>
                <a:gdLst>
                  <a:gd name="T0" fmla="*/ 0 w 21600"/>
                  <a:gd name="T1" fmla="*/ 0 h 22606"/>
                  <a:gd name="T2" fmla="*/ 0 w 21600"/>
                  <a:gd name="T3" fmla="*/ 0 h 22606"/>
                  <a:gd name="T4" fmla="*/ 0 w 21600"/>
                  <a:gd name="T5" fmla="*/ 0 h 22606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2606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935"/>
                      <a:pt x="21592" y="22270"/>
                      <a:pt x="21576" y="22605"/>
                    </a:cubicBezTo>
                  </a:path>
                  <a:path w="21600" h="22606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935"/>
                      <a:pt x="21592" y="22270"/>
                      <a:pt x="21576" y="22605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n-NO" dirty="0">
                  <a:latin typeface="+mj-lt"/>
                </a:endParaRPr>
              </a:p>
            </p:txBody>
          </p:sp>
        </p:grpSp>
        <p:grpSp>
          <p:nvGrpSpPr>
            <p:cNvPr id="16" name="Group 73"/>
            <p:cNvGrpSpPr>
              <a:grpSpLocks/>
            </p:cNvGrpSpPr>
            <p:nvPr/>
          </p:nvGrpSpPr>
          <p:grpSpPr bwMode="auto">
            <a:xfrm rot="5151437" flipH="1" flipV="1">
              <a:off x="2857200" y="2858518"/>
              <a:ext cx="252908" cy="291588"/>
              <a:chOff x="432" y="624"/>
              <a:chExt cx="672" cy="624"/>
            </a:xfrm>
            <a:noFill/>
          </p:grpSpPr>
          <p:sp>
            <p:nvSpPr>
              <p:cNvPr id="17" name="Arc 74"/>
              <p:cNvSpPr>
                <a:spLocks/>
              </p:cNvSpPr>
              <p:nvPr/>
            </p:nvSpPr>
            <p:spPr bwMode="auto">
              <a:xfrm>
                <a:off x="480" y="1008"/>
                <a:ext cx="192" cy="14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n-NO" dirty="0">
                  <a:latin typeface="+mj-lt"/>
                </a:endParaRPr>
              </a:p>
            </p:txBody>
          </p:sp>
          <p:sp>
            <p:nvSpPr>
              <p:cNvPr id="18" name="Arc 75"/>
              <p:cNvSpPr>
                <a:spLocks/>
              </p:cNvSpPr>
              <p:nvPr/>
            </p:nvSpPr>
            <p:spPr bwMode="auto">
              <a:xfrm>
                <a:off x="480" y="816"/>
                <a:ext cx="384" cy="3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n-NO" dirty="0">
                  <a:latin typeface="+mj-lt"/>
                </a:endParaRPr>
              </a:p>
            </p:txBody>
          </p:sp>
          <p:sp>
            <p:nvSpPr>
              <p:cNvPr id="19" name="Arc 76"/>
              <p:cNvSpPr>
                <a:spLocks/>
              </p:cNvSpPr>
              <p:nvPr/>
            </p:nvSpPr>
            <p:spPr bwMode="auto">
              <a:xfrm>
                <a:off x="432" y="624"/>
                <a:ext cx="672" cy="624"/>
              </a:xfrm>
              <a:custGeom>
                <a:avLst/>
                <a:gdLst>
                  <a:gd name="T0" fmla="*/ 0 w 21600"/>
                  <a:gd name="T1" fmla="*/ 0 h 22606"/>
                  <a:gd name="T2" fmla="*/ 0 w 21600"/>
                  <a:gd name="T3" fmla="*/ 0 h 22606"/>
                  <a:gd name="T4" fmla="*/ 0 w 21600"/>
                  <a:gd name="T5" fmla="*/ 0 h 22606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2606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935"/>
                      <a:pt x="21592" y="22270"/>
                      <a:pt x="21576" y="22605"/>
                    </a:cubicBezTo>
                  </a:path>
                  <a:path w="21600" h="22606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935"/>
                      <a:pt x="21592" y="22270"/>
                      <a:pt x="21576" y="22605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n-NO" dirty="0">
                  <a:latin typeface="+mj-lt"/>
                </a:endParaRPr>
              </a:p>
            </p:txBody>
          </p:sp>
        </p:grpSp>
        <p:sp>
          <p:nvSpPr>
            <p:cNvPr id="7" name="Oval 6"/>
            <p:cNvSpPr/>
            <p:nvPr/>
          </p:nvSpPr>
          <p:spPr bwMode="auto">
            <a:xfrm>
              <a:off x="414989" y="2103450"/>
              <a:ext cx="4032448" cy="2088232"/>
            </a:xfrm>
            <a:prstGeom prst="ellipse">
              <a:avLst/>
            </a:prstGeom>
            <a:noFill/>
            <a:ln w="9525" cap="flat" cmpd="sng" algn="ctr">
              <a:solidFill>
                <a:srgbClr val="3366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n-NO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414989" y="1603892"/>
            <a:ext cx="5303209" cy="3150972"/>
            <a:chOff x="414989" y="1603892"/>
            <a:chExt cx="5303209" cy="3150972"/>
          </a:xfrm>
        </p:grpSpPr>
        <p:pic>
          <p:nvPicPr>
            <p:cNvPr id="86018" name="Picture 2" descr="Image result for trådløs ruter">
              <a:hlinkClick r:id="rId10"/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4662" y="2866292"/>
              <a:ext cx="764423" cy="7058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Oval 22"/>
            <p:cNvSpPr/>
            <p:nvPr/>
          </p:nvSpPr>
          <p:spPr bwMode="auto">
            <a:xfrm>
              <a:off x="414989" y="1603892"/>
              <a:ext cx="5303209" cy="3150972"/>
            </a:xfrm>
            <a:prstGeom prst="ellipse">
              <a:avLst/>
            </a:prstGeom>
            <a:noFill/>
            <a:ln w="9525" cap="flat" cmpd="sng" algn="ctr">
              <a:solidFill>
                <a:srgbClr val="3366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n-NO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</p:grpSp>
      <p:sp>
        <p:nvSpPr>
          <p:cNvPr id="20" name="Oval Callout 19"/>
          <p:cNvSpPr/>
          <p:nvPr/>
        </p:nvSpPr>
        <p:spPr bwMode="auto">
          <a:xfrm>
            <a:off x="0" y="4551722"/>
            <a:ext cx="3608493" cy="1872208"/>
          </a:xfrm>
          <a:prstGeom prst="wedgeEllipseCallout">
            <a:avLst>
              <a:gd name="adj1" fmla="val 8639"/>
              <a:gd name="adj2" fmla="val -128616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n-NO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Direkte</a:t>
            </a:r>
            <a:r>
              <a:rPr kumimoji="0" lang="nn-NO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kommunikasjon</a:t>
            </a:r>
            <a:endParaRPr kumimoji="0" lang="nn-NO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n-NO" sz="1600" dirty="0" smtClean="0">
                <a:latin typeface="+mj-lt"/>
              </a:rPr>
              <a:t>Rekkevidde: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n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 Bluetooth: ca.</a:t>
            </a:r>
            <a:r>
              <a:rPr kumimoji="0" lang="nn-NO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nn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100 m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n-NO" sz="1600" dirty="0" smtClean="0">
                <a:latin typeface="+mj-lt"/>
              </a:rPr>
              <a:t>  NFC: ca. 20 cm</a:t>
            </a:r>
            <a:endParaRPr kumimoji="0" lang="nn-NO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24" name="Oval Callout 23"/>
          <p:cNvSpPr/>
          <p:nvPr/>
        </p:nvSpPr>
        <p:spPr bwMode="auto">
          <a:xfrm>
            <a:off x="2466677" y="4907264"/>
            <a:ext cx="3608493" cy="1872208"/>
          </a:xfrm>
          <a:prstGeom prst="wedgeEllipseCallout">
            <a:avLst>
              <a:gd name="adj1" fmla="val 2069"/>
              <a:gd name="adj2" fmla="val -90393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n-NO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Småcelle (</a:t>
            </a:r>
            <a:r>
              <a:rPr kumimoji="0" lang="nn-NO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wifi</a:t>
            </a:r>
            <a:r>
              <a:rPr kumimoji="0" lang="nn-NO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)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n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Tilgang til internett.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n-NO" sz="1600" dirty="0" smtClean="0">
                <a:latin typeface="+mj-lt"/>
              </a:rPr>
              <a:t>Rekkevidde: innan huset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n-NO" sz="1400" dirty="0" smtClean="0">
              <a:latin typeface="+mj-lt"/>
            </a:endParaRPr>
          </a:p>
        </p:txBody>
      </p:sp>
      <p:sp>
        <p:nvSpPr>
          <p:cNvPr id="22" name="Oval Callout 21"/>
          <p:cNvSpPr/>
          <p:nvPr/>
        </p:nvSpPr>
        <p:spPr bwMode="auto">
          <a:xfrm>
            <a:off x="5139971" y="4805536"/>
            <a:ext cx="3608493" cy="1872208"/>
          </a:xfrm>
          <a:prstGeom prst="wedgeEllipseCallout">
            <a:avLst>
              <a:gd name="adj1" fmla="val -13798"/>
              <a:gd name="adj2" fmla="val -97240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n-NO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Storcelle (4G)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n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Tilgang til internett.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n-NO" sz="1600" dirty="0" smtClean="0">
                <a:latin typeface="+mj-lt"/>
              </a:rPr>
              <a:t>Rekkevidde: avhengig av teneste. 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n-NO" sz="1600" dirty="0" smtClean="0">
                <a:latin typeface="+mj-lt"/>
              </a:rPr>
              <a:t>Maks. 35 km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n-NO" sz="1600" dirty="0" smtClean="0">
              <a:latin typeface="+mj-lt"/>
            </a:endParaRPr>
          </a:p>
        </p:txBody>
      </p:sp>
      <p:sp>
        <p:nvSpPr>
          <p:cNvPr id="27" name="Oval Callout 26"/>
          <p:cNvSpPr/>
          <p:nvPr/>
        </p:nvSpPr>
        <p:spPr bwMode="auto">
          <a:xfrm>
            <a:off x="4895434" y="0"/>
            <a:ext cx="3709013" cy="1872208"/>
          </a:xfrm>
          <a:prstGeom prst="wedgeEllipseCallout">
            <a:avLst>
              <a:gd name="adj1" fmla="val 18783"/>
              <a:gd name="adj2" fmla="val 73275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n-NO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Satellitt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n-NO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Tilgang til internett.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n-NO" dirty="0" smtClean="0">
                <a:latin typeface="+mj-lt"/>
              </a:rPr>
              <a:t>Rekkevidde: store landområde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n-NO" sz="14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61724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6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6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4" grpId="0" animBg="1"/>
      <p:bldP spid="22" grpId="0" animBg="1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satellite phone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22237"/>
            <a:ext cx="6019800" cy="6019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000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3" t="10167" r="18191" b="7421"/>
          <a:stretch/>
        </p:blipFill>
        <p:spPr bwMode="auto">
          <a:xfrm>
            <a:off x="-2328" y="0"/>
            <a:ext cx="974258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53516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n-NO" sz="5400" b="1" dirty="0" smtClean="0"/>
              <a:t>Oppdrag snakketøy</a:t>
            </a:r>
            <a:endParaRPr lang="nn-NO" b="1" dirty="0"/>
          </a:p>
        </p:txBody>
      </p:sp>
      <p:sp>
        <p:nvSpPr>
          <p:cNvPr id="4" name="Tittel 1"/>
          <p:cNvSpPr txBox="1">
            <a:spLocks/>
          </p:cNvSpPr>
          <p:nvPr/>
        </p:nvSpPr>
        <p:spPr>
          <a:xfrm>
            <a:off x="446856" y="1448062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n-NO" sz="4000" b="1" dirty="0" smtClean="0">
                <a:solidFill>
                  <a:srgbClr val="FF0000"/>
                </a:solidFill>
              </a:rPr>
              <a:t>Bruk 5 minutt på å diskutere </a:t>
            </a:r>
            <a:endParaRPr lang="nn-NO" sz="2400" b="1" dirty="0" smtClean="0">
              <a:solidFill>
                <a:srgbClr val="FF0000"/>
              </a:solidFill>
            </a:endParaRPr>
          </a:p>
        </p:txBody>
      </p:sp>
      <p:sp>
        <p:nvSpPr>
          <p:cNvPr id="5" name="Bildeforklaring formet som en sky 4"/>
          <p:cNvSpPr/>
          <p:nvPr/>
        </p:nvSpPr>
        <p:spPr>
          <a:xfrm>
            <a:off x="5881791" y="3466408"/>
            <a:ext cx="3096344" cy="295232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6" name="Bildeforklaring formet som en sky 5"/>
          <p:cNvSpPr/>
          <p:nvPr/>
        </p:nvSpPr>
        <p:spPr>
          <a:xfrm rot="17812287">
            <a:off x="143815" y="3641013"/>
            <a:ext cx="3096344" cy="295232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7" name="Bildeforklaring formet som en sky 6"/>
          <p:cNvSpPr/>
          <p:nvPr/>
        </p:nvSpPr>
        <p:spPr>
          <a:xfrm>
            <a:off x="3563888" y="4221088"/>
            <a:ext cx="2232248" cy="208823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44854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393" t="10167" r="25678" b="7421"/>
          <a:stretch/>
        </p:blipFill>
        <p:spPr bwMode="auto">
          <a:xfrm>
            <a:off x="-2328" y="0"/>
            <a:ext cx="85924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tel 1"/>
          <p:cNvSpPr txBox="1">
            <a:spLocks/>
          </p:cNvSpPr>
          <p:nvPr/>
        </p:nvSpPr>
        <p:spPr>
          <a:xfrm>
            <a:off x="457200" y="1988840"/>
            <a:ext cx="8229600" cy="1143000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5400" b="1" dirty="0" smtClean="0">
                <a:solidFill>
                  <a:schemeClr val="bg1"/>
                </a:solidFill>
              </a:rPr>
              <a:t>Kva </a:t>
            </a:r>
            <a:r>
              <a:rPr lang="nb-NO" sz="5400" b="1" dirty="0" smtClean="0">
                <a:solidFill>
                  <a:schemeClr val="bg1"/>
                </a:solidFill>
              </a:rPr>
              <a:t>med </a:t>
            </a:r>
            <a:r>
              <a:rPr lang="nb-NO" sz="5400" b="1" dirty="0" smtClean="0">
                <a:solidFill>
                  <a:schemeClr val="bg1"/>
                </a:solidFill>
              </a:rPr>
              <a:t>sensitiv informasjon </a:t>
            </a:r>
            <a:br>
              <a:rPr lang="nb-NO" sz="5400" b="1" dirty="0" smtClean="0">
                <a:solidFill>
                  <a:schemeClr val="bg1"/>
                </a:solidFill>
              </a:rPr>
            </a:br>
            <a:r>
              <a:rPr lang="nb-NO" sz="5400" b="1" dirty="0" smtClean="0">
                <a:solidFill>
                  <a:schemeClr val="bg1"/>
                </a:solidFill>
              </a:rPr>
              <a:t>som </a:t>
            </a:r>
            <a:r>
              <a:rPr lang="nb-NO" sz="5400" b="1" dirty="0" err="1" smtClean="0">
                <a:solidFill>
                  <a:schemeClr val="bg1"/>
                </a:solidFill>
              </a:rPr>
              <a:t>helseopplysingar</a:t>
            </a:r>
            <a:r>
              <a:rPr lang="nb-NO" sz="5400" b="1" dirty="0" smtClean="0">
                <a:solidFill>
                  <a:schemeClr val="bg1"/>
                </a:solidFill>
              </a:rPr>
              <a:t>?</a:t>
            </a:r>
            <a:endParaRPr lang="nb-NO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18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lobal Security, Hacker, Cyber Crime, Inter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9081" y="0"/>
            <a:ext cx="1175656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tel 1"/>
          <p:cNvSpPr txBox="1">
            <a:spLocks/>
          </p:cNvSpPr>
          <p:nvPr/>
        </p:nvSpPr>
        <p:spPr>
          <a:xfrm>
            <a:off x="683568" y="350100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n-NO" sz="5400" b="1" dirty="0" err="1" smtClean="0">
                <a:solidFill>
                  <a:schemeClr val="bg1"/>
                </a:solidFill>
              </a:rPr>
              <a:t>Kryptering</a:t>
            </a:r>
            <a:endParaRPr lang="nn-NO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290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-media-cache-ak0.pinimg.com/736x/19/b9/45/19b9458be7eb0aa406506a049f0bce5f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7" t="2901" r="18417" b="2652"/>
          <a:stretch/>
        </p:blipFill>
        <p:spPr bwMode="auto">
          <a:xfrm rot="5400000">
            <a:off x="3278227" y="-1169697"/>
            <a:ext cx="2880320" cy="7037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41862" y="44624"/>
            <a:ext cx="3540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n-NO" sz="3600" dirty="0" err="1" smtClean="0"/>
              <a:t>Krypteringsnøkkel</a:t>
            </a:r>
            <a:endParaRPr lang="nn-NO" sz="36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1589582" y="2025714"/>
            <a:ext cx="62576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n-NO" sz="3600" dirty="0" smtClean="0"/>
              <a:t>Byt om </a:t>
            </a:r>
            <a:r>
              <a:rPr lang="nn-NO" sz="3600" dirty="0" err="1" smtClean="0"/>
              <a:t>rekkefølga</a:t>
            </a:r>
            <a:r>
              <a:rPr lang="nn-NO" sz="3600" dirty="0" smtClean="0"/>
              <a:t> til to og to tal</a:t>
            </a:r>
            <a:endParaRPr lang="nn-NO" sz="36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2881140" y="5148481"/>
            <a:ext cx="366158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n-NO" sz="4800" b="0" dirty="0" smtClean="0">
                <a:solidFill>
                  <a:schemeClr val="tx1"/>
                </a:solidFill>
                <a:effectLst/>
              </a:rPr>
              <a:t>0 1 0 0 0 0 0 1</a:t>
            </a:r>
            <a:endParaRPr lang="nn-NO" sz="4800" dirty="0"/>
          </a:p>
        </p:txBody>
      </p:sp>
      <p:sp>
        <p:nvSpPr>
          <p:cNvPr id="6" name="Rectangle 5"/>
          <p:cNvSpPr/>
          <p:nvPr/>
        </p:nvSpPr>
        <p:spPr>
          <a:xfrm>
            <a:off x="2881140" y="4221088"/>
            <a:ext cx="366158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n-NO" sz="4800" b="0" dirty="0" smtClean="0">
                <a:solidFill>
                  <a:schemeClr val="tx1"/>
                </a:solidFill>
                <a:effectLst/>
              </a:rPr>
              <a:t>1 0 0 0 0 0 1 0</a:t>
            </a:r>
            <a:endParaRPr lang="nn-NO" sz="4800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131840" y="4941168"/>
            <a:ext cx="432048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004482" y="4941168"/>
            <a:ext cx="432048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860032" y="4941604"/>
            <a:ext cx="432048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796136" y="4941604"/>
            <a:ext cx="432048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3131840" y="4941168"/>
            <a:ext cx="432048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4004482" y="4950150"/>
            <a:ext cx="432048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4932040" y="4950150"/>
            <a:ext cx="432048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5832552" y="4950150"/>
            <a:ext cx="432048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869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7134195"/>
              </p:ext>
            </p:extLst>
          </p:nvPr>
        </p:nvGraphicFramePr>
        <p:xfrm>
          <a:off x="971600" y="692696"/>
          <a:ext cx="7416824" cy="44893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322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18457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400" noProof="0" dirty="0" err="1" smtClean="0">
                          <a:solidFill>
                            <a:schemeClr val="tx1"/>
                          </a:solidFill>
                          <a:effectLst/>
                        </a:rPr>
                        <a:t>Begrep</a:t>
                      </a:r>
                      <a:endParaRPr lang="nn-NO" sz="11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400" noProof="0" dirty="0" smtClean="0">
                          <a:solidFill>
                            <a:schemeClr val="tx1"/>
                          </a:solidFill>
                          <a:effectLst/>
                        </a:rPr>
                        <a:t>Forklaring</a:t>
                      </a:r>
                      <a:endParaRPr lang="nn-NO" sz="11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000" b="0" i="0" u="none" strike="noStrike" kern="12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binær</a:t>
                      </a:r>
                      <a:r>
                        <a:rPr lang="nn-NO" sz="2000" b="0" i="0" u="none" strike="noStrike" kern="1200" baseline="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nn-NO" sz="2000" b="0" i="0" u="none" strike="noStrike" kern="12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kode</a:t>
                      </a:r>
                      <a:endParaRPr lang="nn-NO" sz="2000" b="0" i="0" u="none" strike="noStrike" kern="12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2000" b="0" i="0" u="none" strike="noStrike" kern="12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informasjon omsett til teikna</a:t>
                      </a:r>
                      <a:r>
                        <a:rPr lang="nn-NO" sz="2000" b="0" i="0" u="none" strike="noStrike" kern="1200" baseline="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0 og 1 som datamaskinar kan lagre og overføre</a:t>
                      </a:r>
                      <a:endParaRPr lang="nn-NO" sz="2000" b="0" i="0" u="none" strike="noStrike" kern="12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000" b="0" noProof="0" dirty="0" err="1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kryptere</a:t>
                      </a:r>
                      <a:endParaRPr lang="nn-NO" sz="2000" b="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2000" b="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forme om data på ein avtalt måte slik at informasjonen ikkje kan bli</a:t>
                      </a:r>
                      <a:r>
                        <a:rPr lang="nn-NO" sz="2000" b="0" baseline="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 </a:t>
                      </a:r>
                      <a:r>
                        <a:rPr lang="nn-NO" sz="2000" b="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lest av uvedkomande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n-NO" sz="2000" b="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n-NO" sz="2000" b="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0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20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0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20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0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20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0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20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0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20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0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20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0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20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0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20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4" name="TekstSylinder 3"/>
          <p:cNvSpPr txBox="1"/>
          <p:nvPr/>
        </p:nvSpPr>
        <p:spPr>
          <a:xfrm>
            <a:off x="50750" y="7630"/>
            <a:ext cx="125335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nb-NO" b="1" dirty="0" smtClean="0">
                <a:solidFill>
                  <a:schemeClr val="bg1"/>
                </a:solidFill>
                <a:effectLst>
                  <a:outerShdw dist="38100" dir="1800000" algn="ctr" rotWithShape="0">
                    <a:schemeClr val="tx1"/>
                  </a:outerShdw>
                </a:effectLst>
              </a:rPr>
              <a:t>Begrepsark</a:t>
            </a:r>
            <a:endParaRPr lang="nb-NO" b="1" dirty="0">
              <a:solidFill>
                <a:schemeClr val="bg1"/>
              </a:solidFill>
              <a:effectLst>
                <a:outerShdw dist="38100" dir="18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0408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34292"/>
            <a:ext cx="7848872" cy="591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ktangel 1"/>
          <p:cNvSpPr/>
          <p:nvPr/>
        </p:nvSpPr>
        <p:spPr>
          <a:xfrm>
            <a:off x="2915816" y="260648"/>
            <a:ext cx="34197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2800" dirty="0" smtClean="0"/>
              <a:t>www.finnsenderen.no</a:t>
            </a:r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val="320196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6063" y="333027"/>
            <a:ext cx="31255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3600" dirty="0" smtClean="0"/>
              <a:t>K</a:t>
            </a:r>
            <a:r>
              <a:rPr lang="nn-NO" sz="3600" dirty="0" smtClean="0"/>
              <a:t>va er dekning?</a:t>
            </a:r>
            <a:endParaRPr lang="nn-NO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772648" y="3037104"/>
            <a:ext cx="19271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smtClean="0"/>
              <a:t>Ein basestasjon sender og tar i mot </a:t>
            </a:r>
            <a:r>
              <a:rPr lang="nn-NO" dirty="0" err="1" smtClean="0"/>
              <a:t>mikrobølger</a:t>
            </a:r>
            <a:r>
              <a:rPr lang="nn-NO" dirty="0" smtClean="0"/>
              <a:t>.</a:t>
            </a:r>
            <a:endParaRPr lang="nn-NO" dirty="0"/>
          </a:p>
        </p:txBody>
      </p:sp>
      <p:sp>
        <p:nvSpPr>
          <p:cNvPr id="7" name="TextBox 6"/>
          <p:cNvSpPr txBox="1"/>
          <p:nvPr/>
        </p:nvSpPr>
        <p:spPr>
          <a:xfrm>
            <a:off x="2828018" y="3960434"/>
            <a:ext cx="4098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err="1" smtClean="0"/>
              <a:t>Mikrobølger</a:t>
            </a:r>
            <a:r>
              <a:rPr lang="nn-NO" dirty="0" smtClean="0"/>
              <a:t> stråler ut på same måte som lys, men dei er ikkje synlege for auget.</a:t>
            </a:r>
            <a:endParaRPr lang="nn-NO" dirty="0"/>
          </a:p>
        </p:txBody>
      </p:sp>
      <p:sp>
        <p:nvSpPr>
          <p:cNvPr id="8" name="TextBox 7"/>
          <p:cNvSpPr txBox="1"/>
          <p:nvPr/>
        </p:nvSpPr>
        <p:spPr>
          <a:xfrm>
            <a:off x="6926539" y="5085184"/>
            <a:ext cx="18235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smtClean="0"/>
              <a:t>Lysstrålar må treffe auget ditt for at du skal sjå.</a:t>
            </a:r>
            <a:endParaRPr lang="nn-NO" dirty="0"/>
          </a:p>
        </p:txBody>
      </p:sp>
      <p:pic>
        <p:nvPicPr>
          <p:cNvPr id="2050" name="Picture 2" descr="Bilderesultat for lyspære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754" y="908720"/>
            <a:ext cx="3240360" cy="1955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962967" y="2864110"/>
            <a:ext cx="1927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smtClean="0"/>
              <a:t>Ei lyspære sender ut lys.</a:t>
            </a:r>
            <a:endParaRPr lang="nn-NO" dirty="0"/>
          </a:p>
        </p:txBody>
      </p:sp>
      <p:pic>
        <p:nvPicPr>
          <p:cNvPr id="2052" name="Picture 4" descr="Bilderesultat for mobiltelefon iphone 5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44" y="4799479"/>
            <a:ext cx="1653210" cy="1653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835696" y="5192133"/>
            <a:ext cx="30251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err="1" smtClean="0"/>
              <a:t>Mikrobølger</a:t>
            </a:r>
            <a:r>
              <a:rPr lang="nn-NO" dirty="0" smtClean="0"/>
              <a:t> må treffe antenna på telefonen for at det skal vere dekning.</a:t>
            </a:r>
            <a:endParaRPr lang="nn-NO" dirty="0" smtClean="0"/>
          </a:p>
        </p:txBody>
      </p:sp>
      <p:sp>
        <p:nvSpPr>
          <p:cNvPr id="9" name="AutoShape 6" descr="Bilderesultat for tegnet øye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n-NO" dirty="0"/>
          </a:p>
        </p:txBody>
      </p:sp>
      <p:sp>
        <p:nvSpPr>
          <p:cNvPr id="11" name="AutoShape 8" descr="Bilderesultat for tegnet øye"/>
          <p:cNvSpPr>
            <a:spLocks noChangeAspect="1" noChangeArrowheads="1"/>
          </p:cNvSpPr>
          <p:nvPr/>
        </p:nvSpPr>
        <p:spPr bwMode="auto">
          <a:xfrm>
            <a:off x="152400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n-NO" dirty="0"/>
          </a:p>
        </p:txBody>
      </p:sp>
      <p:pic>
        <p:nvPicPr>
          <p:cNvPr id="2058" name="Picture 10" descr="Bilderesultat for tegnet øyn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792" y="5085184"/>
            <a:ext cx="1424142" cy="875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0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8970" y="1590376"/>
            <a:ext cx="2036846" cy="1357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3740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016" name="Group 86015"/>
          <p:cNvGrpSpPr/>
          <p:nvPr/>
        </p:nvGrpSpPr>
        <p:grpSpPr>
          <a:xfrm>
            <a:off x="437908" y="1124744"/>
            <a:ext cx="6927652" cy="4032448"/>
            <a:chOff x="437908" y="1124744"/>
            <a:chExt cx="6927652" cy="4032448"/>
          </a:xfrm>
        </p:grpSpPr>
        <p:pic>
          <p:nvPicPr>
            <p:cNvPr id="9" name="Picture 20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53953" y="2753255"/>
              <a:ext cx="1411607" cy="9410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Oval 20"/>
            <p:cNvSpPr/>
            <p:nvPr/>
          </p:nvSpPr>
          <p:spPr bwMode="auto">
            <a:xfrm>
              <a:off x="437908" y="1124744"/>
              <a:ext cx="6904385" cy="4032448"/>
            </a:xfrm>
            <a:prstGeom prst="ellipse">
              <a:avLst/>
            </a:prstGeom>
            <a:noFill/>
            <a:ln w="9525" cap="flat" cmpd="sng" algn="ctr">
              <a:solidFill>
                <a:srgbClr val="3366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n-NO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10" name="Text Box 22"/>
            <p:cNvSpPr txBox="1">
              <a:spLocks noChangeArrowheads="1"/>
            </p:cNvSpPr>
            <p:nvPr/>
          </p:nvSpPr>
          <p:spPr bwMode="auto">
            <a:xfrm>
              <a:off x="6338807" y="2161333"/>
              <a:ext cx="448842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nn-NO" altLang="nb-NO" sz="1400" dirty="0" smtClean="0">
                  <a:latin typeface="+mj-lt"/>
                </a:rPr>
                <a:t>Ute</a:t>
              </a:r>
              <a:endParaRPr lang="nn-NO" altLang="nb-NO" sz="1400" dirty="0">
                <a:latin typeface="+mj-lt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60149" y="175450"/>
            <a:ext cx="44827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2000" b="1" dirty="0" smtClean="0">
                <a:latin typeface="+mj-lt"/>
              </a:rPr>
              <a:t>Fire kategoriar trådlaus kommunikasjon:</a:t>
            </a:r>
            <a:endParaRPr lang="nn-NO" sz="2000" b="1" dirty="0">
              <a:latin typeface="+mj-lt"/>
            </a:endParaRPr>
          </a:p>
        </p:txBody>
      </p:sp>
      <p:grpSp>
        <p:nvGrpSpPr>
          <p:cNvPr id="86017" name="Group 86016"/>
          <p:cNvGrpSpPr/>
          <p:nvPr/>
        </p:nvGrpSpPr>
        <p:grpSpPr>
          <a:xfrm>
            <a:off x="414989" y="548680"/>
            <a:ext cx="8621507" cy="5192960"/>
            <a:chOff x="414989" y="548680"/>
            <a:chExt cx="8621507" cy="5192960"/>
          </a:xfrm>
        </p:grpSpPr>
        <p:pic>
          <p:nvPicPr>
            <p:cNvPr id="86020" name="Picture 4" descr="Image result for satelitt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15793" y="2294411"/>
              <a:ext cx="1277634" cy="15431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Oval 25"/>
            <p:cNvSpPr/>
            <p:nvPr/>
          </p:nvSpPr>
          <p:spPr bwMode="auto">
            <a:xfrm>
              <a:off x="414989" y="548680"/>
              <a:ext cx="8621507" cy="5192960"/>
            </a:xfrm>
            <a:prstGeom prst="ellipse">
              <a:avLst/>
            </a:prstGeom>
            <a:noFill/>
            <a:ln w="9525" cap="flat" cmpd="sng" algn="ctr">
              <a:solidFill>
                <a:srgbClr val="3366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n-NO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414989" y="2103450"/>
            <a:ext cx="4032448" cy="2088232"/>
            <a:chOff x="414989" y="2103450"/>
            <a:chExt cx="4032448" cy="2088232"/>
          </a:xfrm>
        </p:grpSpPr>
        <p:pic>
          <p:nvPicPr>
            <p:cNvPr id="5" name="Picture 30" descr="http://t1.gstatic.com/images?q=tbn:ANd9GcQtrrewDJgXnmBhrNuryIshXyFQ4s7LUpWKSjcnm3PPTmoqjHNjVK7FrOpRaQ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51293" y="2557202"/>
              <a:ext cx="914400" cy="914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29" descr="Se bildet i full størrelse">
              <a:hlinkClick r:id="rId8"/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029" y="2749359"/>
              <a:ext cx="420688" cy="53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2" name="Group 73"/>
            <p:cNvGrpSpPr>
              <a:grpSpLocks/>
            </p:cNvGrpSpPr>
            <p:nvPr/>
          </p:nvGrpSpPr>
          <p:grpSpPr bwMode="auto">
            <a:xfrm rot="11929974" flipH="1" flipV="1">
              <a:off x="1240183" y="2900245"/>
              <a:ext cx="229708" cy="294348"/>
              <a:chOff x="432" y="624"/>
              <a:chExt cx="672" cy="624"/>
            </a:xfrm>
          </p:grpSpPr>
          <p:sp>
            <p:nvSpPr>
              <p:cNvPr id="13" name="Arc 74"/>
              <p:cNvSpPr>
                <a:spLocks/>
              </p:cNvSpPr>
              <p:nvPr/>
            </p:nvSpPr>
            <p:spPr bwMode="auto">
              <a:xfrm>
                <a:off x="480" y="1008"/>
                <a:ext cx="192" cy="14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n-NO" dirty="0">
                  <a:latin typeface="+mj-lt"/>
                </a:endParaRPr>
              </a:p>
            </p:txBody>
          </p:sp>
          <p:sp>
            <p:nvSpPr>
              <p:cNvPr id="14" name="Arc 75"/>
              <p:cNvSpPr>
                <a:spLocks/>
              </p:cNvSpPr>
              <p:nvPr/>
            </p:nvSpPr>
            <p:spPr bwMode="auto">
              <a:xfrm>
                <a:off x="480" y="816"/>
                <a:ext cx="384" cy="3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n-NO" dirty="0">
                  <a:latin typeface="+mj-lt"/>
                </a:endParaRPr>
              </a:p>
            </p:txBody>
          </p:sp>
          <p:sp>
            <p:nvSpPr>
              <p:cNvPr id="15" name="Arc 76"/>
              <p:cNvSpPr>
                <a:spLocks/>
              </p:cNvSpPr>
              <p:nvPr/>
            </p:nvSpPr>
            <p:spPr bwMode="auto">
              <a:xfrm>
                <a:off x="432" y="624"/>
                <a:ext cx="672" cy="624"/>
              </a:xfrm>
              <a:custGeom>
                <a:avLst/>
                <a:gdLst>
                  <a:gd name="T0" fmla="*/ 0 w 21600"/>
                  <a:gd name="T1" fmla="*/ 0 h 22606"/>
                  <a:gd name="T2" fmla="*/ 0 w 21600"/>
                  <a:gd name="T3" fmla="*/ 0 h 22606"/>
                  <a:gd name="T4" fmla="*/ 0 w 21600"/>
                  <a:gd name="T5" fmla="*/ 0 h 22606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2606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935"/>
                      <a:pt x="21592" y="22270"/>
                      <a:pt x="21576" y="22605"/>
                    </a:cubicBezTo>
                  </a:path>
                  <a:path w="21600" h="22606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935"/>
                      <a:pt x="21592" y="22270"/>
                      <a:pt x="21576" y="22605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n-NO" dirty="0">
                  <a:latin typeface="+mj-lt"/>
                </a:endParaRPr>
              </a:p>
            </p:txBody>
          </p:sp>
        </p:grpSp>
        <p:grpSp>
          <p:nvGrpSpPr>
            <p:cNvPr id="16" name="Group 73"/>
            <p:cNvGrpSpPr>
              <a:grpSpLocks/>
            </p:cNvGrpSpPr>
            <p:nvPr/>
          </p:nvGrpSpPr>
          <p:grpSpPr bwMode="auto">
            <a:xfrm rot="5151437" flipH="1" flipV="1">
              <a:off x="2857200" y="2858518"/>
              <a:ext cx="252908" cy="291588"/>
              <a:chOff x="432" y="624"/>
              <a:chExt cx="672" cy="624"/>
            </a:xfrm>
            <a:noFill/>
          </p:grpSpPr>
          <p:sp>
            <p:nvSpPr>
              <p:cNvPr id="17" name="Arc 74"/>
              <p:cNvSpPr>
                <a:spLocks/>
              </p:cNvSpPr>
              <p:nvPr/>
            </p:nvSpPr>
            <p:spPr bwMode="auto">
              <a:xfrm>
                <a:off x="480" y="1008"/>
                <a:ext cx="192" cy="14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n-NO" dirty="0">
                  <a:latin typeface="+mj-lt"/>
                </a:endParaRPr>
              </a:p>
            </p:txBody>
          </p:sp>
          <p:sp>
            <p:nvSpPr>
              <p:cNvPr id="18" name="Arc 75"/>
              <p:cNvSpPr>
                <a:spLocks/>
              </p:cNvSpPr>
              <p:nvPr/>
            </p:nvSpPr>
            <p:spPr bwMode="auto">
              <a:xfrm>
                <a:off x="480" y="816"/>
                <a:ext cx="384" cy="3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n-NO" dirty="0">
                  <a:latin typeface="+mj-lt"/>
                </a:endParaRPr>
              </a:p>
            </p:txBody>
          </p:sp>
          <p:sp>
            <p:nvSpPr>
              <p:cNvPr id="19" name="Arc 76"/>
              <p:cNvSpPr>
                <a:spLocks/>
              </p:cNvSpPr>
              <p:nvPr/>
            </p:nvSpPr>
            <p:spPr bwMode="auto">
              <a:xfrm>
                <a:off x="432" y="624"/>
                <a:ext cx="672" cy="624"/>
              </a:xfrm>
              <a:custGeom>
                <a:avLst/>
                <a:gdLst>
                  <a:gd name="T0" fmla="*/ 0 w 21600"/>
                  <a:gd name="T1" fmla="*/ 0 h 22606"/>
                  <a:gd name="T2" fmla="*/ 0 w 21600"/>
                  <a:gd name="T3" fmla="*/ 0 h 22606"/>
                  <a:gd name="T4" fmla="*/ 0 w 21600"/>
                  <a:gd name="T5" fmla="*/ 0 h 22606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2606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935"/>
                      <a:pt x="21592" y="22270"/>
                      <a:pt x="21576" y="22605"/>
                    </a:cubicBezTo>
                  </a:path>
                  <a:path w="21600" h="22606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935"/>
                      <a:pt x="21592" y="22270"/>
                      <a:pt x="21576" y="22605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n-NO" dirty="0">
                  <a:latin typeface="+mj-lt"/>
                </a:endParaRPr>
              </a:p>
            </p:txBody>
          </p:sp>
        </p:grpSp>
        <p:sp>
          <p:nvSpPr>
            <p:cNvPr id="7" name="Oval 6"/>
            <p:cNvSpPr/>
            <p:nvPr/>
          </p:nvSpPr>
          <p:spPr bwMode="auto">
            <a:xfrm>
              <a:off x="414989" y="2103450"/>
              <a:ext cx="4032448" cy="2088232"/>
            </a:xfrm>
            <a:prstGeom prst="ellipse">
              <a:avLst/>
            </a:prstGeom>
            <a:noFill/>
            <a:ln w="9525" cap="flat" cmpd="sng" algn="ctr">
              <a:solidFill>
                <a:srgbClr val="3366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n-NO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414989" y="1603892"/>
            <a:ext cx="5303209" cy="3150972"/>
            <a:chOff x="414989" y="1603892"/>
            <a:chExt cx="5303209" cy="3150972"/>
          </a:xfrm>
        </p:grpSpPr>
        <p:pic>
          <p:nvPicPr>
            <p:cNvPr id="86018" name="Picture 2" descr="Image result for trådløs ruter">
              <a:hlinkClick r:id="rId10"/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4662" y="2866292"/>
              <a:ext cx="764423" cy="7058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Oval 22"/>
            <p:cNvSpPr/>
            <p:nvPr/>
          </p:nvSpPr>
          <p:spPr bwMode="auto">
            <a:xfrm>
              <a:off x="414989" y="1603892"/>
              <a:ext cx="5303209" cy="3150972"/>
            </a:xfrm>
            <a:prstGeom prst="ellipse">
              <a:avLst/>
            </a:prstGeom>
            <a:noFill/>
            <a:ln w="9525" cap="flat" cmpd="sng" algn="ctr">
              <a:solidFill>
                <a:srgbClr val="3366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n-NO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</p:grpSp>
      <p:sp>
        <p:nvSpPr>
          <p:cNvPr id="20" name="Oval Callout 19"/>
          <p:cNvSpPr/>
          <p:nvPr/>
        </p:nvSpPr>
        <p:spPr bwMode="auto">
          <a:xfrm>
            <a:off x="0" y="4551722"/>
            <a:ext cx="3608493" cy="1872208"/>
          </a:xfrm>
          <a:prstGeom prst="wedgeEllipseCallout">
            <a:avLst>
              <a:gd name="adj1" fmla="val 8639"/>
              <a:gd name="adj2" fmla="val -128616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n-NO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Direkte</a:t>
            </a:r>
            <a:r>
              <a:rPr kumimoji="0" lang="nn-NO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kommunikasjon</a:t>
            </a:r>
            <a:endParaRPr kumimoji="0" lang="nn-NO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n-NO" sz="1600" dirty="0" smtClean="0">
                <a:latin typeface="+mj-lt"/>
              </a:rPr>
              <a:t>Rekkevidde: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n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 Bluetooth: ca.</a:t>
            </a:r>
            <a:r>
              <a:rPr kumimoji="0" lang="nn-NO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nn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100 m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n-NO" sz="1600" dirty="0" smtClean="0">
                <a:latin typeface="+mj-lt"/>
              </a:rPr>
              <a:t>  NFC: ca. 20 cm</a:t>
            </a:r>
            <a:endParaRPr kumimoji="0" lang="nn-NO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24" name="Oval Callout 23"/>
          <p:cNvSpPr/>
          <p:nvPr/>
        </p:nvSpPr>
        <p:spPr bwMode="auto">
          <a:xfrm>
            <a:off x="2466677" y="4907264"/>
            <a:ext cx="3608493" cy="1872208"/>
          </a:xfrm>
          <a:prstGeom prst="wedgeEllipseCallout">
            <a:avLst>
              <a:gd name="adj1" fmla="val 2069"/>
              <a:gd name="adj2" fmla="val -90393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n-NO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Småcelle (</a:t>
            </a:r>
            <a:r>
              <a:rPr kumimoji="0" lang="nn-NO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wifi</a:t>
            </a:r>
            <a:r>
              <a:rPr kumimoji="0" lang="nn-NO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)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n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Tilgang til internett.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n-NO" sz="1600" dirty="0" smtClean="0">
                <a:latin typeface="+mj-lt"/>
              </a:rPr>
              <a:t>Rekkevidde: innan huset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n-NO" sz="1400" dirty="0" smtClean="0">
              <a:latin typeface="+mj-lt"/>
            </a:endParaRPr>
          </a:p>
        </p:txBody>
      </p:sp>
      <p:sp>
        <p:nvSpPr>
          <p:cNvPr id="22" name="Oval Callout 21"/>
          <p:cNvSpPr/>
          <p:nvPr/>
        </p:nvSpPr>
        <p:spPr bwMode="auto">
          <a:xfrm>
            <a:off x="5139971" y="4805536"/>
            <a:ext cx="3608493" cy="1872208"/>
          </a:xfrm>
          <a:prstGeom prst="wedgeEllipseCallout">
            <a:avLst>
              <a:gd name="adj1" fmla="val -13798"/>
              <a:gd name="adj2" fmla="val -97240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n-NO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Storcelle (4G)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n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Tilgang til internett.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n-NO" sz="1600" dirty="0" smtClean="0">
                <a:latin typeface="+mj-lt"/>
              </a:rPr>
              <a:t>Rekkevidde: avhengig av teneste. 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n-NO" sz="1600" dirty="0" smtClean="0">
                <a:latin typeface="+mj-lt"/>
              </a:rPr>
              <a:t>Maks. 35 km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n-NO" sz="1600" dirty="0" smtClean="0">
              <a:latin typeface="+mj-lt"/>
            </a:endParaRPr>
          </a:p>
        </p:txBody>
      </p:sp>
      <p:sp>
        <p:nvSpPr>
          <p:cNvPr id="27" name="Oval Callout 26"/>
          <p:cNvSpPr/>
          <p:nvPr/>
        </p:nvSpPr>
        <p:spPr bwMode="auto">
          <a:xfrm>
            <a:off x="4895434" y="0"/>
            <a:ext cx="3709013" cy="1872208"/>
          </a:xfrm>
          <a:prstGeom prst="wedgeEllipseCallout">
            <a:avLst>
              <a:gd name="adj1" fmla="val 18783"/>
              <a:gd name="adj2" fmla="val 73275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n-NO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Satellitt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n-NO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Tilgang til internett.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n-NO" dirty="0" smtClean="0">
                <a:latin typeface="+mj-lt"/>
              </a:rPr>
              <a:t>Rekkevidde: store landområde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n-NO" sz="14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32281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6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6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4" grpId="0" animBg="1"/>
      <p:bldP spid="22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9944888"/>
              </p:ext>
            </p:extLst>
          </p:nvPr>
        </p:nvGraphicFramePr>
        <p:xfrm>
          <a:off x="899592" y="908720"/>
          <a:ext cx="6624736" cy="48245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247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824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1800" b="0" dirty="0" smtClean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800" b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Du kan </a:t>
                      </a:r>
                      <a:r>
                        <a:rPr lang="nb-NO" sz="1800" b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kople </a:t>
                      </a:r>
                      <a:r>
                        <a:rPr lang="nb-NO" sz="1800" b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deg til internett </a:t>
                      </a:r>
                      <a:r>
                        <a:rPr lang="nb-NO" sz="1800" b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trådlaust </a:t>
                      </a:r>
                      <a:r>
                        <a:rPr lang="nb-NO" sz="1800" b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dersom du har dekning eller med kabel.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1800" b="0" dirty="0" smtClean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TekstSylinder 3"/>
          <p:cNvSpPr txBox="1"/>
          <p:nvPr/>
        </p:nvSpPr>
        <p:spPr>
          <a:xfrm>
            <a:off x="50750" y="7630"/>
            <a:ext cx="19432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nb-NO" b="1" dirty="0" smtClean="0">
                <a:solidFill>
                  <a:schemeClr val="bg1"/>
                </a:solidFill>
                <a:effectLst>
                  <a:outerShdw dist="38100" dir="1800000" algn="ctr" rotWithShape="0">
                    <a:schemeClr val="tx1"/>
                  </a:outerShdw>
                </a:effectLst>
              </a:rPr>
              <a:t>Nøkkelsetningsark</a:t>
            </a:r>
            <a:endParaRPr lang="nb-NO" b="1" dirty="0">
              <a:solidFill>
                <a:schemeClr val="bg1"/>
              </a:solidFill>
              <a:effectLst>
                <a:outerShdw dist="38100" dir="18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3296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inary, Code, Privacy Policy, Woman, Face, View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1"/>
          <a:stretch/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Sylinder 1"/>
          <p:cNvSpPr txBox="1"/>
          <p:nvPr/>
        </p:nvSpPr>
        <p:spPr>
          <a:xfrm>
            <a:off x="4139952" y="908720"/>
            <a:ext cx="3888432" cy="120032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nn-NO" sz="2400" dirty="0" smtClean="0"/>
              <a:t>Informasjon må bli omsett til binær kode for å bli send trådlaust eller med kabel.</a:t>
            </a:r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283183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4059139"/>
              </p:ext>
            </p:extLst>
          </p:nvPr>
        </p:nvGraphicFramePr>
        <p:xfrm>
          <a:off x="7363695" y="484738"/>
          <a:ext cx="1661722" cy="58965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82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982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6528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1" dirty="0">
                          <a:solidFill>
                            <a:schemeClr val="tx1"/>
                          </a:solidFill>
                          <a:effectLst/>
                        </a:rPr>
                        <a:t>Binært</a:t>
                      </a:r>
                      <a:endParaRPr lang="nb-NO" sz="1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1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Desimal</a:t>
                      </a:r>
                      <a:endParaRPr lang="nb-NO" sz="1000" b="1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1" dirty="0">
                          <a:solidFill>
                            <a:schemeClr val="tx1"/>
                          </a:solidFill>
                          <a:effectLst/>
                        </a:rPr>
                        <a:t>Grafisk</a:t>
                      </a:r>
                      <a:endParaRPr lang="nb-NO" sz="1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 dirty="0">
                          <a:solidFill>
                            <a:schemeClr val="tx1"/>
                          </a:solidFill>
                          <a:effectLst/>
                        </a:rPr>
                        <a:t>01000001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65</a:t>
                      </a:r>
                      <a:endParaRPr lang="nb-NO" sz="10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 dirty="0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01000010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66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B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 dirty="0">
                          <a:solidFill>
                            <a:schemeClr val="tx1"/>
                          </a:solidFill>
                          <a:effectLst/>
                        </a:rPr>
                        <a:t>01000011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67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C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 dirty="0">
                          <a:solidFill>
                            <a:schemeClr val="tx1"/>
                          </a:solidFill>
                          <a:effectLst/>
                        </a:rPr>
                        <a:t>01000100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68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D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01000101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69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E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 dirty="0">
                          <a:solidFill>
                            <a:schemeClr val="tx1"/>
                          </a:solidFill>
                          <a:effectLst/>
                        </a:rPr>
                        <a:t>01000110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70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F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01000111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71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G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01001000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72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H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01001001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73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I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01001010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74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J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01001011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75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K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01001100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76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L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01001101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77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M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01001110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78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N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01001111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79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01010000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80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P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01010001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81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Q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01010010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82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R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01010011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83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S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01010100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84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T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01010101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85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U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01010110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86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V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01010111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87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W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01011000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88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01011001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89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Y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01011010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90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Z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6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01011011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91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Æ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7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01011100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92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>
                          <a:solidFill>
                            <a:schemeClr val="tx1"/>
                          </a:solidFill>
                          <a:effectLst/>
                        </a:rPr>
                        <a:t>Ø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8"/>
                  </a:ext>
                </a:extLst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 dirty="0">
                          <a:solidFill>
                            <a:schemeClr val="tx1"/>
                          </a:solidFill>
                          <a:effectLst/>
                        </a:rPr>
                        <a:t>01011101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93</a:t>
                      </a:r>
                      <a:endParaRPr lang="nb-NO" sz="10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50" b="0" dirty="0">
                          <a:solidFill>
                            <a:schemeClr val="tx1"/>
                          </a:solidFill>
                          <a:effectLst/>
                        </a:rPr>
                        <a:t>Å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9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4498279"/>
              </p:ext>
            </p:extLst>
          </p:nvPr>
        </p:nvGraphicFramePr>
        <p:xfrm>
          <a:off x="251520" y="1046842"/>
          <a:ext cx="15952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2140078"/>
              </p:ext>
            </p:extLst>
          </p:nvPr>
        </p:nvGraphicFramePr>
        <p:xfrm>
          <a:off x="1979712" y="1046842"/>
          <a:ext cx="15952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1466577"/>
              </p:ext>
            </p:extLst>
          </p:nvPr>
        </p:nvGraphicFramePr>
        <p:xfrm>
          <a:off x="3707904" y="1046842"/>
          <a:ext cx="15952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810145"/>
              </p:ext>
            </p:extLst>
          </p:nvPr>
        </p:nvGraphicFramePr>
        <p:xfrm>
          <a:off x="5436096" y="1046842"/>
          <a:ext cx="15952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5601532"/>
              </p:ext>
            </p:extLst>
          </p:nvPr>
        </p:nvGraphicFramePr>
        <p:xfrm>
          <a:off x="931986" y="1694914"/>
          <a:ext cx="199407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4556923"/>
              </p:ext>
            </p:extLst>
          </p:nvPr>
        </p:nvGraphicFramePr>
        <p:xfrm>
          <a:off x="2660178" y="1694914"/>
          <a:ext cx="199407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5355295"/>
              </p:ext>
            </p:extLst>
          </p:nvPr>
        </p:nvGraphicFramePr>
        <p:xfrm>
          <a:off x="4404148" y="1694914"/>
          <a:ext cx="199407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5145421"/>
              </p:ext>
            </p:extLst>
          </p:nvPr>
        </p:nvGraphicFramePr>
        <p:xfrm>
          <a:off x="6140228" y="1694914"/>
          <a:ext cx="199407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9899653"/>
              </p:ext>
            </p:extLst>
          </p:nvPr>
        </p:nvGraphicFramePr>
        <p:xfrm>
          <a:off x="927458" y="5938480"/>
          <a:ext cx="199407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0778398"/>
              </p:ext>
            </p:extLst>
          </p:nvPr>
        </p:nvGraphicFramePr>
        <p:xfrm>
          <a:off x="2655650" y="5938480"/>
          <a:ext cx="199407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1137098"/>
              </p:ext>
            </p:extLst>
          </p:nvPr>
        </p:nvGraphicFramePr>
        <p:xfrm>
          <a:off x="4399619" y="5938480"/>
          <a:ext cx="199407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4503680"/>
              </p:ext>
            </p:extLst>
          </p:nvPr>
        </p:nvGraphicFramePr>
        <p:xfrm>
          <a:off x="6135700" y="5938480"/>
          <a:ext cx="199407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1787245"/>
              </p:ext>
            </p:extLst>
          </p:nvPr>
        </p:nvGraphicFramePr>
        <p:xfrm>
          <a:off x="232383" y="3700338"/>
          <a:ext cx="15952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624124"/>
              </p:ext>
            </p:extLst>
          </p:nvPr>
        </p:nvGraphicFramePr>
        <p:xfrm>
          <a:off x="1960575" y="3700338"/>
          <a:ext cx="15952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6122451"/>
              </p:ext>
            </p:extLst>
          </p:nvPr>
        </p:nvGraphicFramePr>
        <p:xfrm>
          <a:off x="3688767" y="3700338"/>
          <a:ext cx="15952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1248569"/>
              </p:ext>
            </p:extLst>
          </p:nvPr>
        </p:nvGraphicFramePr>
        <p:xfrm>
          <a:off x="5416959" y="3700338"/>
          <a:ext cx="15952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31" name="Table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0709673"/>
              </p:ext>
            </p:extLst>
          </p:nvPr>
        </p:nvGraphicFramePr>
        <p:xfrm>
          <a:off x="232383" y="5223306"/>
          <a:ext cx="15952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6237572"/>
              </p:ext>
            </p:extLst>
          </p:nvPr>
        </p:nvGraphicFramePr>
        <p:xfrm>
          <a:off x="1960575" y="5223306"/>
          <a:ext cx="15952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33" name="Table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7945353"/>
              </p:ext>
            </p:extLst>
          </p:nvPr>
        </p:nvGraphicFramePr>
        <p:xfrm>
          <a:off x="3688767" y="5223306"/>
          <a:ext cx="15952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34" name="Table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5034912"/>
              </p:ext>
            </p:extLst>
          </p:nvPr>
        </p:nvGraphicFramePr>
        <p:xfrm>
          <a:off x="5416959" y="5223306"/>
          <a:ext cx="15952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3231833"/>
              </p:ext>
            </p:extLst>
          </p:nvPr>
        </p:nvGraphicFramePr>
        <p:xfrm>
          <a:off x="912849" y="3089103"/>
          <a:ext cx="199407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36" name="Table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089922"/>
              </p:ext>
            </p:extLst>
          </p:nvPr>
        </p:nvGraphicFramePr>
        <p:xfrm>
          <a:off x="2641041" y="3089103"/>
          <a:ext cx="199407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37" name="Table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0661616"/>
              </p:ext>
            </p:extLst>
          </p:nvPr>
        </p:nvGraphicFramePr>
        <p:xfrm>
          <a:off x="4385010" y="3089103"/>
          <a:ext cx="199407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38" name="Table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5229710"/>
              </p:ext>
            </p:extLst>
          </p:nvPr>
        </p:nvGraphicFramePr>
        <p:xfrm>
          <a:off x="6121091" y="3089103"/>
          <a:ext cx="199407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39" name="TextBox 38"/>
          <p:cNvSpPr txBox="1"/>
          <p:nvPr/>
        </p:nvSpPr>
        <p:spPr>
          <a:xfrm>
            <a:off x="156515" y="470778"/>
            <a:ext cx="18215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Melding frå lærar</a:t>
            </a:r>
            <a:endParaRPr lang="nn-NO" dirty="0"/>
          </a:p>
        </p:txBody>
      </p:sp>
      <p:sp>
        <p:nvSpPr>
          <p:cNvPr id="41" name="TextBox 40"/>
          <p:cNvSpPr txBox="1"/>
          <p:nvPr/>
        </p:nvSpPr>
        <p:spPr>
          <a:xfrm>
            <a:off x="133857" y="2801072"/>
            <a:ext cx="19311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400" dirty="0" smtClean="0"/>
              <a:t>Bokstavar du skal </a:t>
            </a:r>
            <a:r>
              <a:rPr lang="nn-NO" sz="1400" b="1" dirty="0" smtClean="0"/>
              <a:t>sende</a:t>
            </a:r>
            <a:endParaRPr lang="nn-NO" sz="14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118582" y="3458278"/>
            <a:ext cx="15456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400" dirty="0" smtClean="0"/>
              <a:t>Melding som ASCII</a:t>
            </a:r>
            <a:endParaRPr lang="nn-NO" sz="1400" dirty="0"/>
          </a:p>
        </p:txBody>
      </p:sp>
      <p:sp>
        <p:nvSpPr>
          <p:cNvPr id="44" name="TextBox 43"/>
          <p:cNvSpPr txBox="1"/>
          <p:nvPr/>
        </p:nvSpPr>
        <p:spPr>
          <a:xfrm>
            <a:off x="147924" y="4960913"/>
            <a:ext cx="16576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400" dirty="0" smtClean="0"/>
              <a:t>Melding du </a:t>
            </a:r>
            <a:r>
              <a:rPr lang="nn-NO" sz="1400" b="1" dirty="0" smtClean="0"/>
              <a:t>tar imot</a:t>
            </a:r>
            <a:endParaRPr lang="nn-NO" sz="1400" b="1" dirty="0"/>
          </a:p>
        </p:txBody>
      </p:sp>
      <p:sp>
        <p:nvSpPr>
          <p:cNvPr id="46" name="TextBox 45"/>
          <p:cNvSpPr txBox="1"/>
          <p:nvPr/>
        </p:nvSpPr>
        <p:spPr>
          <a:xfrm>
            <a:off x="134360" y="5655355"/>
            <a:ext cx="2324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400" dirty="0" smtClean="0"/>
              <a:t>Bokstavar sende frå mottakar</a:t>
            </a:r>
            <a:endParaRPr lang="nn-NO" sz="1400" dirty="0" smtClean="0"/>
          </a:p>
        </p:txBody>
      </p:sp>
      <p:cxnSp>
        <p:nvCxnSpPr>
          <p:cNvPr id="48" name="Straight Connector 47"/>
          <p:cNvCxnSpPr/>
          <p:nvPr/>
        </p:nvCxnSpPr>
        <p:spPr>
          <a:xfrm>
            <a:off x="203145" y="2198970"/>
            <a:ext cx="689467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203144" y="4503226"/>
            <a:ext cx="689467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153752" y="787386"/>
            <a:ext cx="9525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400" dirty="0" smtClean="0"/>
              <a:t>som ASCII:</a:t>
            </a:r>
            <a:endParaRPr lang="nn-NO" sz="1400" dirty="0"/>
          </a:p>
        </p:txBody>
      </p:sp>
      <p:sp>
        <p:nvSpPr>
          <p:cNvPr id="50" name="TextBox 49"/>
          <p:cNvSpPr txBox="1"/>
          <p:nvPr/>
        </p:nvSpPr>
        <p:spPr>
          <a:xfrm>
            <a:off x="158674" y="1425933"/>
            <a:ext cx="1293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400" dirty="0" smtClean="0"/>
              <a:t>som bokstaver:</a:t>
            </a:r>
            <a:endParaRPr lang="nn-NO" sz="1400" dirty="0"/>
          </a:p>
        </p:txBody>
      </p:sp>
      <p:sp>
        <p:nvSpPr>
          <p:cNvPr id="51" name="TextBox 50"/>
          <p:cNvSpPr txBox="1"/>
          <p:nvPr/>
        </p:nvSpPr>
        <p:spPr>
          <a:xfrm>
            <a:off x="136167" y="2441264"/>
            <a:ext cx="1631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Melding til elev</a:t>
            </a:r>
            <a:endParaRPr lang="nn-NO" dirty="0"/>
          </a:p>
        </p:txBody>
      </p:sp>
      <p:sp>
        <p:nvSpPr>
          <p:cNvPr id="52" name="TextBox 51"/>
          <p:cNvSpPr txBox="1"/>
          <p:nvPr/>
        </p:nvSpPr>
        <p:spPr>
          <a:xfrm>
            <a:off x="144959" y="4584759"/>
            <a:ext cx="1704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Melding frå elev</a:t>
            </a:r>
            <a:endParaRPr lang="nn-NO" dirty="0"/>
          </a:p>
        </p:txBody>
      </p:sp>
      <p:sp>
        <p:nvSpPr>
          <p:cNvPr id="40" name="TextBox 39"/>
          <p:cNvSpPr txBox="1"/>
          <p:nvPr/>
        </p:nvSpPr>
        <p:spPr>
          <a:xfrm>
            <a:off x="7777426" y="188640"/>
            <a:ext cx="9875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400" b="1" dirty="0" smtClean="0"/>
              <a:t>ASCII-kode</a:t>
            </a:r>
            <a:endParaRPr lang="nn-NO" sz="1400" b="1" dirty="0"/>
          </a:p>
        </p:txBody>
      </p:sp>
      <p:sp>
        <p:nvSpPr>
          <p:cNvPr id="43" name="Oval 42"/>
          <p:cNvSpPr/>
          <p:nvPr/>
        </p:nvSpPr>
        <p:spPr>
          <a:xfrm>
            <a:off x="0" y="0"/>
            <a:ext cx="416496" cy="40769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45" name="TextBox 44"/>
          <p:cNvSpPr txBox="1"/>
          <p:nvPr/>
        </p:nvSpPr>
        <p:spPr>
          <a:xfrm>
            <a:off x="12718" y="-64580"/>
            <a:ext cx="402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2800" b="1" dirty="0" smtClean="0">
                <a:solidFill>
                  <a:schemeClr val="bg1"/>
                </a:solidFill>
              </a:rPr>
              <a:t>A</a:t>
            </a:r>
            <a:endParaRPr lang="nn-NO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50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inary, Code, Privacy Policy, Woman, Face, View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1"/>
          <a:stretch/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260648"/>
            <a:ext cx="3672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b="1" dirty="0" smtClean="0">
                <a:solidFill>
                  <a:schemeClr val="bg1"/>
                </a:solidFill>
              </a:rPr>
              <a:t>Den binære k</a:t>
            </a:r>
            <a:r>
              <a:rPr lang="nb-NO" sz="2400" b="1" dirty="0" smtClean="0">
                <a:solidFill>
                  <a:schemeClr val="bg1"/>
                </a:solidFill>
              </a:rPr>
              <a:t>oden </a:t>
            </a:r>
            <a:r>
              <a:rPr lang="nb-NO" sz="2400" b="1" dirty="0" smtClean="0">
                <a:solidFill>
                  <a:schemeClr val="bg1"/>
                </a:solidFill>
              </a:rPr>
              <a:t>vi </a:t>
            </a:r>
            <a:r>
              <a:rPr lang="nb-NO" sz="2400" b="1" dirty="0" smtClean="0">
                <a:solidFill>
                  <a:schemeClr val="bg1"/>
                </a:solidFill>
              </a:rPr>
              <a:t>sende </a:t>
            </a:r>
            <a:r>
              <a:rPr lang="nb-NO" sz="2400" b="1" dirty="0" smtClean="0">
                <a:solidFill>
                  <a:schemeClr val="bg1"/>
                </a:solidFill>
              </a:rPr>
              <a:t>nå hadde kanskje </a:t>
            </a:r>
            <a:r>
              <a:rPr lang="nb-NO" sz="2400" b="1" dirty="0" err="1" smtClean="0">
                <a:solidFill>
                  <a:schemeClr val="bg1"/>
                </a:solidFill>
              </a:rPr>
              <a:t>ein</a:t>
            </a:r>
            <a:r>
              <a:rPr lang="nb-NO" sz="2400" b="1" dirty="0" smtClean="0">
                <a:solidFill>
                  <a:schemeClr val="bg1"/>
                </a:solidFill>
              </a:rPr>
              <a:t> fart på 1 </a:t>
            </a:r>
            <a:r>
              <a:rPr lang="nb-NO" sz="2400" b="1" dirty="0" smtClean="0">
                <a:solidFill>
                  <a:schemeClr val="bg1"/>
                </a:solidFill>
              </a:rPr>
              <a:t>bit i sekundet.</a:t>
            </a:r>
            <a:endParaRPr lang="nb-NO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193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It, Server, Server Cabinet, Network, Cable, Patch Cabl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404664"/>
            <a:ext cx="3312368" cy="1569660"/>
          </a:xfrm>
          <a:prstGeom prst="rect">
            <a:avLst/>
          </a:prstGeom>
          <a:solidFill>
            <a:srgbClr val="080808">
              <a:alpha val="43922"/>
            </a:srgbClr>
          </a:solidFill>
          <a:effectLst/>
        </p:spPr>
        <p:txBody>
          <a:bodyPr wrap="square" rtlCol="0">
            <a:spAutoFit/>
          </a:bodyPr>
          <a:lstStyle/>
          <a:p>
            <a:r>
              <a:rPr lang="nb-NO" sz="2400" b="1" dirty="0" smtClean="0">
                <a:solidFill>
                  <a:schemeClr val="bg1"/>
                </a:solidFill>
              </a:rPr>
              <a:t>I dag er det mange som har 100 Mbit/s </a:t>
            </a:r>
            <a:r>
              <a:rPr lang="nb-NO" sz="2400" b="1" dirty="0" smtClean="0">
                <a:solidFill>
                  <a:schemeClr val="bg1"/>
                </a:solidFill>
              </a:rPr>
              <a:t>heime</a:t>
            </a:r>
            <a:r>
              <a:rPr lang="nb-NO" sz="2400" b="1" dirty="0" smtClean="0">
                <a:solidFill>
                  <a:schemeClr val="bg1"/>
                </a:solidFill>
              </a:rPr>
              <a:t>. Det er 100 000 000 bits i sekundet.</a:t>
            </a:r>
            <a:endParaRPr lang="nb-NO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689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1404</TotalTime>
  <Words>478</Words>
  <Application>Microsoft Office PowerPoint</Application>
  <PresentationFormat>Skjermfremvisning (4:3)</PresentationFormat>
  <Paragraphs>176</Paragraphs>
  <Slides>19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19</vt:i4>
      </vt:variant>
    </vt:vector>
  </HeadingPairs>
  <TitlesOfParts>
    <vt:vector size="20" baseType="lpstr">
      <vt:lpstr>Office Theme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Oppdrag snakketøy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Øystein Sørborg</dc:creator>
  <cp:lastModifiedBy>Øystein Sørborg</cp:lastModifiedBy>
  <cp:revision>38</cp:revision>
  <dcterms:created xsi:type="dcterms:W3CDTF">2017-02-27T14:06:58Z</dcterms:created>
  <dcterms:modified xsi:type="dcterms:W3CDTF">2017-08-17T11:47:06Z</dcterms:modified>
</cp:coreProperties>
</file>