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sldIdLst>
    <p:sldId id="266" r:id="rId2"/>
    <p:sldId id="297" r:id="rId3"/>
    <p:sldId id="294" r:id="rId4"/>
    <p:sldId id="29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92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F771B-B9C3-4CFF-8405-78580F201AF8}" type="datetimeFigureOut">
              <a:rPr lang="nb-NO" smtClean="0"/>
              <a:t>30.11.2018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B018E-7FAC-4F0E-8FED-6B2CF2404D3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7127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7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7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74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8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7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4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0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5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7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1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DD21A-280D-45C9-9E11-F8AD589718C8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5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nb-NO" sz="4000" b="1" dirty="0" err="1" smtClean="0"/>
              <a:t>Katalase</a:t>
            </a:r>
            <a:r>
              <a:rPr lang="nb-NO" sz="4000" b="1" dirty="0" smtClean="0"/>
              <a:t> – enzymkonsentrasjon og </a:t>
            </a:r>
            <a:r>
              <a:rPr lang="nb-NO" sz="4000" b="1" dirty="0" smtClean="0"/>
              <a:t>reaksjonshastigheit</a:t>
            </a:r>
            <a:r>
              <a:rPr lang="nb-NO" sz="4000" b="1" dirty="0" smtClean="0"/>
              <a:t/>
            </a:r>
            <a:br>
              <a:rPr lang="nb-NO" sz="4000" b="1" dirty="0" smtClean="0"/>
            </a:br>
            <a:endParaRPr lang="en-US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b="1" dirty="0" smtClean="0"/>
              <a:t>Problemstilling: </a:t>
            </a:r>
          </a:p>
          <a:p>
            <a:pPr marL="720000" indent="0">
              <a:spcBef>
                <a:spcPts val="600"/>
              </a:spcBef>
              <a:buNone/>
            </a:pPr>
            <a:r>
              <a:rPr lang="nb-NO" dirty="0" err="1" smtClean="0"/>
              <a:t>Korleis</a:t>
            </a:r>
            <a:r>
              <a:rPr lang="nb-NO" dirty="0" smtClean="0"/>
              <a:t> påverkar </a:t>
            </a:r>
            <a:r>
              <a:rPr lang="nb-NO" dirty="0" smtClean="0"/>
              <a:t>enzymkonsentrasjonen   </a:t>
            </a:r>
            <a:r>
              <a:rPr lang="nb-NO" dirty="0" err="1" smtClean="0"/>
              <a:t>reaksjonshastigheita</a:t>
            </a:r>
            <a:r>
              <a:rPr lang="nb-NO" dirty="0" smtClean="0"/>
              <a:t>?</a:t>
            </a:r>
            <a:endParaRPr lang="nb-NO" dirty="0" smtClean="0"/>
          </a:p>
          <a:p>
            <a:pPr marL="0" indent="0">
              <a:buNone/>
            </a:pPr>
            <a:endParaRPr lang="nb-NO" b="1" dirty="0"/>
          </a:p>
          <a:p>
            <a:pPr marL="0" indent="0">
              <a:buNone/>
            </a:pPr>
            <a:r>
              <a:rPr lang="nb-NO" b="1" dirty="0"/>
              <a:t>Hypotese</a:t>
            </a:r>
            <a:r>
              <a:rPr lang="nb-NO" b="1" dirty="0" smtClean="0"/>
              <a:t>: </a:t>
            </a:r>
          </a:p>
          <a:p>
            <a:pPr marL="720000" lvl="1" indent="0">
              <a:buNone/>
            </a:pPr>
            <a:r>
              <a:rPr lang="nb-NO" sz="3200" dirty="0"/>
              <a:t>Når enzymkonsentrasjonen </a:t>
            </a:r>
            <a:r>
              <a:rPr lang="nb-NO" sz="3200" dirty="0" err="1" smtClean="0"/>
              <a:t>aukar</a:t>
            </a:r>
            <a:r>
              <a:rPr lang="nb-NO" sz="3200" dirty="0" smtClean="0"/>
              <a:t>, </a:t>
            </a:r>
            <a:r>
              <a:rPr lang="nb-NO" sz="3200" dirty="0"/>
              <a:t>vil </a:t>
            </a:r>
            <a:r>
              <a:rPr lang="nb-NO" sz="3200" dirty="0" err="1" smtClean="0"/>
              <a:t>reaksjonshastigheita</a:t>
            </a:r>
            <a:r>
              <a:rPr lang="nb-NO" sz="3200" dirty="0" smtClean="0"/>
              <a:t> </a:t>
            </a:r>
            <a:r>
              <a:rPr lang="nb-NO" sz="3200" dirty="0"/>
              <a:t>... fordi ... 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591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nb-NO" sz="4000" b="1" dirty="0" err="1" smtClean="0"/>
              <a:t>Variablar</a:t>
            </a:r>
            <a:r>
              <a:rPr lang="nb-NO" sz="4000" b="1" dirty="0" smtClean="0"/>
              <a:t> </a:t>
            </a:r>
            <a:r>
              <a:rPr lang="nb-NO" sz="4000" b="1" dirty="0"/>
              <a:t>kan </a:t>
            </a:r>
            <a:r>
              <a:rPr lang="nb-NO" sz="4000" b="1" dirty="0" smtClean="0"/>
              <a:t>bli delte inn </a:t>
            </a:r>
            <a:r>
              <a:rPr lang="nb-NO" sz="4000" b="1" dirty="0"/>
              <a:t>i tre grupper:</a:t>
            </a:r>
            <a:endParaRPr lang="en-US" sz="40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sz="2400" dirty="0" smtClean="0"/>
              <a:t>Uavhengig </a:t>
            </a:r>
            <a:r>
              <a:rPr lang="nb-NO" sz="2400" dirty="0"/>
              <a:t>variabel – den faktoren du </a:t>
            </a:r>
            <a:r>
              <a:rPr lang="nb-NO" sz="2400" dirty="0" smtClean="0"/>
              <a:t>varierer</a:t>
            </a:r>
          </a:p>
          <a:p>
            <a:pPr lvl="1"/>
            <a:r>
              <a:rPr lang="nb-NO" sz="2000" dirty="0" smtClean="0"/>
              <a:t>i </a:t>
            </a:r>
            <a:r>
              <a:rPr lang="nb-NO" sz="2000" dirty="0"/>
              <a:t>dette forsøket </a:t>
            </a:r>
            <a:r>
              <a:rPr lang="nb-NO" sz="2000" dirty="0" smtClean="0"/>
              <a:t>enzymkonsentrasjon</a:t>
            </a:r>
          </a:p>
          <a:p>
            <a:endParaRPr lang="en-US" sz="2400" dirty="0"/>
          </a:p>
          <a:p>
            <a:pPr lvl="0"/>
            <a:r>
              <a:rPr lang="nb-NO" sz="2400" dirty="0"/>
              <a:t>Avhengig variabel </a:t>
            </a:r>
            <a:r>
              <a:rPr lang="nb-NO" sz="2400" dirty="0" smtClean="0"/>
              <a:t>– den </a:t>
            </a:r>
            <a:r>
              <a:rPr lang="nb-NO" sz="2400" dirty="0"/>
              <a:t>faktoren som </a:t>
            </a:r>
            <a:r>
              <a:rPr lang="nb-NO" sz="2400" dirty="0" smtClean="0"/>
              <a:t>blir målt</a:t>
            </a:r>
            <a:endParaRPr lang="nb-NO" sz="2400" dirty="0" smtClean="0"/>
          </a:p>
          <a:p>
            <a:pPr lvl="1"/>
            <a:r>
              <a:rPr lang="nb-NO" sz="2000" dirty="0" smtClean="0"/>
              <a:t>i </a:t>
            </a:r>
            <a:r>
              <a:rPr lang="nb-NO" sz="2000" dirty="0"/>
              <a:t>dette forsøket blir det </a:t>
            </a:r>
            <a:r>
              <a:rPr lang="nb-NO" sz="2000" dirty="0" smtClean="0"/>
              <a:t>skumhøgde </a:t>
            </a:r>
            <a:r>
              <a:rPr lang="nb-NO" sz="2000" dirty="0" smtClean="0"/>
              <a:t>per </a:t>
            </a:r>
            <a:r>
              <a:rPr lang="nb-NO" sz="2000" dirty="0" smtClean="0"/>
              <a:t>tidseining</a:t>
            </a:r>
            <a:endParaRPr lang="nb-NO" sz="2000" dirty="0" smtClean="0"/>
          </a:p>
          <a:p>
            <a:pPr lvl="0"/>
            <a:endParaRPr lang="en-US" sz="2400" dirty="0"/>
          </a:p>
          <a:p>
            <a:pPr lvl="0"/>
            <a:r>
              <a:rPr lang="nb-NO" sz="2400" dirty="0"/>
              <a:t>Kontrollerte </a:t>
            </a:r>
            <a:r>
              <a:rPr lang="nb-NO" sz="2400" dirty="0" err="1" smtClean="0"/>
              <a:t>variablar</a:t>
            </a:r>
            <a:r>
              <a:rPr lang="nb-NO" sz="2400" dirty="0" smtClean="0"/>
              <a:t> </a:t>
            </a:r>
            <a:r>
              <a:rPr lang="nb-NO" sz="2400" dirty="0"/>
              <a:t>– </a:t>
            </a:r>
            <a:r>
              <a:rPr lang="nb-NO" sz="2400" dirty="0" err="1" smtClean="0"/>
              <a:t>faktorar</a:t>
            </a:r>
            <a:r>
              <a:rPr lang="nb-NO" sz="2400" dirty="0" smtClean="0"/>
              <a:t> </a:t>
            </a:r>
            <a:r>
              <a:rPr lang="nb-NO" sz="2400" dirty="0"/>
              <a:t>som kan </a:t>
            </a:r>
            <a:r>
              <a:rPr lang="nb-NO" sz="2400" dirty="0" err="1" smtClean="0"/>
              <a:t>påverke</a:t>
            </a:r>
            <a:r>
              <a:rPr lang="nb-NO" sz="2400" dirty="0" smtClean="0"/>
              <a:t> </a:t>
            </a:r>
            <a:r>
              <a:rPr lang="nb-NO" sz="2400" dirty="0"/>
              <a:t>forsøket men som </a:t>
            </a:r>
            <a:r>
              <a:rPr lang="nb-NO" sz="2400" dirty="0" smtClean="0"/>
              <a:t>blir </a:t>
            </a:r>
            <a:r>
              <a:rPr lang="nb-NO" sz="2400" dirty="0" err="1" smtClean="0"/>
              <a:t>haldne</a:t>
            </a:r>
            <a:r>
              <a:rPr lang="nb-NO" sz="2400" dirty="0" smtClean="0"/>
              <a:t> konstante, </a:t>
            </a:r>
            <a:r>
              <a:rPr lang="nb-NO" sz="2400" dirty="0"/>
              <a:t>f.eks.</a:t>
            </a:r>
            <a:endParaRPr lang="en-US" sz="2400" dirty="0"/>
          </a:p>
          <a:p>
            <a:pPr lvl="1"/>
            <a:r>
              <a:rPr lang="nb-NO" sz="2100" dirty="0"/>
              <a:t>k</a:t>
            </a:r>
            <a:r>
              <a:rPr lang="nb-NO" sz="2100" dirty="0" smtClean="0"/>
              <a:t>onsentrasjon </a:t>
            </a:r>
            <a:r>
              <a:rPr lang="nb-NO" sz="2100" dirty="0"/>
              <a:t>og volum av </a:t>
            </a:r>
            <a:r>
              <a:rPr lang="nb-NO" sz="2100" dirty="0" smtClean="0"/>
              <a:t>substrat (H</a:t>
            </a:r>
            <a:r>
              <a:rPr lang="nb-NO" sz="2100" baseline="-25000" dirty="0" smtClean="0"/>
              <a:t>2</a:t>
            </a:r>
            <a:r>
              <a:rPr lang="nb-NO" sz="2100" dirty="0" smtClean="0"/>
              <a:t>O</a:t>
            </a:r>
            <a:r>
              <a:rPr lang="nb-NO" sz="2100" baseline="-25000" dirty="0" smtClean="0"/>
              <a:t>2</a:t>
            </a:r>
            <a:r>
              <a:rPr lang="nb-NO" sz="2100" dirty="0" smtClean="0"/>
              <a:t>)</a:t>
            </a:r>
            <a:endParaRPr lang="en-US" sz="2100" dirty="0"/>
          </a:p>
          <a:p>
            <a:pPr lvl="1"/>
            <a:r>
              <a:rPr lang="nb-NO" sz="2100" dirty="0"/>
              <a:t>v</a:t>
            </a:r>
            <a:r>
              <a:rPr lang="nb-NO" sz="2100" dirty="0" smtClean="0"/>
              <a:t>olum </a:t>
            </a:r>
            <a:r>
              <a:rPr lang="nb-NO" sz="2100" dirty="0"/>
              <a:t>av </a:t>
            </a:r>
            <a:r>
              <a:rPr lang="nb-NO" sz="2100" dirty="0" err="1" smtClean="0"/>
              <a:t>gjærløysninga</a:t>
            </a:r>
            <a:endParaRPr lang="nb-NO" sz="2100" dirty="0" smtClean="0"/>
          </a:p>
          <a:p>
            <a:pPr lvl="1"/>
            <a:r>
              <a:rPr lang="nb-NO" sz="2100" dirty="0"/>
              <a:t>t</a:t>
            </a:r>
            <a:r>
              <a:rPr lang="nb-NO" sz="2100" dirty="0" smtClean="0"/>
              <a:t>emperatur</a:t>
            </a:r>
            <a:endParaRPr lang="en-US" sz="2100" dirty="0"/>
          </a:p>
          <a:p>
            <a:pPr lvl="1"/>
            <a:r>
              <a:rPr lang="nb-NO" sz="2100" dirty="0"/>
              <a:t>pH</a:t>
            </a:r>
            <a:endParaRPr lang="en-US" sz="2100" dirty="0"/>
          </a:p>
          <a:p>
            <a:pPr lvl="1"/>
            <a:endParaRPr lang="en-US" sz="21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3827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sz="4000" b="1" dirty="0"/>
              <a:t>Fyll inn i elevheftet:</a:t>
            </a:r>
            <a:endParaRPr lang="en-US" sz="40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reaksjonslikning</a:t>
            </a:r>
            <a:endParaRPr lang="nb-NO" dirty="0" smtClean="0"/>
          </a:p>
          <a:p>
            <a:r>
              <a:rPr lang="nb-NO" dirty="0"/>
              <a:t>u</a:t>
            </a:r>
            <a:r>
              <a:rPr lang="nb-NO" dirty="0" smtClean="0"/>
              <a:t>avhengig variabel</a:t>
            </a:r>
          </a:p>
          <a:p>
            <a:r>
              <a:rPr lang="nb-NO" dirty="0"/>
              <a:t>a</a:t>
            </a:r>
            <a:r>
              <a:rPr lang="nb-NO" dirty="0" smtClean="0"/>
              <a:t>vhengig variabel</a:t>
            </a:r>
          </a:p>
          <a:p>
            <a:r>
              <a:rPr lang="nb-NO" dirty="0"/>
              <a:t>k</a:t>
            </a:r>
            <a:r>
              <a:rPr lang="nb-NO" dirty="0" smtClean="0"/>
              <a:t>ontrollerte </a:t>
            </a:r>
            <a:r>
              <a:rPr lang="nb-NO" dirty="0" err="1" smtClean="0"/>
              <a:t>variablar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99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b="1" dirty="0"/>
              <a:t>Beskriv </a:t>
            </a:r>
            <a:r>
              <a:rPr lang="nb-NO" sz="4000" b="1" dirty="0" err="1" smtClean="0"/>
              <a:t>rådataa</a:t>
            </a:r>
            <a:r>
              <a:rPr lang="nb-NO" sz="4000" b="1" dirty="0" smtClean="0"/>
              <a:t> </a:t>
            </a:r>
            <a:r>
              <a:rPr lang="nb-NO" sz="4000" b="1" dirty="0" err="1" smtClean="0"/>
              <a:t>muntleg</a:t>
            </a:r>
            <a:r>
              <a:rPr lang="nb-NO" sz="4000" b="1" dirty="0" smtClean="0"/>
              <a:t> </a:t>
            </a:r>
            <a:r>
              <a:rPr lang="nb-NO" sz="4000" b="1" dirty="0"/>
              <a:t>– jobb i par</a:t>
            </a:r>
            <a:endParaRPr lang="en-US" sz="40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/>
              <a:t>Er </a:t>
            </a:r>
            <a:r>
              <a:rPr lang="nb-NO" dirty="0"/>
              <a:t>det stor variasjon mellom </a:t>
            </a:r>
            <a:r>
              <a:rPr lang="nb-NO" dirty="0" err="1" smtClean="0"/>
              <a:t>gjentakingane</a:t>
            </a:r>
            <a:r>
              <a:rPr lang="nb-NO" dirty="0" smtClean="0"/>
              <a:t>?</a:t>
            </a:r>
            <a:endParaRPr lang="en-US" dirty="0"/>
          </a:p>
          <a:p>
            <a:pPr lvl="0"/>
            <a:r>
              <a:rPr lang="nb-NO" dirty="0"/>
              <a:t>Ser du </a:t>
            </a:r>
            <a:r>
              <a:rPr lang="nb-NO" dirty="0" err="1" smtClean="0"/>
              <a:t>noko</a:t>
            </a:r>
            <a:r>
              <a:rPr lang="nb-NO" dirty="0" smtClean="0"/>
              <a:t> </a:t>
            </a:r>
            <a:r>
              <a:rPr lang="nb-NO" dirty="0"/>
              <a:t>mønster?</a:t>
            </a:r>
            <a:endParaRPr lang="en-US" dirty="0"/>
          </a:p>
          <a:p>
            <a:pPr lvl="0"/>
            <a:r>
              <a:rPr lang="nb-NO" dirty="0"/>
              <a:t>Er det </a:t>
            </a:r>
            <a:r>
              <a:rPr lang="nb-NO" dirty="0" err="1" smtClean="0"/>
              <a:t>nokre</a:t>
            </a:r>
            <a:r>
              <a:rPr lang="nb-NO" dirty="0" smtClean="0"/>
              <a:t> </a:t>
            </a:r>
            <a:r>
              <a:rPr lang="nb-NO" dirty="0" smtClean="0"/>
              <a:t>rare, </a:t>
            </a:r>
            <a:r>
              <a:rPr lang="nb-NO" dirty="0" err="1" smtClean="0"/>
              <a:t>overraskande</a:t>
            </a:r>
            <a:r>
              <a:rPr lang="nb-NO" dirty="0" smtClean="0"/>
              <a:t> </a:t>
            </a:r>
            <a:r>
              <a:rPr lang="nb-NO" dirty="0" smtClean="0"/>
              <a:t>eller sterkt </a:t>
            </a:r>
            <a:r>
              <a:rPr lang="nb-NO" dirty="0" err="1" smtClean="0"/>
              <a:t>avvikande</a:t>
            </a:r>
            <a:r>
              <a:rPr lang="nb-NO" dirty="0" smtClean="0"/>
              <a:t> </a:t>
            </a:r>
            <a:r>
              <a:rPr lang="nb-NO" dirty="0" err="1" smtClean="0"/>
              <a:t>verdiar</a:t>
            </a:r>
            <a:r>
              <a:rPr lang="nb-NO" dirty="0"/>
              <a:t>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57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11981</TotalTime>
  <Words>130</Words>
  <Application>Microsoft Office PowerPoint</Application>
  <PresentationFormat>Skjermfremvisning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Katalase – enzymkonsentrasjon og reaksjonshastigheit </vt:lpstr>
      <vt:lpstr>Variablar kan bli delte inn i tre grupper:</vt:lpstr>
      <vt:lpstr>Fyll inn i elevheftet:</vt:lpstr>
      <vt:lpstr>Beskriv rådataa muntleg – jobb i par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Gunvor Berge</dc:creator>
  <cp:lastModifiedBy>Aud Ragnhild V K Skår</cp:lastModifiedBy>
  <cp:revision>88</cp:revision>
  <dcterms:created xsi:type="dcterms:W3CDTF">2016-08-12T09:27:46Z</dcterms:created>
  <dcterms:modified xsi:type="dcterms:W3CDTF">2018-11-30T09:21:33Z</dcterms:modified>
</cp:coreProperties>
</file>