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9" r:id="rId2"/>
    <p:sldId id="336" r:id="rId3"/>
    <p:sldId id="332" r:id="rId4"/>
    <p:sldId id="358" r:id="rId5"/>
    <p:sldId id="365" r:id="rId6"/>
    <p:sldId id="364" r:id="rId7"/>
    <p:sldId id="351" r:id="rId8"/>
    <p:sldId id="348" r:id="rId9"/>
    <p:sldId id="359" r:id="rId10"/>
    <p:sldId id="352" r:id="rId11"/>
    <p:sldId id="366" r:id="rId12"/>
    <p:sldId id="36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F5080E-A7E6-FADB-7044-88AA1AB73D31}" name="Maria Vetleseter Bøe" initials="MVB" userId="S::mariavet@uio.no::49aa581f-0e31-4414-bc2e-bf3ee4c490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Celine Aas" initials="CA" lastIdx="5" clrIdx="1">
    <p:extLst>
      <p:ext uri="{19B8F6BF-5375-455C-9EA6-DF929625EA0E}">
        <p15:presenceInfo xmlns:p15="http://schemas.microsoft.com/office/powerpoint/2012/main" userId="S::celineaa@uio.no::f9465f8d-bd98-4bd9-90d5-11deb68f070f" providerId="AD"/>
      </p:ext>
    </p:extLst>
  </p:cmAuthor>
  <p:cmAuthor id="3" name="Aud Ragnhild Skår" initials="ARS" lastIdx="4" clrIdx="2">
    <p:extLst>
      <p:ext uri="{19B8F6BF-5375-455C-9EA6-DF929625EA0E}">
        <p15:presenceInfo xmlns:p15="http://schemas.microsoft.com/office/powerpoint/2012/main" userId="S::audsk@uio.no::7388df45-53e5-46d9-9978-03708b9b2ae9" providerId="AD"/>
      </p:ext>
    </p:extLst>
  </p:cmAuthor>
  <p:cmAuthor id="4" name="Majken Korsager" initials="MK" lastIdx="1" clrIdx="3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D98"/>
    <a:srgbClr val="00599D"/>
    <a:srgbClr val="3A71B9"/>
    <a:srgbClr val="000000"/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6" autoAdjust="0"/>
    <p:restoredTop sz="88256" autoAdjust="0"/>
  </p:normalViewPr>
  <p:slideViewPr>
    <p:cSldViewPr snapToGrid="0">
      <p:cViewPr varScale="1">
        <p:scale>
          <a:sx n="49" d="100"/>
          <a:sy n="49" d="100"/>
        </p:scale>
        <p:origin x="68" y="400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HiShYGkZ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26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filmen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2min </a:t>
            </a:r>
            <a:r>
              <a:rPr lang="en-US" dirty="0" err="1"/>
              <a:t>og</a:t>
            </a:r>
            <a:r>
              <a:rPr lang="en-US" dirty="0"/>
              <a:t> 19s. </a:t>
            </a:r>
            <a:r>
              <a:rPr lang="nb-NO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https://youtu.be/yqHiShYGkZQ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5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BFBC1-611F-58B8-0CE8-DD0E9A6E0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C5CDABD-2AEF-FC06-DB12-3A24EA535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1BE8110-7AC4-1A68-917B-1BD9B6155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5AA2C16-D960-D03F-91EE-22F4899A8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72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70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Du krymper mens du står oppreist. Når du ligger i noen timer, fylles lommene mellom ryggvirvlene seg opp igjen med væske. </a:t>
            </a:r>
          </a:p>
          <a:p>
            <a:r>
              <a:rPr lang="nb-NO" noProof="0" dirty="0"/>
              <a:t>Astronautene får tilbake sin vanlige høyde (krymper), etter en tid nede på jorda igjen.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83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26.05.2026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HiShYGkZ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0337" y="640080"/>
            <a:ext cx="427197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4800" dirty="0"/>
              <a:t>Hvorfor må astronauter trene balanse etter en romferd?</a:t>
            </a:r>
            <a:endParaRPr lang="en-US" sz="48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stronaut som går på månen. Foto">
            <a:extLst>
              <a:ext uri="{FF2B5EF4-FFF2-40B4-BE49-F238E27FC236}">
                <a16:creationId xmlns:a16="http://schemas.microsoft.com/office/drawing/2014/main" id="{FC0596B3-B8B5-F1EF-B4C8-AAC823594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Picture 5" descr="Astronaut som jobber utenfor romstasjonen.">
            <a:extLst>
              <a:ext uri="{FF2B5EF4-FFF2-40B4-BE49-F238E27FC236}">
                <a16:creationId xmlns:a16="http://schemas.microsoft.com/office/drawing/2014/main" id="{2C271A7B-8DBB-6D51-BF32-B64590FA5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" b="1"/>
          <a:stretch/>
        </p:blipFill>
        <p:spPr>
          <a:xfrm>
            <a:off x="1" y="9"/>
            <a:ext cx="9980026" cy="70781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8EB7-6DA7-63AA-7A28-0296D7D0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 dirty="0"/>
              <a:t>Visste du at …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E9B6458-B4F3-F803-4C58-3B60D0E53C43}"/>
              </a:ext>
            </a:extLst>
          </p:cNvPr>
          <p:cNvSpPr/>
          <p:nvPr/>
        </p:nvSpPr>
        <p:spPr>
          <a:xfrm>
            <a:off x="7168443" y="3521515"/>
            <a:ext cx="4850765" cy="1987463"/>
          </a:xfrm>
          <a:prstGeom prst="wedgeEllipseCallout">
            <a:avLst>
              <a:gd name="adj1" fmla="val -1581"/>
              <a:gd name="adj2" fmla="val -77505"/>
            </a:avLst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200" dirty="0"/>
              <a:t>Det er fordi de små lommene mellom ryggvirvlene ikke presses sammen slik de gjør nede på jorda.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4719" y="2011680"/>
            <a:ext cx="4554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Astronauter kan bli flere centimeter lengre mens de er i verdensrommet.</a:t>
            </a:r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829572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8BA9B0-1AFF-0F56-D578-60B82B5D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svarer på spørsmålet sammen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1962A2-D720-2CCB-1528-7F91A0F5D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8174" cy="435133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Hvorfor må astronauter trene balanse etter en romferd?</a:t>
            </a:r>
          </a:p>
          <a:p>
            <a:pPr marL="0" indent="0">
              <a:buNone/>
            </a:pPr>
            <a:r>
              <a:rPr lang="nb-NO" dirty="0"/>
              <a:t>1. Diskuter spørsmålet i par: </a:t>
            </a:r>
          </a:p>
          <a:p>
            <a:r>
              <a:rPr lang="nb-NO" dirty="0"/>
              <a:t>Hva har vi funnet ut?</a:t>
            </a:r>
          </a:p>
          <a:p>
            <a:r>
              <a:rPr lang="nb-NO" dirty="0"/>
              <a:t>Hvordan har vi funnet ut dette?</a:t>
            </a:r>
          </a:p>
          <a:p>
            <a:pPr marL="0" indent="0">
              <a:buNone/>
            </a:pPr>
            <a:r>
              <a:rPr lang="nb-NO" dirty="0"/>
              <a:t>2. Samarbeid to og to par: Del svarene med et annet elevpar og bli enige om et felles svar som kan deles i plenum.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Grafikk 7" descr="Styrerom med heldekkende fyll">
            <a:extLst>
              <a:ext uri="{FF2B5EF4-FFF2-40B4-BE49-F238E27FC236}">
                <a16:creationId xmlns:a16="http://schemas.microsoft.com/office/drawing/2014/main" id="{0F8C80DB-68C4-813F-677D-F4C6EB08C8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9026" y="1690688"/>
            <a:ext cx="3896139" cy="3896139"/>
          </a:xfrm>
          <a:prstGeom prst="rect">
            <a:avLst/>
          </a:prstGeom>
        </p:spPr>
      </p:pic>
      <p:sp>
        <p:nvSpPr>
          <p:cNvPr id="9" name="Snakkeboble: oval 8">
            <a:extLst>
              <a:ext uri="{FF2B5EF4-FFF2-40B4-BE49-F238E27FC236}">
                <a16:creationId xmlns:a16="http://schemas.microsoft.com/office/drawing/2014/main" id="{624F3D19-DF35-985F-7539-41D9EDF28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8470" y="2226365"/>
            <a:ext cx="808382" cy="371061"/>
          </a:xfrm>
          <a:prstGeom prst="wedgeEllipseCallout">
            <a:avLst>
              <a:gd name="adj1" fmla="val -51240"/>
              <a:gd name="adj2" fmla="val 78399"/>
            </a:avLst>
          </a:prstGeom>
          <a:solidFill>
            <a:srgbClr val="305D98"/>
          </a:solidFill>
          <a:ln>
            <a:solidFill>
              <a:srgbClr val="305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Snakkeboble: oval 9">
            <a:extLst>
              <a:ext uri="{FF2B5EF4-FFF2-40B4-BE49-F238E27FC236}">
                <a16:creationId xmlns:a16="http://schemas.microsoft.com/office/drawing/2014/main" id="{29D2E76F-DD11-D307-12C7-6DCACA72A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6852" y="1959719"/>
            <a:ext cx="808382" cy="371061"/>
          </a:xfrm>
          <a:prstGeom prst="wedgeEllipseCallout">
            <a:avLst>
              <a:gd name="adj1" fmla="val 41197"/>
              <a:gd name="adj2" fmla="val 99598"/>
            </a:avLst>
          </a:prstGeom>
          <a:solidFill>
            <a:srgbClr val="305D98"/>
          </a:solidFill>
          <a:ln>
            <a:solidFill>
              <a:srgbClr val="305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3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D9C1E5-BCFB-F1F3-D0F1-78B8C7EE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nb-NO" sz="3700"/>
              <a:t>Plenum: Hva </a:t>
            </a:r>
            <a:r>
              <a:rPr lang="nb-NO" sz="3700" dirty="0"/>
              <a:t>har vi funnet ut?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C884E-99C8-4378-0254-7E193C41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/>
              <a:t>Hvorfor må astronauter trene balanse etter en romferd? </a:t>
            </a:r>
          </a:p>
          <a:p>
            <a:r>
              <a:rPr lang="nb-NO" sz="2000" dirty="0"/>
              <a:t>I rommet blir astronautene utsatt for mikrogravitasjon. Filmen forklarte at dette er en slags vektløshet, som forstyrrer balanseorganet. </a:t>
            </a:r>
          </a:p>
          <a:p>
            <a:r>
              <a:rPr lang="nb-NO" sz="2000" dirty="0"/>
              <a:t>Når astronautene kommer tilbake til jorda, bruker hjernen litt tid på å tilpasse seg signalene fra balanseorganet igjen. De blir svimle og mister ofte balansen. Derfor må astronautene trene balanseøvelser, slik vi gjorde ute. </a:t>
            </a:r>
          </a:p>
          <a:p>
            <a:endParaRPr lang="nb-NO" sz="2000" dirty="0"/>
          </a:p>
        </p:txBody>
      </p:sp>
      <p:pic>
        <p:nvPicPr>
          <p:cNvPr id="4" name="Picture 6" descr="Astronaut utenfor romstasjonen med jorda i bakgrunnen.">
            <a:extLst>
              <a:ext uri="{FF2B5EF4-FFF2-40B4-BE49-F238E27FC236}">
                <a16:creationId xmlns:a16="http://schemas.microsoft.com/office/drawing/2014/main" id="{6FD30A05-0254-6B17-AEBE-C3E1E4999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2" r="1" b="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925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24797A-2F2A-73C3-F7FB-255D692A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05" y="-1464824"/>
            <a:ext cx="10515600" cy="1325563"/>
          </a:xfrm>
        </p:spPr>
        <p:txBody>
          <a:bodyPr/>
          <a:lstStyle/>
          <a:p>
            <a:r>
              <a:rPr lang="nb-NO" dirty="0"/>
              <a:t>Hvorfor trene?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som gjør yoga på stranda.">
            <a:extLst>
              <a:ext uri="{FF2B5EF4-FFF2-40B4-BE49-F238E27FC236}">
                <a16:creationId xmlns:a16="http://schemas.microsoft.com/office/drawing/2014/main" id="{EBE17AD9-1FCD-A8D5-2218-FA528EECF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r="344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1A83DB0E-2AF2-4807-B5C2-C723082A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679" y="666044"/>
            <a:ext cx="4393209" cy="3126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>
                <a:ea typeface="Calibri" panose="020F0502020204030204" pitchFamily="34" charset="0"/>
              </a:rPr>
              <a:t>Nå har dere prøvd noen av øvelsene som astronauter gjør når de kommer tilbake fra verdensrommet.</a:t>
            </a:r>
            <a:br>
              <a:rPr lang="nb-NO" sz="2200">
                <a:ea typeface="Calibri" panose="020F0502020204030204" pitchFamily="34" charset="0"/>
              </a:rPr>
            </a:br>
            <a:endParaRPr lang="nb-NO" sz="2200"/>
          </a:p>
          <a:p>
            <a:pPr marL="0" indent="0">
              <a:buNone/>
            </a:pPr>
            <a:r>
              <a:rPr lang="nb-NO" sz="2200">
                <a:ea typeface="Calibri" panose="020F0502020204030204" pitchFamily="34" charset="0"/>
              </a:rPr>
              <a:t>Tenk-par-del:</a:t>
            </a:r>
          </a:p>
          <a:p>
            <a:pPr marL="0" indent="0">
              <a:buNone/>
            </a:pPr>
            <a:r>
              <a:rPr lang="nb-NO" sz="2200">
                <a:ea typeface="Calibri" panose="020F0502020204030204" pitchFamily="34" charset="0"/>
              </a:rPr>
              <a:t>Hva skjedde da dere gjorde samme øvelse flere ganger?</a:t>
            </a:r>
            <a:endParaRPr lang="nb-NO" sz="2200"/>
          </a:p>
          <a:p>
            <a:pPr marL="0" indent="0">
              <a:buNone/>
            </a:pPr>
            <a:r>
              <a:rPr lang="nb-NO" sz="2200"/>
              <a:t>Se på tidene dere noterte ute.</a:t>
            </a:r>
            <a:endParaRPr lang="nb-NO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87B91-B21F-4FE7-D1B1-B78B530C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23" y="4071397"/>
            <a:ext cx="2445782" cy="22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D474C2-ADF4-4E33-AFEA-FAAC1DA1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264150" cy="1899912"/>
          </a:xfrm>
        </p:spPr>
        <p:txBody>
          <a:bodyPr>
            <a:noAutofit/>
          </a:bodyPr>
          <a:lstStyle/>
          <a:p>
            <a:r>
              <a:rPr lang="nb-NO" sz="3400" dirty="0">
                <a:effectLst/>
              </a:rPr>
              <a:t>Hvorfor er det viktig for astronauter å trene opp balansen igjen?</a:t>
            </a:r>
          </a:p>
        </p:txBody>
      </p:sp>
      <p:pic>
        <p:nvPicPr>
          <p:cNvPr id="9" name="Picture 8" descr="Bilde fra et kjøkken der personen svever sammen med katter, matskåler og mikrobølgeovner.">
            <a:extLst>
              <a:ext uri="{FF2B5EF4-FFF2-40B4-BE49-F238E27FC236}">
                <a16:creationId xmlns:a16="http://schemas.microsoft.com/office/drawing/2014/main" id="{65021EF1-0B3C-EA8F-2D04-4B8CB881B8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4" b="1115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DDE6-7A53-DDB7-253A-E00D907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Først må vi se litt nærmere på begrepet «vektløshet» (mikrogravitasjon).</a:t>
            </a:r>
            <a:endParaRPr lang="nb-NO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22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stasjonen med jorda i bakgrunnen under. Foto">
            <a:hlinkClick r:id="rId3"/>
            <a:extLst>
              <a:ext uri="{FF2B5EF4-FFF2-40B4-BE49-F238E27FC236}">
                <a16:creationId xmlns:a16="http://schemas.microsoft.com/office/drawing/2014/main" id="{DA06FA30-106F-F6FC-DA80-2A075ECC9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1" t="2939" r="1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71032-88BC-114E-CBEE-4DB52008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900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Hva er mikrogravitasjon («vektløshet»)?</a:t>
            </a: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54906" y="4893463"/>
            <a:ext cx="1736203" cy="1495762"/>
            <a:chOff x="5254906" y="4893463"/>
            <a:chExt cx="1736203" cy="1495762"/>
          </a:xfrm>
        </p:grpSpPr>
        <p:sp>
          <p:nvSpPr>
            <p:cNvPr id="6" name="Oval 5">
              <a:hlinkClick r:id="rId3"/>
            </p:cNvPr>
            <p:cNvSpPr/>
            <p:nvPr/>
          </p:nvSpPr>
          <p:spPr>
            <a:xfrm>
              <a:off x="5254906" y="4893463"/>
              <a:ext cx="1736203" cy="1495762"/>
            </a:xfrm>
            <a:prstGeom prst="ellipse">
              <a:avLst/>
            </a:prstGeom>
            <a:solidFill>
              <a:srgbClr val="000000">
                <a:alpha val="27843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5858500" y="5246358"/>
              <a:ext cx="806807" cy="789972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</p:grpSp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7B3A9B59-01B4-D951-460C-8834A8741A26}"/>
              </a:ext>
            </a:extLst>
          </p:cNvPr>
          <p:cNvSpPr/>
          <p:nvPr/>
        </p:nvSpPr>
        <p:spPr>
          <a:xfrm>
            <a:off x="5004619" y="491614"/>
            <a:ext cx="7039745" cy="2731810"/>
          </a:xfrm>
          <a:prstGeom prst="wedgeEllipseCallout">
            <a:avLst>
              <a:gd name="adj1" fmla="val -26175"/>
              <a:gd name="adj2" fmla="val 69866"/>
            </a:avLst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/>
              <a:t>Mens</a:t>
            </a:r>
            <a:r>
              <a:rPr lang="en-US" sz="2400" dirty="0"/>
              <a:t> du ser </a:t>
            </a:r>
            <a:r>
              <a:rPr lang="en-US" sz="2400" dirty="0" err="1"/>
              <a:t>filmen</a:t>
            </a:r>
            <a:r>
              <a:rPr lang="en-US" sz="2400" dirty="0"/>
              <a:t>: </a:t>
            </a:r>
            <a:r>
              <a:rPr lang="en-US" sz="2400" dirty="0" err="1"/>
              <a:t>Følg</a:t>
            </a:r>
            <a:r>
              <a:rPr lang="en-US" sz="2400" dirty="0"/>
              <a:t> med </a:t>
            </a:r>
            <a:r>
              <a:rPr lang="en-US" sz="2400" dirty="0" err="1"/>
              <a:t>på</a:t>
            </a:r>
            <a:r>
              <a:rPr lang="en-US" sz="2400" dirty="0"/>
              <a:t> om du </a:t>
            </a:r>
            <a:r>
              <a:rPr lang="en-US" sz="2400" dirty="0" err="1"/>
              <a:t>får</a:t>
            </a:r>
            <a:r>
              <a:rPr lang="en-US" sz="2400" dirty="0"/>
              <a:t> </a:t>
            </a:r>
            <a:r>
              <a:rPr lang="en-US" sz="2400" dirty="0" err="1"/>
              <a:t>noe</a:t>
            </a:r>
            <a:r>
              <a:rPr lang="en-US" sz="2400" dirty="0"/>
              <a:t> </a:t>
            </a:r>
            <a:r>
              <a:rPr lang="en-US" sz="2400" dirty="0" err="1"/>
              <a:t>informasjon</a:t>
            </a:r>
            <a:r>
              <a:rPr lang="en-US" sz="2400" dirty="0"/>
              <a:t> om </a:t>
            </a:r>
            <a:r>
              <a:rPr lang="en-US" sz="2400" dirty="0" err="1"/>
              <a:t>hvorfor</a:t>
            </a:r>
            <a:r>
              <a:rPr lang="en-US" sz="2400" dirty="0"/>
              <a:t> alt </a:t>
            </a:r>
            <a:r>
              <a:rPr lang="en-US" sz="2400" dirty="0" err="1"/>
              <a:t>svever</a:t>
            </a:r>
            <a:r>
              <a:rPr lang="en-US" sz="2400" dirty="0"/>
              <a:t> alt </a:t>
            </a:r>
            <a:r>
              <a:rPr lang="en-US" sz="2400" dirty="0" err="1"/>
              <a:t>rundt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romskipet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9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Astronaut utenfor romstasjonen med jorda i bakgrunnen.">
            <a:extLst>
              <a:ext uri="{FF2B5EF4-FFF2-40B4-BE49-F238E27FC236}">
                <a16:creationId xmlns:a16="http://schemas.microsoft.com/office/drawing/2014/main" id="{5EDD88EE-176D-7579-8849-C07A80B00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145F73AF-A8CA-9557-8C33-13805992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78" y="179574"/>
            <a:ext cx="7196322" cy="1899912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bg1"/>
                </a:solidFill>
                <a:effectLst/>
              </a:rPr>
              <a:t>Hvorfor kjenner vi ikke tyngdekraften når vi er i fritt fall</a:t>
            </a:r>
            <a:r>
              <a:rPr lang="en-US" sz="4000" dirty="0">
                <a:solidFill>
                  <a:schemeClr val="bg1"/>
                </a:solidFill>
                <a:effectLst/>
              </a:rPr>
              <a:t>?</a:t>
            </a:r>
            <a:endParaRPr lang="nb-NO" sz="4000" dirty="0">
              <a:solidFill>
                <a:schemeClr val="bg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02B7ED-A082-CF1D-7499-4EF6F05A63D5}"/>
              </a:ext>
            </a:extLst>
          </p:cNvPr>
          <p:cNvSpPr txBox="1">
            <a:spLocks/>
          </p:cNvSpPr>
          <p:nvPr/>
        </p:nvSpPr>
        <p:spPr>
          <a:xfrm>
            <a:off x="218954" y="1975556"/>
            <a:ext cx="6947966" cy="403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200" dirty="0">
                <a:solidFill>
                  <a:schemeClr val="bg1"/>
                </a:solidFill>
              </a:rPr>
              <a:t>Fritt fall betyr at vi faller hele tiden (på grunn av tyngdekraften), men vi merker det ikke, fordi alt annet rundt oss faller også.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200" dirty="0">
                <a:solidFill>
                  <a:schemeClr val="bg1"/>
                </a:solidFill>
              </a:rPr>
              <a:t>Dette kan sammenlignes med at vi opplever at vi er i ro inne i et fly, selv om det går fort framover. Fordi alt rundt oss går like fort framover.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200" dirty="0">
                <a:solidFill>
                  <a:schemeClr val="bg1"/>
                </a:solidFill>
              </a:rPr>
              <a:t>Når det flyet er et romskip som ikke går framover med konstant fart, men hele tiden faller nedover i fritt fall, kjennes det ut som om tyngdekraften er borte.</a:t>
            </a:r>
          </a:p>
        </p:txBody>
      </p:sp>
    </p:spTree>
    <p:extLst>
      <p:ext uri="{BB962C8B-B14F-4D97-AF65-F5344CB8AC3E}">
        <p14:creationId xmlns:p14="http://schemas.microsoft.com/office/powerpoint/2010/main" val="311465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EE4DA-6465-1BEA-002E-FA7A3F575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69036C-A474-1776-8CE8-32BDB81C4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stronaut utenfor romstasjonen med jorda i bakgrunnen.">
            <a:extLst>
              <a:ext uri="{FF2B5EF4-FFF2-40B4-BE49-F238E27FC236}">
                <a16:creationId xmlns:a16="http://schemas.microsoft.com/office/drawing/2014/main" id="{099FB252-3CDD-F239-5449-9729F88A11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4" b="23314"/>
          <a:stretch/>
        </p:blipFill>
        <p:spPr>
          <a:xfrm>
            <a:off x="3240910" y="10"/>
            <a:ext cx="8951087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98FB73B-6767-8705-E0A5-2C6024598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309467-DAED-2356-D491-14CB83B8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6" y="243980"/>
            <a:ext cx="5704834" cy="1899912"/>
          </a:xfrm>
        </p:spPr>
        <p:txBody>
          <a:bodyPr>
            <a:normAutofit/>
          </a:bodyPr>
          <a:lstStyle/>
          <a:p>
            <a:r>
              <a:rPr lang="nb-NO" sz="4000" dirty="0">
                <a:effectLst/>
              </a:rPr>
              <a:t>Hva skjer med balansen i verdensrommet</a:t>
            </a:r>
            <a:r>
              <a:rPr lang="en-US" sz="4000" dirty="0">
                <a:effectLst/>
              </a:rPr>
              <a:t>?</a:t>
            </a:r>
            <a:endParaRPr lang="nb-NO" sz="4000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C1A6-38A3-D573-E982-D65011804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25" y="1985848"/>
            <a:ext cx="5557296" cy="3742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Når vi er på jorda, bruker balanseorganet i øret tyngdekraften til å finne ut hva som er opp og ned. I tillegg får vi også informasjon gjennom synet. </a:t>
            </a:r>
          </a:p>
          <a:p>
            <a:pPr marL="0" indent="0">
              <a:buNone/>
            </a:pPr>
            <a:r>
              <a:rPr lang="nb-NO" sz="2200" dirty="0"/>
              <a:t>I vektløshet merker ikke balanseorganet tyngdekraften lenger, og hjernen blir forvirret. Etter en stund vil hjernen bare bruke synet til å orientere seg.    </a:t>
            </a:r>
          </a:p>
          <a:p>
            <a:pPr marL="0" indent="0">
              <a:buNone/>
            </a:pPr>
            <a:r>
              <a:rPr lang="nb-NO" sz="2200" dirty="0"/>
              <a:t>Når astronautene kommer tilbake til jorda, bruker hjernen litt tid på å tilpasse seg signalene fra balanseorganet igjen. De blir svimle og mister ofte balansen. Derfor må astronautene trene balanseøvelser. </a:t>
            </a:r>
          </a:p>
        </p:txBody>
      </p:sp>
      <p:sp>
        <p:nvSpPr>
          <p:cNvPr id="4" name="Snakkeboble: oval 3">
            <a:extLst>
              <a:ext uri="{FF2B5EF4-FFF2-40B4-BE49-F238E27FC236}">
                <a16:creationId xmlns:a16="http://schemas.microsoft.com/office/drawing/2014/main" id="{F7E9898E-9599-BE2A-71AF-3322BF306EEF}"/>
              </a:ext>
            </a:extLst>
          </p:cNvPr>
          <p:cNvSpPr/>
          <p:nvPr/>
        </p:nvSpPr>
        <p:spPr>
          <a:xfrm>
            <a:off x="9063319" y="793102"/>
            <a:ext cx="2913078" cy="1810139"/>
          </a:xfrm>
          <a:prstGeom prst="wedgeEllipseCallout">
            <a:avLst/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dirty="0"/>
              <a:t>Har du vært om bord i båt og opplevd å bli svimmel/ustø når du kommer på land igjen?</a:t>
            </a:r>
          </a:p>
        </p:txBody>
      </p:sp>
      <p:sp>
        <p:nvSpPr>
          <p:cNvPr id="5" name="Snakkeboble: oval 4">
            <a:extLst>
              <a:ext uri="{FF2B5EF4-FFF2-40B4-BE49-F238E27FC236}">
                <a16:creationId xmlns:a16="http://schemas.microsoft.com/office/drawing/2014/main" id="{C465F212-EEFF-D2B4-0F0E-4F9EFEB593AB}"/>
              </a:ext>
            </a:extLst>
          </p:cNvPr>
          <p:cNvSpPr/>
          <p:nvPr/>
        </p:nvSpPr>
        <p:spPr>
          <a:xfrm>
            <a:off x="8864397" y="3110204"/>
            <a:ext cx="2913078" cy="1810139"/>
          </a:xfrm>
          <a:prstGeom prst="wedgeEllipseCallout">
            <a:avLst/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dirty="0"/>
              <a:t>Det ligner på følelsen astronautene får når de kommer tilbake til jorda.</a:t>
            </a:r>
          </a:p>
        </p:txBody>
      </p:sp>
    </p:spTree>
    <p:extLst>
      <p:ext uri="{BB962C8B-B14F-4D97-AF65-F5344CB8AC3E}">
        <p14:creationId xmlns:p14="http://schemas.microsoft.com/office/powerpoint/2010/main" val="12934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9CE0-47D4-49D2-3AAA-D1903285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nb-NO" sz="3600" dirty="0"/>
              <a:t>Hvordan er følelsen av å være vektløs?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3ED778-12C2-8E5E-C7AD-FF942762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319286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Jobb i par.</a:t>
            </a:r>
          </a:p>
          <a:p>
            <a:pPr marL="0" indent="0">
              <a:buNone/>
            </a:pPr>
            <a:r>
              <a:rPr lang="nb-NO" sz="2200" dirty="0"/>
              <a:t>Den ene skal stå med armene ned langs siden og prøve å presse armene oppover, mens den andre holder igjen i 30 sekunder. </a:t>
            </a:r>
          </a:p>
          <a:p>
            <a:pPr marL="0" indent="0">
              <a:buNone/>
            </a:pPr>
            <a:r>
              <a:rPr lang="nb-NO" sz="2200" dirty="0"/>
              <a:t>Hva skjer når armene «slippes fri»?</a:t>
            </a:r>
          </a:p>
          <a:p>
            <a:pPr marL="0" indent="0">
              <a:buNone/>
            </a:pPr>
            <a:r>
              <a:rPr lang="nb-NO" sz="2200" dirty="0"/>
              <a:t>Bytt roller og gjenta.</a:t>
            </a:r>
          </a:p>
        </p:txBody>
      </p:sp>
      <p:pic>
        <p:nvPicPr>
          <p:cNvPr id="5" name="Content Placeholder 4" descr="Såpebobler som svever i lufta">
            <a:extLst>
              <a:ext uri="{FF2B5EF4-FFF2-40B4-BE49-F238E27FC236}">
                <a16:creationId xmlns:a16="http://schemas.microsoft.com/office/drawing/2014/main" id="{E4C9C636-1051-FDD8-B57A-33E1DD97E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26825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r fallskjermgruppe i luften">
            <a:extLst>
              <a:ext uri="{FF2B5EF4-FFF2-40B4-BE49-F238E27FC236}">
                <a16:creationId xmlns:a16="http://schemas.microsoft.com/office/drawing/2014/main" id="{6F57D526-C54D-A118-0A4D-4DAEEDD51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" r="273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8EB7-6DA7-63AA-7A28-0296D7D0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Tyngdekraften</a:t>
            </a:r>
            <a:r>
              <a:rPr lang="en-US" sz="4000" dirty="0"/>
              <a:t> trekker </a:t>
            </a:r>
            <a:r>
              <a:rPr lang="en-US" sz="4000"/>
              <a:t>oss</a:t>
            </a:r>
            <a:r>
              <a:rPr lang="en-US" sz="4000" dirty="0"/>
              <a:t> </a:t>
            </a:r>
            <a:r>
              <a:rPr lang="en-US" sz="4000"/>
              <a:t>ned</a:t>
            </a:r>
            <a:r>
              <a:rPr lang="en-US" sz="4000" dirty="0"/>
              <a:t> mot </a:t>
            </a:r>
            <a:r>
              <a:rPr lang="en-US" sz="4000"/>
              <a:t>jorda</a:t>
            </a:r>
            <a:endParaRPr lang="nb-N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6337-E440-45A6-077B-6E661E60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Dere opplevde nå følelsen av at armene var «vektløse». Det kan likne følelsen astronautene har når de er på romstasjonen.</a:t>
            </a:r>
          </a:p>
          <a:p>
            <a:pPr marL="0" indent="0">
              <a:buNone/>
            </a:pPr>
            <a:r>
              <a:rPr lang="nb-NO" sz="2200" dirty="0"/>
              <a:t>Når astronautene kommer tilbake til jorda, føles enhver bevegelse veldig tung, helt til de har vent seg til å kjenne tyngdekraften på vanlig måte </a:t>
            </a:r>
            <a:r>
              <a:rPr lang="nb-NO" sz="2000" dirty="0"/>
              <a:t>igjen. 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1323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erson som trener balanse på et berg ved sjøen.">
            <a:extLst>
              <a:ext uri="{FF2B5EF4-FFF2-40B4-BE49-F238E27FC236}">
                <a16:creationId xmlns:a16="http://schemas.microsoft.com/office/drawing/2014/main" id="{610DE139-4EA6-28C5-4312-5D44AC83EE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8812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C5E78-41A6-35C6-EEA4-89C827BC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effectLst/>
              </a:rPr>
              <a:t>Hvordan kan man trene balanse?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ADC0-7363-6434-9063-B2A171B00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038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solidFill>
                  <a:schemeClr val="bg1"/>
                </a:solidFill>
                <a:effectLst>
                  <a:glow rad="101600">
                    <a:srgbClr val="00599D"/>
                  </a:glow>
                </a:effectLst>
              </a:rPr>
              <a:t>Når astronautene kommer tilbake til jorda, må hjernen deres på nytt lære hvordan den skal bruke informasjonen fra øynene, balanseorganet i det indre øret og musklene, for å kontrollere kroppsbevegelsene. </a:t>
            </a:r>
          </a:p>
        </p:txBody>
      </p:sp>
      <p:sp>
        <p:nvSpPr>
          <p:cNvPr id="5" name="Speech Bubble: Oval 9">
            <a:extLst>
              <a:ext uri="{FF2B5EF4-FFF2-40B4-BE49-F238E27FC236}">
                <a16:creationId xmlns:a16="http://schemas.microsoft.com/office/drawing/2014/main" id="{0E9B6458-B4F3-F803-4C58-3B60D0E53C43}"/>
              </a:ext>
            </a:extLst>
          </p:cNvPr>
          <p:cNvSpPr/>
          <p:nvPr/>
        </p:nvSpPr>
        <p:spPr>
          <a:xfrm>
            <a:off x="456255" y="4505412"/>
            <a:ext cx="4114067" cy="1987463"/>
          </a:xfrm>
          <a:prstGeom prst="wedgeEllipseCallout">
            <a:avLst>
              <a:gd name="adj1" fmla="val 60188"/>
              <a:gd name="adj2" fmla="val 1737"/>
            </a:avLst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200" dirty="0"/>
              <a:t>Det gjør de ved å trene ulike balanseøvelser, slike som dere prøvde ute i starten av økta.</a:t>
            </a:r>
          </a:p>
        </p:txBody>
      </p:sp>
    </p:spTree>
    <p:extLst>
      <p:ext uri="{BB962C8B-B14F-4D97-AF65-F5344CB8AC3E}">
        <p14:creationId xmlns:p14="http://schemas.microsoft.com/office/powerpoint/2010/main" val="27091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7250</TotalTime>
  <Words>740</Words>
  <Application>Microsoft Office PowerPoint</Application>
  <PresentationFormat>Widescreen</PresentationFormat>
  <Paragraphs>53</Paragraphs>
  <Slides>12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Hvorfor må astronauter trene balanse etter en romferd?</vt:lpstr>
      <vt:lpstr>Hvorfor trene?</vt:lpstr>
      <vt:lpstr>Hvorfor er det viktig for astronauter å trene opp balansen igjen?</vt:lpstr>
      <vt:lpstr>Hva er mikrogravitasjon («vektløshet»)?</vt:lpstr>
      <vt:lpstr>Hvorfor kjenner vi ikke tyngdekraften når vi er i fritt fall?</vt:lpstr>
      <vt:lpstr>Hva skjer med balansen i verdensrommet?</vt:lpstr>
      <vt:lpstr>Hvordan er følelsen av å være vektløs?</vt:lpstr>
      <vt:lpstr>Tyngdekraften trekker oss ned mot jorda</vt:lpstr>
      <vt:lpstr>Hvordan kan man trene balanse?</vt:lpstr>
      <vt:lpstr>Visste du at …</vt:lpstr>
      <vt:lpstr>Vi svarer på spørsmålet sammen</vt:lpstr>
      <vt:lpstr>Plenum: Hva har vi funnet ut?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Aud Ragnhild Skår</cp:lastModifiedBy>
  <cp:revision>257</cp:revision>
  <dcterms:created xsi:type="dcterms:W3CDTF">2020-07-27T11:27:57Z</dcterms:created>
  <dcterms:modified xsi:type="dcterms:W3CDTF">2026-05-26T10:48:26Z</dcterms:modified>
</cp:coreProperties>
</file>