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9" r:id="rId3"/>
    <p:sldId id="311" r:id="rId4"/>
    <p:sldId id="285" r:id="rId5"/>
    <p:sldId id="257" r:id="rId6"/>
    <p:sldId id="320" r:id="rId7"/>
    <p:sldId id="258" r:id="rId8"/>
    <p:sldId id="336" r:id="rId9"/>
    <p:sldId id="267" r:id="rId10"/>
    <p:sldId id="262" r:id="rId11"/>
    <p:sldId id="321" r:id="rId12"/>
    <p:sldId id="319" r:id="rId13"/>
    <p:sldId id="325" r:id="rId14"/>
    <p:sldId id="337" r:id="rId15"/>
    <p:sldId id="334" r:id="rId16"/>
    <p:sldId id="270" r:id="rId17"/>
    <p:sldId id="288" r:id="rId18"/>
    <p:sldId id="312" r:id="rId19"/>
    <p:sldId id="349" r:id="rId20"/>
    <p:sldId id="324" r:id="rId21"/>
    <p:sldId id="350" r:id="rId22"/>
    <p:sldId id="305" r:id="rId23"/>
    <p:sldId id="343" r:id="rId24"/>
    <p:sldId id="306" r:id="rId25"/>
    <p:sldId id="344" r:id="rId26"/>
    <p:sldId id="271" r:id="rId27"/>
    <p:sldId id="326" r:id="rId28"/>
    <p:sldId id="347" r:id="rId29"/>
    <p:sldId id="308" r:id="rId30"/>
    <p:sldId id="327" r:id="rId31"/>
    <p:sldId id="261" r:id="rId32"/>
    <p:sldId id="276" r:id="rId33"/>
    <p:sldId id="346" r:id="rId34"/>
    <p:sldId id="310" r:id="rId35"/>
    <p:sldId id="345" r:id="rId36"/>
    <p:sldId id="272" r:id="rId37"/>
    <p:sldId id="341" r:id="rId38"/>
    <p:sldId id="352" r:id="rId3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50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5D492A-D71C-4BF9-957A-867FE4C57EF6}" v="288" dt="2025-05-22T10:58:00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ys stil 3 - uthevingsfarg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423" autoAdjust="0"/>
  </p:normalViewPr>
  <p:slideViewPr>
    <p:cSldViewPr snapToGrid="0">
      <p:cViewPr varScale="1">
        <p:scale>
          <a:sx n="103" d="100"/>
          <a:sy n="103" d="100"/>
        </p:scale>
        <p:origin x="114" y="252"/>
      </p:cViewPr>
      <p:guideLst/>
    </p:cSldViewPr>
  </p:slideViewPr>
  <p:outlineViewPr>
    <p:cViewPr>
      <p:scale>
        <a:sx n="33" d="100"/>
        <a:sy n="33" d="100"/>
      </p:scale>
      <p:origin x="0" y="-28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BB7B6-ADF8-4C75-B638-43D59D5558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74D9200-5725-404F-96E2-B917F8A67607}">
      <dgm:prSet phldrT="[Tekst]" custT="1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Sosiale forhold</a:t>
          </a:r>
        </a:p>
      </dgm:t>
    </dgm:pt>
    <dgm:pt modelId="{7DCBDB2F-263F-4881-84D1-86A7AD2E5A87}" type="parTrans" cxnId="{C2D9F56D-B427-4971-A88E-DE46FF542EAD}">
      <dgm:prSet/>
      <dgm:spPr/>
      <dgm:t>
        <a:bodyPr/>
        <a:lstStyle/>
        <a:p>
          <a:endParaRPr lang="nb-NO"/>
        </a:p>
      </dgm:t>
    </dgm:pt>
    <dgm:pt modelId="{8B3B638F-FFAC-4F00-B23B-07E310F694D3}" type="sibTrans" cxnId="{C2D9F56D-B427-4971-A88E-DE46FF542EAD}">
      <dgm:prSet/>
      <dgm:spPr/>
      <dgm:t>
        <a:bodyPr/>
        <a:lstStyle/>
        <a:p>
          <a:endParaRPr lang="nb-NO"/>
        </a:p>
      </dgm:t>
    </dgm:pt>
    <dgm:pt modelId="{9258AB2B-5B7A-4208-B1FD-CCFD37430293}">
      <dgm:prSet phldrT="[Teks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Økonomi</a:t>
          </a:r>
        </a:p>
      </dgm:t>
    </dgm:pt>
    <dgm:pt modelId="{217955DF-7EB4-4335-82FF-B23FF6184EBD}" type="parTrans" cxnId="{B6A65583-82DE-4DEE-B44B-C38575E877D5}">
      <dgm:prSet/>
      <dgm:spPr/>
      <dgm:t>
        <a:bodyPr/>
        <a:lstStyle/>
        <a:p>
          <a:endParaRPr lang="nb-NO"/>
        </a:p>
      </dgm:t>
    </dgm:pt>
    <dgm:pt modelId="{C52DC32C-5AFD-4677-AA0E-589AA1E7AA2C}" type="sibTrans" cxnId="{B6A65583-82DE-4DEE-B44B-C38575E877D5}">
      <dgm:prSet/>
      <dgm:spPr/>
      <dgm:t>
        <a:bodyPr/>
        <a:lstStyle/>
        <a:p>
          <a:endParaRPr lang="nb-NO"/>
        </a:p>
      </dgm:t>
    </dgm:pt>
    <dgm:pt modelId="{076E5E48-ED6C-4FFC-B27C-DFB00881E6BA}">
      <dgm:prSet phldrT="[Tekst]" custT="1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Miljø og klima</a:t>
          </a:r>
        </a:p>
      </dgm:t>
    </dgm:pt>
    <dgm:pt modelId="{13D38795-5D7E-44D1-B55A-299F39A100FF}" type="parTrans" cxnId="{CE67DEB3-7BF1-4D67-A38A-017139A90669}">
      <dgm:prSet/>
      <dgm:spPr/>
      <dgm:t>
        <a:bodyPr/>
        <a:lstStyle/>
        <a:p>
          <a:endParaRPr lang="nb-NO"/>
        </a:p>
      </dgm:t>
    </dgm:pt>
    <dgm:pt modelId="{ED895043-EB71-4EFD-BE4E-30ABF2C46729}" type="sibTrans" cxnId="{CE67DEB3-7BF1-4D67-A38A-017139A90669}">
      <dgm:prSet/>
      <dgm:spPr/>
      <dgm:t>
        <a:bodyPr/>
        <a:lstStyle/>
        <a:p>
          <a:endParaRPr lang="nb-NO"/>
        </a:p>
      </dgm:t>
    </dgm:pt>
    <dgm:pt modelId="{FE9A27AB-1F38-4818-BAA6-0D3C095C1073}" type="pres">
      <dgm:prSet presAssocID="{0CFBB7B6-ADF8-4C75-B638-43D59D5558FB}" presName="compositeShape" presStyleCnt="0">
        <dgm:presLayoutVars>
          <dgm:chMax val="7"/>
          <dgm:dir/>
          <dgm:resizeHandles val="exact"/>
        </dgm:presLayoutVars>
      </dgm:prSet>
      <dgm:spPr/>
    </dgm:pt>
    <dgm:pt modelId="{8661FA52-AFA9-453A-B310-3E17DB1FE5A3}" type="pres">
      <dgm:prSet presAssocID="{374D9200-5725-404F-96E2-B917F8A67607}" presName="circ1" presStyleLbl="vennNode1" presStyleIdx="0" presStyleCnt="3"/>
      <dgm:spPr/>
    </dgm:pt>
    <dgm:pt modelId="{0DD3A144-6D2D-4FAA-B3AF-7337CAABE15F}" type="pres">
      <dgm:prSet presAssocID="{374D9200-5725-404F-96E2-B917F8A6760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DD0C4A-85DF-46D9-A1F3-94C46A5A1CC8}" type="pres">
      <dgm:prSet presAssocID="{9258AB2B-5B7A-4208-B1FD-CCFD37430293}" presName="circ2" presStyleLbl="vennNode1" presStyleIdx="1" presStyleCnt="3"/>
      <dgm:spPr/>
    </dgm:pt>
    <dgm:pt modelId="{29788159-6186-4913-868B-0AB9EE332F97}" type="pres">
      <dgm:prSet presAssocID="{9258AB2B-5B7A-4208-B1FD-CCFD374302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1B55F23-1D5C-4EF3-8AAC-216F1F062489}" type="pres">
      <dgm:prSet presAssocID="{076E5E48-ED6C-4FFC-B27C-DFB00881E6BA}" presName="circ3" presStyleLbl="vennNode1" presStyleIdx="2" presStyleCnt="3"/>
      <dgm:spPr/>
    </dgm:pt>
    <dgm:pt modelId="{72EDD5BC-8CA7-4F20-B74C-2BDE82F5D674}" type="pres">
      <dgm:prSet presAssocID="{076E5E48-ED6C-4FFC-B27C-DFB00881E6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2E12904-A322-4717-9B64-813F8DEAC9CE}" type="presOf" srcId="{076E5E48-ED6C-4FFC-B27C-DFB00881E6BA}" destId="{61B55F23-1D5C-4EF3-8AAC-216F1F062489}" srcOrd="0" destOrd="0" presId="urn:microsoft.com/office/officeart/2005/8/layout/venn1"/>
    <dgm:cxn modelId="{12D11307-8810-4804-9EFD-CA0210BE32AD}" type="presOf" srcId="{9258AB2B-5B7A-4208-B1FD-CCFD37430293}" destId="{29788159-6186-4913-868B-0AB9EE332F97}" srcOrd="1" destOrd="0" presId="urn:microsoft.com/office/officeart/2005/8/layout/venn1"/>
    <dgm:cxn modelId="{D5A31F09-18A9-43D0-B383-C6785378933A}" type="presOf" srcId="{0CFBB7B6-ADF8-4C75-B638-43D59D5558FB}" destId="{FE9A27AB-1F38-4818-BAA6-0D3C095C1073}" srcOrd="0" destOrd="0" presId="urn:microsoft.com/office/officeart/2005/8/layout/venn1"/>
    <dgm:cxn modelId="{2F5D6310-DB9E-45BA-8664-E696935E9B5D}" type="presOf" srcId="{076E5E48-ED6C-4FFC-B27C-DFB00881E6BA}" destId="{72EDD5BC-8CA7-4F20-B74C-2BDE82F5D674}" srcOrd="1" destOrd="0" presId="urn:microsoft.com/office/officeart/2005/8/layout/venn1"/>
    <dgm:cxn modelId="{C2D9F56D-B427-4971-A88E-DE46FF542EAD}" srcId="{0CFBB7B6-ADF8-4C75-B638-43D59D5558FB}" destId="{374D9200-5725-404F-96E2-B917F8A67607}" srcOrd="0" destOrd="0" parTransId="{7DCBDB2F-263F-4881-84D1-86A7AD2E5A87}" sibTransId="{8B3B638F-FFAC-4F00-B23B-07E310F694D3}"/>
    <dgm:cxn modelId="{5508A57D-9E2E-47F3-9941-6038732B635D}" type="presOf" srcId="{374D9200-5725-404F-96E2-B917F8A67607}" destId="{0DD3A144-6D2D-4FAA-B3AF-7337CAABE15F}" srcOrd="1" destOrd="0" presId="urn:microsoft.com/office/officeart/2005/8/layout/venn1"/>
    <dgm:cxn modelId="{B6A65583-82DE-4DEE-B44B-C38575E877D5}" srcId="{0CFBB7B6-ADF8-4C75-B638-43D59D5558FB}" destId="{9258AB2B-5B7A-4208-B1FD-CCFD37430293}" srcOrd="1" destOrd="0" parTransId="{217955DF-7EB4-4335-82FF-B23FF6184EBD}" sibTransId="{C52DC32C-5AFD-4677-AA0E-589AA1E7AA2C}"/>
    <dgm:cxn modelId="{4B35E894-ABCD-4BBE-95F1-E07CE76B859E}" type="presOf" srcId="{9258AB2B-5B7A-4208-B1FD-CCFD37430293}" destId="{6EDD0C4A-85DF-46D9-A1F3-94C46A5A1CC8}" srcOrd="0" destOrd="0" presId="urn:microsoft.com/office/officeart/2005/8/layout/venn1"/>
    <dgm:cxn modelId="{CE67DEB3-7BF1-4D67-A38A-017139A90669}" srcId="{0CFBB7B6-ADF8-4C75-B638-43D59D5558FB}" destId="{076E5E48-ED6C-4FFC-B27C-DFB00881E6BA}" srcOrd="2" destOrd="0" parTransId="{13D38795-5D7E-44D1-B55A-299F39A100FF}" sibTransId="{ED895043-EB71-4EFD-BE4E-30ABF2C46729}"/>
    <dgm:cxn modelId="{CACBD0B6-3D6F-4ABF-9C27-83985531F32A}" type="presOf" srcId="{374D9200-5725-404F-96E2-B917F8A67607}" destId="{8661FA52-AFA9-453A-B310-3E17DB1FE5A3}" srcOrd="0" destOrd="0" presId="urn:microsoft.com/office/officeart/2005/8/layout/venn1"/>
    <dgm:cxn modelId="{02BF6A24-8462-4FA6-8FC4-51A344F47DAA}" type="presParOf" srcId="{FE9A27AB-1F38-4818-BAA6-0D3C095C1073}" destId="{8661FA52-AFA9-453A-B310-3E17DB1FE5A3}" srcOrd="0" destOrd="0" presId="urn:microsoft.com/office/officeart/2005/8/layout/venn1"/>
    <dgm:cxn modelId="{9D5802AB-E3EC-4166-9CC7-E79DEDC6F55C}" type="presParOf" srcId="{FE9A27AB-1F38-4818-BAA6-0D3C095C1073}" destId="{0DD3A144-6D2D-4FAA-B3AF-7337CAABE15F}" srcOrd="1" destOrd="0" presId="urn:microsoft.com/office/officeart/2005/8/layout/venn1"/>
    <dgm:cxn modelId="{A31D6834-95CF-4E1B-90B3-F3233E11B195}" type="presParOf" srcId="{FE9A27AB-1F38-4818-BAA6-0D3C095C1073}" destId="{6EDD0C4A-85DF-46D9-A1F3-94C46A5A1CC8}" srcOrd="2" destOrd="0" presId="urn:microsoft.com/office/officeart/2005/8/layout/venn1"/>
    <dgm:cxn modelId="{202AD5AB-F6AD-4706-98D1-77DF44B0D195}" type="presParOf" srcId="{FE9A27AB-1F38-4818-BAA6-0D3C095C1073}" destId="{29788159-6186-4913-868B-0AB9EE332F97}" srcOrd="3" destOrd="0" presId="urn:microsoft.com/office/officeart/2005/8/layout/venn1"/>
    <dgm:cxn modelId="{FD97FB1F-D373-430A-BD60-40BCE0217E89}" type="presParOf" srcId="{FE9A27AB-1F38-4818-BAA6-0D3C095C1073}" destId="{61B55F23-1D5C-4EF3-8AAC-216F1F062489}" srcOrd="4" destOrd="0" presId="urn:microsoft.com/office/officeart/2005/8/layout/venn1"/>
    <dgm:cxn modelId="{F40DB577-A9AB-4898-803B-36649E8C6FD3}" type="presParOf" srcId="{FE9A27AB-1F38-4818-BAA6-0D3C095C1073}" destId="{72EDD5BC-8CA7-4F20-B74C-2BDE82F5D67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FBB7B6-ADF8-4C75-B638-43D59D5558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74D9200-5725-404F-96E2-B917F8A67607}">
      <dgm:prSet phldrT="[Tekst]" custT="1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Sosiale forhold</a:t>
          </a:r>
        </a:p>
      </dgm:t>
    </dgm:pt>
    <dgm:pt modelId="{7DCBDB2F-263F-4881-84D1-86A7AD2E5A87}" type="parTrans" cxnId="{C2D9F56D-B427-4971-A88E-DE46FF542EAD}">
      <dgm:prSet/>
      <dgm:spPr/>
      <dgm:t>
        <a:bodyPr/>
        <a:lstStyle/>
        <a:p>
          <a:endParaRPr lang="nb-NO"/>
        </a:p>
      </dgm:t>
    </dgm:pt>
    <dgm:pt modelId="{8B3B638F-FFAC-4F00-B23B-07E310F694D3}" type="sibTrans" cxnId="{C2D9F56D-B427-4971-A88E-DE46FF542EAD}">
      <dgm:prSet/>
      <dgm:spPr/>
      <dgm:t>
        <a:bodyPr/>
        <a:lstStyle/>
        <a:p>
          <a:endParaRPr lang="nb-NO"/>
        </a:p>
      </dgm:t>
    </dgm:pt>
    <dgm:pt modelId="{9258AB2B-5B7A-4208-B1FD-CCFD37430293}">
      <dgm:prSet phldrT="[Teks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Økonomi</a:t>
          </a:r>
        </a:p>
      </dgm:t>
    </dgm:pt>
    <dgm:pt modelId="{217955DF-7EB4-4335-82FF-B23FF6184EBD}" type="parTrans" cxnId="{B6A65583-82DE-4DEE-B44B-C38575E877D5}">
      <dgm:prSet/>
      <dgm:spPr/>
      <dgm:t>
        <a:bodyPr/>
        <a:lstStyle/>
        <a:p>
          <a:endParaRPr lang="nb-NO"/>
        </a:p>
      </dgm:t>
    </dgm:pt>
    <dgm:pt modelId="{C52DC32C-5AFD-4677-AA0E-589AA1E7AA2C}" type="sibTrans" cxnId="{B6A65583-82DE-4DEE-B44B-C38575E877D5}">
      <dgm:prSet/>
      <dgm:spPr/>
      <dgm:t>
        <a:bodyPr/>
        <a:lstStyle/>
        <a:p>
          <a:endParaRPr lang="nb-NO"/>
        </a:p>
      </dgm:t>
    </dgm:pt>
    <dgm:pt modelId="{076E5E48-ED6C-4FFC-B27C-DFB00881E6BA}">
      <dgm:prSet phldrT="[Tekst]" custT="1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Miljø og klima</a:t>
          </a:r>
        </a:p>
      </dgm:t>
    </dgm:pt>
    <dgm:pt modelId="{13D38795-5D7E-44D1-B55A-299F39A100FF}" type="parTrans" cxnId="{CE67DEB3-7BF1-4D67-A38A-017139A90669}">
      <dgm:prSet/>
      <dgm:spPr/>
      <dgm:t>
        <a:bodyPr/>
        <a:lstStyle/>
        <a:p>
          <a:endParaRPr lang="nb-NO"/>
        </a:p>
      </dgm:t>
    </dgm:pt>
    <dgm:pt modelId="{ED895043-EB71-4EFD-BE4E-30ABF2C46729}" type="sibTrans" cxnId="{CE67DEB3-7BF1-4D67-A38A-017139A90669}">
      <dgm:prSet/>
      <dgm:spPr/>
      <dgm:t>
        <a:bodyPr/>
        <a:lstStyle/>
        <a:p>
          <a:endParaRPr lang="nb-NO"/>
        </a:p>
      </dgm:t>
    </dgm:pt>
    <dgm:pt modelId="{FE9A27AB-1F38-4818-BAA6-0D3C095C1073}" type="pres">
      <dgm:prSet presAssocID="{0CFBB7B6-ADF8-4C75-B638-43D59D5558FB}" presName="compositeShape" presStyleCnt="0">
        <dgm:presLayoutVars>
          <dgm:chMax val="7"/>
          <dgm:dir/>
          <dgm:resizeHandles val="exact"/>
        </dgm:presLayoutVars>
      </dgm:prSet>
      <dgm:spPr/>
    </dgm:pt>
    <dgm:pt modelId="{8661FA52-AFA9-453A-B310-3E17DB1FE5A3}" type="pres">
      <dgm:prSet presAssocID="{374D9200-5725-404F-96E2-B917F8A67607}" presName="circ1" presStyleLbl="vennNode1" presStyleIdx="0" presStyleCnt="3"/>
      <dgm:spPr/>
    </dgm:pt>
    <dgm:pt modelId="{0DD3A144-6D2D-4FAA-B3AF-7337CAABE15F}" type="pres">
      <dgm:prSet presAssocID="{374D9200-5725-404F-96E2-B917F8A6760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DD0C4A-85DF-46D9-A1F3-94C46A5A1CC8}" type="pres">
      <dgm:prSet presAssocID="{9258AB2B-5B7A-4208-B1FD-CCFD37430293}" presName="circ2" presStyleLbl="vennNode1" presStyleIdx="1" presStyleCnt="3"/>
      <dgm:spPr/>
    </dgm:pt>
    <dgm:pt modelId="{29788159-6186-4913-868B-0AB9EE332F97}" type="pres">
      <dgm:prSet presAssocID="{9258AB2B-5B7A-4208-B1FD-CCFD374302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1B55F23-1D5C-4EF3-8AAC-216F1F062489}" type="pres">
      <dgm:prSet presAssocID="{076E5E48-ED6C-4FFC-B27C-DFB00881E6BA}" presName="circ3" presStyleLbl="vennNode1" presStyleIdx="2" presStyleCnt="3"/>
      <dgm:spPr/>
    </dgm:pt>
    <dgm:pt modelId="{72EDD5BC-8CA7-4F20-B74C-2BDE82F5D674}" type="pres">
      <dgm:prSet presAssocID="{076E5E48-ED6C-4FFC-B27C-DFB00881E6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2E12904-A322-4717-9B64-813F8DEAC9CE}" type="presOf" srcId="{076E5E48-ED6C-4FFC-B27C-DFB00881E6BA}" destId="{61B55F23-1D5C-4EF3-8AAC-216F1F062489}" srcOrd="0" destOrd="0" presId="urn:microsoft.com/office/officeart/2005/8/layout/venn1"/>
    <dgm:cxn modelId="{12D11307-8810-4804-9EFD-CA0210BE32AD}" type="presOf" srcId="{9258AB2B-5B7A-4208-B1FD-CCFD37430293}" destId="{29788159-6186-4913-868B-0AB9EE332F97}" srcOrd="1" destOrd="0" presId="urn:microsoft.com/office/officeart/2005/8/layout/venn1"/>
    <dgm:cxn modelId="{D5A31F09-18A9-43D0-B383-C6785378933A}" type="presOf" srcId="{0CFBB7B6-ADF8-4C75-B638-43D59D5558FB}" destId="{FE9A27AB-1F38-4818-BAA6-0D3C095C1073}" srcOrd="0" destOrd="0" presId="urn:microsoft.com/office/officeart/2005/8/layout/venn1"/>
    <dgm:cxn modelId="{2F5D6310-DB9E-45BA-8664-E696935E9B5D}" type="presOf" srcId="{076E5E48-ED6C-4FFC-B27C-DFB00881E6BA}" destId="{72EDD5BC-8CA7-4F20-B74C-2BDE82F5D674}" srcOrd="1" destOrd="0" presId="urn:microsoft.com/office/officeart/2005/8/layout/venn1"/>
    <dgm:cxn modelId="{C2D9F56D-B427-4971-A88E-DE46FF542EAD}" srcId="{0CFBB7B6-ADF8-4C75-B638-43D59D5558FB}" destId="{374D9200-5725-404F-96E2-B917F8A67607}" srcOrd="0" destOrd="0" parTransId="{7DCBDB2F-263F-4881-84D1-86A7AD2E5A87}" sibTransId="{8B3B638F-FFAC-4F00-B23B-07E310F694D3}"/>
    <dgm:cxn modelId="{5508A57D-9E2E-47F3-9941-6038732B635D}" type="presOf" srcId="{374D9200-5725-404F-96E2-B917F8A67607}" destId="{0DD3A144-6D2D-4FAA-B3AF-7337CAABE15F}" srcOrd="1" destOrd="0" presId="urn:microsoft.com/office/officeart/2005/8/layout/venn1"/>
    <dgm:cxn modelId="{B6A65583-82DE-4DEE-B44B-C38575E877D5}" srcId="{0CFBB7B6-ADF8-4C75-B638-43D59D5558FB}" destId="{9258AB2B-5B7A-4208-B1FD-CCFD37430293}" srcOrd="1" destOrd="0" parTransId="{217955DF-7EB4-4335-82FF-B23FF6184EBD}" sibTransId="{C52DC32C-5AFD-4677-AA0E-589AA1E7AA2C}"/>
    <dgm:cxn modelId="{4B35E894-ABCD-4BBE-95F1-E07CE76B859E}" type="presOf" srcId="{9258AB2B-5B7A-4208-B1FD-CCFD37430293}" destId="{6EDD0C4A-85DF-46D9-A1F3-94C46A5A1CC8}" srcOrd="0" destOrd="0" presId="urn:microsoft.com/office/officeart/2005/8/layout/venn1"/>
    <dgm:cxn modelId="{CE67DEB3-7BF1-4D67-A38A-017139A90669}" srcId="{0CFBB7B6-ADF8-4C75-B638-43D59D5558FB}" destId="{076E5E48-ED6C-4FFC-B27C-DFB00881E6BA}" srcOrd="2" destOrd="0" parTransId="{13D38795-5D7E-44D1-B55A-299F39A100FF}" sibTransId="{ED895043-EB71-4EFD-BE4E-30ABF2C46729}"/>
    <dgm:cxn modelId="{CACBD0B6-3D6F-4ABF-9C27-83985531F32A}" type="presOf" srcId="{374D9200-5725-404F-96E2-B917F8A67607}" destId="{8661FA52-AFA9-453A-B310-3E17DB1FE5A3}" srcOrd="0" destOrd="0" presId="urn:microsoft.com/office/officeart/2005/8/layout/venn1"/>
    <dgm:cxn modelId="{02BF6A24-8462-4FA6-8FC4-51A344F47DAA}" type="presParOf" srcId="{FE9A27AB-1F38-4818-BAA6-0D3C095C1073}" destId="{8661FA52-AFA9-453A-B310-3E17DB1FE5A3}" srcOrd="0" destOrd="0" presId="urn:microsoft.com/office/officeart/2005/8/layout/venn1"/>
    <dgm:cxn modelId="{9D5802AB-E3EC-4166-9CC7-E79DEDC6F55C}" type="presParOf" srcId="{FE9A27AB-1F38-4818-BAA6-0D3C095C1073}" destId="{0DD3A144-6D2D-4FAA-B3AF-7337CAABE15F}" srcOrd="1" destOrd="0" presId="urn:microsoft.com/office/officeart/2005/8/layout/venn1"/>
    <dgm:cxn modelId="{A31D6834-95CF-4E1B-90B3-F3233E11B195}" type="presParOf" srcId="{FE9A27AB-1F38-4818-BAA6-0D3C095C1073}" destId="{6EDD0C4A-85DF-46D9-A1F3-94C46A5A1CC8}" srcOrd="2" destOrd="0" presId="urn:microsoft.com/office/officeart/2005/8/layout/venn1"/>
    <dgm:cxn modelId="{202AD5AB-F6AD-4706-98D1-77DF44B0D195}" type="presParOf" srcId="{FE9A27AB-1F38-4818-BAA6-0D3C095C1073}" destId="{29788159-6186-4913-868B-0AB9EE332F97}" srcOrd="3" destOrd="0" presId="urn:microsoft.com/office/officeart/2005/8/layout/venn1"/>
    <dgm:cxn modelId="{FD97FB1F-D373-430A-BD60-40BCE0217E89}" type="presParOf" srcId="{FE9A27AB-1F38-4818-BAA6-0D3C095C1073}" destId="{61B55F23-1D5C-4EF3-8AAC-216F1F062489}" srcOrd="4" destOrd="0" presId="urn:microsoft.com/office/officeart/2005/8/layout/venn1"/>
    <dgm:cxn modelId="{F40DB577-A9AB-4898-803B-36649E8C6FD3}" type="presParOf" srcId="{FE9A27AB-1F38-4818-BAA6-0D3C095C1073}" destId="{72EDD5BC-8CA7-4F20-B74C-2BDE82F5D67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FBB7B6-ADF8-4C75-B638-43D59D5558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74D9200-5725-404F-96E2-B917F8A67607}">
      <dgm:prSet phldrT="[Tekst]" custT="1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Sosiale forhold</a:t>
          </a:r>
        </a:p>
      </dgm:t>
    </dgm:pt>
    <dgm:pt modelId="{7DCBDB2F-263F-4881-84D1-86A7AD2E5A87}" type="parTrans" cxnId="{C2D9F56D-B427-4971-A88E-DE46FF542EAD}">
      <dgm:prSet/>
      <dgm:spPr/>
      <dgm:t>
        <a:bodyPr/>
        <a:lstStyle/>
        <a:p>
          <a:endParaRPr lang="nb-NO"/>
        </a:p>
      </dgm:t>
    </dgm:pt>
    <dgm:pt modelId="{8B3B638F-FFAC-4F00-B23B-07E310F694D3}" type="sibTrans" cxnId="{C2D9F56D-B427-4971-A88E-DE46FF542EAD}">
      <dgm:prSet/>
      <dgm:spPr/>
      <dgm:t>
        <a:bodyPr/>
        <a:lstStyle/>
        <a:p>
          <a:endParaRPr lang="nb-NO"/>
        </a:p>
      </dgm:t>
    </dgm:pt>
    <dgm:pt modelId="{9258AB2B-5B7A-4208-B1FD-CCFD37430293}">
      <dgm:prSet phldrT="[Teks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Økonomi</a:t>
          </a:r>
        </a:p>
      </dgm:t>
    </dgm:pt>
    <dgm:pt modelId="{217955DF-7EB4-4335-82FF-B23FF6184EBD}" type="parTrans" cxnId="{B6A65583-82DE-4DEE-B44B-C38575E877D5}">
      <dgm:prSet/>
      <dgm:spPr/>
      <dgm:t>
        <a:bodyPr/>
        <a:lstStyle/>
        <a:p>
          <a:endParaRPr lang="nb-NO"/>
        </a:p>
      </dgm:t>
    </dgm:pt>
    <dgm:pt modelId="{C52DC32C-5AFD-4677-AA0E-589AA1E7AA2C}" type="sibTrans" cxnId="{B6A65583-82DE-4DEE-B44B-C38575E877D5}">
      <dgm:prSet/>
      <dgm:spPr/>
      <dgm:t>
        <a:bodyPr/>
        <a:lstStyle/>
        <a:p>
          <a:endParaRPr lang="nb-NO"/>
        </a:p>
      </dgm:t>
    </dgm:pt>
    <dgm:pt modelId="{076E5E48-ED6C-4FFC-B27C-DFB00881E6BA}">
      <dgm:prSet phldrT="[Tekst]" custT="1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Miljø og klima</a:t>
          </a:r>
        </a:p>
      </dgm:t>
    </dgm:pt>
    <dgm:pt modelId="{13D38795-5D7E-44D1-B55A-299F39A100FF}" type="parTrans" cxnId="{CE67DEB3-7BF1-4D67-A38A-017139A90669}">
      <dgm:prSet/>
      <dgm:spPr/>
      <dgm:t>
        <a:bodyPr/>
        <a:lstStyle/>
        <a:p>
          <a:endParaRPr lang="nb-NO"/>
        </a:p>
      </dgm:t>
    </dgm:pt>
    <dgm:pt modelId="{ED895043-EB71-4EFD-BE4E-30ABF2C46729}" type="sibTrans" cxnId="{CE67DEB3-7BF1-4D67-A38A-017139A90669}">
      <dgm:prSet/>
      <dgm:spPr/>
      <dgm:t>
        <a:bodyPr/>
        <a:lstStyle/>
        <a:p>
          <a:endParaRPr lang="nb-NO"/>
        </a:p>
      </dgm:t>
    </dgm:pt>
    <dgm:pt modelId="{FE9A27AB-1F38-4818-BAA6-0D3C095C1073}" type="pres">
      <dgm:prSet presAssocID="{0CFBB7B6-ADF8-4C75-B638-43D59D5558FB}" presName="compositeShape" presStyleCnt="0">
        <dgm:presLayoutVars>
          <dgm:chMax val="7"/>
          <dgm:dir/>
          <dgm:resizeHandles val="exact"/>
        </dgm:presLayoutVars>
      </dgm:prSet>
      <dgm:spPr/>
    </dgm:pt>
    <dgm:pt modelId="{8661FA52-AFA9-453A-B310-3E17DB1FE5A3}" type="pres">
      <dgm:prSet presAssocID="{374D9200-5725-404F-96E2-B917F8A67607}" presName="circ1" presStyleLbl="vennNode1" presStyleIdx="0" presStyleCnt="3"/>
      <dgm:spPr/>
    </dgm:pt>
    <dgm:pt modelId="{0DD3A144-6D2D-4FAA-B3AF-7337CAABE15F}" type="pres">
      <dgm:prSet presAssocID="{374D9200-5725-404F-96E2-B917F8A6760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DD0C4A-85DF-46D9-A1F3-94C46A5A1CC8}" type="pres">
      <dgm:prSet presAssocID="{9258AB2B-5B7A-4208-B1FD-CCFD37430293}" presName="circ2" presStyleLbl="vennNode1" presStyleIdx="1" presStyleCnt="3"/>
      <dgm:spPr/>
    </dgm:pt>
    <dgm:pt modelId="{29788159-6186-4913-868B-0AB9EE332F97}" type="pres">
      <dgm:prSet presAssocID="{9258AB2B-5B7A-4208-B1FD-CCFD374302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1B55F23-1D5C-4EF3-8AAC-216F1F062489}" type="pres">
      <dgm:prSet presAssocID="{076E5E48-ED6C-4FFC-B27C-DFB00881E6BA}" presName="circ3" presStyleLbl="vennNode1" presStyleIdx="2" presStyleCnt="3"/>
      <dgm:spPr/>
    </dgm:pt>
    <dgm:pt modelId="{72EDD5BC-8CA7-4F20-B74C-2BDE82F5D674}" type="pres">
      <dgm:prSet presAssocID="{076E5E48-ED6C-4FFC-B27C-DFB00881E6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2E12904-A322-4717-9B64-813F8DEAC9CE}" type="presOf" srcId="{076E5E48-ED6C-4FFC-B27C-DFB00881E6BA}" destId="{61B55F23-1D5C-4EF3-8AAC-216F1F062489}" srcOrd="0" destOrd="0" presId="urn:microsoft.com/office/officeart/2005/8/layout/venn1"/>
    <dgm:cxn modelId="{12D11307-8810-4804-9EFD-CA0210BE32AD}" type="presOf" srcId="{9258AB2B-5B7A-4208-B1FD-CCFD37430293}" destId="{29788159-6186-4913-868B-0AB9EE332F97}" srcOrd="1" destOrd="0" presId="urn:microsoft.com/office/officeart/2005/8/layout/venn1"/>
    <dgm:cxn modelId="{D5A31F09-18A9-43D0-B383-C6785378933A}" type="presOf" srcId="{0CFBB7B6-ADF8-4C75-B638-43D59D5558FB}" destId="{FE9A27AB-1F38-4818-BAA6-0D3C095C1073}" srcOrd="0" destOrd="0" presId="urn:microsoft.com/office/officeart/2005/8/layout/venn1"/>
    <dgm:cxn modelId="{2F5D6310-DB9E-45BA-8664-E696935E9B5D}" type="presOf" srcId="{076E5E48-ED6C-4FFC-B27C-DFB00881E6BA}" destId="{72EDD5BC-8CA7-4F20-B74C-2BDE82F5D674}" srcOrd="1" destOrd="0" presId="urn:microsoft.com/office/officeart/2005/8/layout/venn1"/>
    <dgm:cxn modelId="{C2D9F56D-B427-4971-A88E-DE46FF542EAD}" srcId="{0CFBB7B6-ADF8-4C75-B638-43D59D5558FB}" destId="{374D9200-5725-404F-96E2-B917F8A67607}" srcOrd="0" destOrd="0" parTransId="{7DCBDB2F-263F-4881-84D1-86A7AD2E5A87}" sibTransId="{8B3B638F-FFAC-4F00-B23B-07E310F694D3}"/>
    <dgm:cxn modelId="{5508A57D-9E2E-47F3-9941-6038732B635D}" type="presOf" srcId="{374D9200-5725-404F-96E2-B917F8A67607}" destId="{0DD3A144-6D2D-4FAA-B3AF-7337CAABE15F}" srcOrd="1" destOrd="0" presId="urn:microsoft.com/office/officeart/2005/8/layout/venn1"/>
    <dgm:cxn modelId="{B6A65583-82DE-4DEE-B44B-C38575E877D5}" srcId="{0CFBB7B6-ADF8-4C75-B638-43D59D5558FB}" destId="{9258AB2B-5B7A-4208-B1FD-CCFD37430293}" srcOrd="1" destOrd="0" parTransId="{217955DF-7EB4-4335-82FF-B23FF6184EBD}" sibTransId="{C52DC32C-5AFD-4677-AA0E-589AA1E7AA2C}"/>
    <dgm:cxn modelId="{4B35E894-ABCD-4BBE-95F1-E07CE76B859E}" type="presOf" srcId="{9258AB2B-5B7A-4208-B1FD-CCFD37430293}" destId="{6EDD0C4A-85DF-46D9-A1F3-94C46A5A1CC8}" srcOrd="0" destOrd="0" presId="urn:microsoft.com/office/officeart/2005/8/layout/venn1"/>
    <dgm:cxn modelId="{CE67DEB3-7BF1-4D67-A38A-017139A90669}" srcId="{0CFBB7B6-ADF8-4C75-B638-43D59D5558FB}" destId="{076E5E48-ED6C-4FFC-B27C-DFB00881E6BA}" srcOrd="2" destOrd="0" parTransId="{13D38795-5D7E-44D1-B55A-299F39A100FF}" sibTransId="{ED895043-EB71-4EFD-BE4E-30ABF2C46729}"/>
    <dgm:cxn modelId="{CACBD0B6-3D6F-4ABF-9C27-83985531F32A}" type="presOf" srcId="{374D9200-5725-404F-96E2-B917F8A67607}" destId="{8661FA52-AFA9-453A-B310-3E17DB1FE5A3}" srcOrd="0" destOrd="0" presId="urn:microsoft.com/office/officeart/2005/8/layout/venn1"/>
    <dgm:cxn modelId="{02BF6A24-8462-4FA6-8FC4-51A344F47DAA}" type="presParOf" srcId="{FE9A27AB-1F38-4818-BAA6-0D3C095C1073}" destId="{8661FA52-AFA9-453A-B310-3E17DB1FE5A3}" srcOrd="0" destOrd="0" presId="urn:microsoft.com/office/officeart/2005/8/layout/venn1"/>
    <dgm:cxn modelId="{9D5802AB-E3EC-4166-9CC7-E79DEDC6F55C}" type="presParOf" srcId="{FE9A27AB-1F38-4818-BAA6-0D3C095C1073}" destId="{0DD3A144-6D2D-4FAA-B3AF-7337CAABE15F}" srcOrd="1" destOrd="0" presId="urn:microsoft.com/office/officeart/2005/8/layout/venn1"/>
    <dgm:cxn modelId="{A31D6834-95CF-4E1B-90B3-F3233E11B195}" type="presParOf" srcId="{FE9A27AB-1F38-4818-BAA6-0D3C095C1073}" destId="{6EDD0C4A-85DF-46D9-A1F3-94C46A5A1CC8}" srcOrd="2" destOrd="0" presId="urn:microsoft.com/office/officeart/2005/8/layout/venn1"/>
    <dgm:cxn modelId="{202AD5AB-F6AD-4706-98D1-77DF44B0D195}" type="presParOf" srcId="{FE9A27AB-1F38-4818-BAA6-0D3C095C1073}" destId="{29788159-6186-4913-868B-0AB9EE332F97}" srcOrd="3" destOrd="0" presId="urn:microsoft.com/office/officeart/2005/8/layout/venn1"/>
    <dgm:cxn modelId="{FD97FB1F-D373-430A-BD60-40BCE0217E89}" type="presParOf" srcId="{FE9A27AB-1F38-4818-BAA6-0D3C095C1073}" destId="{61B55F23-1D5C-4EF3-8AAC-216F1F062489}" srcOrd="4" destOrd="0" presId="urn:microsoft.com/office/officeart/2005/8/layout/venn1"/>
    <dgm:cxn modelId="{F40DB577-A9AB-4898-803B-36649E8C6FD3}" type="presParOf" srcId="{FE9A27AB-1F38-4818-BAA6-0D3C095C1073}" destId="{72EDD5BC-8CA7-4F20-B74C-2BDE82F5D67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FBB7B6-ADF8-4C75-B638-43D59D5558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74D9200-5725-404F-96E2-B917F8A67607}">
      <dgm:prSet phldrT="[Tekst]" custT="1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Sosiale forhold</a:t>
          </a:r>
        </a:p>
      </dgm:t>
    </dgm:pt>
    <dgm:pt modelId="{7DCBDB2F-263F-4881-84D1-86A7AD2E5A87}" type="parTrans" cxnId="{C2D9F56D-B427-4971-A88E-DE46FF542EAD}">
      <dgm:prSet/>
      <dgm:spPr/>
      <dgm:t>
        <a:bodyPr/>
        <a:lstStyle/>
        <a:p>
          <a:endParaRPr lang="nb-NO"/>
        </a:p>
      </dgm:t>
    </dgm:pt>
    <dgm:pt modelId="{8B3B638F-FFAC-4F00-B23B-07E310F694D3}" type="sibTrans" cxnId="{C2D9F56D-B427-4971-A88E-DE46FF542EAD}">
      <dgm:prSet/>
      <dgm:spPr/>
      <dgm:t>
        <a:bodyPr/>
        <a:lstStyle/>
        <a:p>
          <a:endParaRPr lang="nb-NO"/>
        </a:p>
      </dgm:t>
    </dgm:pt>
    <dgm:pt modelId="{9258AB2B-5B7A-4208-B1FD-CCFD37430293}">
      <dgm:prSet phldrT="[Teks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Økonomi</a:t>
          </a:r>
        </a:p>
      </dgm:t>
    </dgm:pt>
    <dgm:pt modelId="{217955DF-7EB4-4335-82FF-B23FF6184EBD}" type="parTrans" cxnId="{B6A65583-82DE-4DEE-B44B-C38575E877D5}">
      <dgm:prSet/>
      <dgm:spPr/>
      <dgm:t>
        <a:bodyPr/>
        <a:lstStyle/>
        <a:p>
          <a:endParaRPr lang="nb-NO"/>
        </a:p>
      </dgm:t>
    </dgm:pt>
    <dgm:pt modelId="{C52DC32C-5AFD-4677-AA0E-589AA1E7AA2C}" type="sibTrans" cxnId="{B6A65583-82DE-4DEE-B44B-C38575E877D5}">
      <dgm:prSet/>
      <dgm:spPr/>
      <dgm:t>
        <a:bodyPr/>
        <a:lstStyle/>
        <a:p>
          <a:endParaRPr lang="nb-NO"/>
        </a:p>
      </dgm:t>
    </dgm:pt>
    <dgm:pt modelId="{076E5E48-ED6C-4FFC-B27C-DFB00881E6BA}">
      <dgm:prSet phldrT="[Tekst]" custT="1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Miljø og klima</a:t>
          </a:r>
        </a:p>
      </dgm:t>
    </dgm:pt>
    <dgm:pt modelId="{13D38795-5D7E-44D1-B55A-299F39A100FF}" type="parTrans" cxnId="{CE67DEB3-7BF1-4D67-A38A-017139A90669}">
      <dgm:prSet/>
      <dgm:spPr/>
      <dgm:t>
        <a:bodyPr/>
        <a:lstStyle/>
        <a:p>
          <a:endParaRPr lang="nb-NO"/>
        </a:p>
      </dgm:t>
    </dgm:pt>
    <dgm:pt modelId="{ED895043-EB71-4EFD-BE4E-30ABF2C46729}" type="sibTrans" cxnId="{CE67DEB3-7BF1-4D67-A38A-017139A90669}">
      <dgm:prSet/>
      <dgm:spPr/>
      <dgm:t>
        <a:bodyPr/>
        <a:lstStyle/>
        <a:p>
          <a:endParaRPr lang="nb-NO"/>
        </a:p>
      </dgm:t>
    </dgm:pt>
    <dgm:pt modelId="{FE9A27AB-1F38-4818-BAA6-0D3C095C1073}" type="pres">
      <dgm:prSet presAssocID="{0CFBB7B6-ADF8-4C75-B638-43D59D5558FB}" presName="compositeShape" presStyleCnt="0">
        <dgm:presLayoutVars>
          <dgm:chMax val="7"/>
          <dgm:dir/>
          <dgm:resizeHandles val="exact"/>
        </dgm:presLayoutVars>
      </dgm:prSet>
      <dgm:spPr/>
    </dgm:pt>
    <dgm:pt modelId="{8661FA52-AFA9-453A-B310-3E17DB1FE5A3}" type="pres">
      <dgm:prSet presAssocID="{374D9200-5725-404F-96E2-B917F8A67607}" presName="circ1" presStyleLbl="vennNode1" presStyleIdx="0" presStyleCnt="3"/>
      <dgm:spPr/>
    </dgm:pt>
    <dgm:pt modelId="{0DD3A144-6D2D-4FAA-B3AF-7337CAABE15F}" type="pres">
      <dgm:prSet presAssocID="{374D9200-5725-404F-96E2-B917F8A6760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DD0C4A-85DF-46D9-A1F3-94C46A5A1CC8}" type="pres">
      <dgm:prSet presAssocID="{9258AB2B-5B7A-4208-B1FD-CCFD37430293}" presName="circ2" presStyleLbl="vennNode1" presStyleIdx="1" presStyleCnt="3"/>
      <dgm:spPr/>
    </dgm:pt>
    <dgm:pt modelId="{29788159-6186-4913-868B-0AB9EE332F97}" type="pres">
      <dgm:prSet presAssocID="{9258AB2B-5B7A-4208-B1FD-CCFD374302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1B55F23-1D5C-4EF3-8AAC-216F1F062489}" type="pres">
      <dgm:prSet presAssocID="{076E5E48-ED6C-4FFC-B27C-DFB00881E6BA}" presName="circ3" presStyleLbl="vennNode1" presStyleIdx="2" presStyleCnt="3"/>
      <dgm:spPr/>
    </dgm:pt>
    <dgm:pt modelId="{72EDD5BC-8CA7-4F20-B74C-2BDE82F5D674}" type="pres">
      <dgm:prSet presAssocID="{076E5E48-ED6C-4FFC-B27C-DFB00881E6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2E12904-A322-4717-9B64-813F8DEAC9CE}" type="presOf" srcId="{076E5E48-ED6C-4FFC-B27C-DFB00881E6BA}" destId="{61B55F23-1D5C-4EF3-8AAC-216F1F062489}" srcOrd="0" destOrd="0" presId="urn:microsoft.com/office/officeart/2005/8/layout/venn1"/>
    <dgm:cxn modelId="{12D11307-8810-4804-9EFD-CA0210BE32AD}" type="presOf" srcId="{9258AB2B-5B7A-4208-B1FD-CCFD37430293}" destId="{29788159-6186-4913-868B-0AB9EE332F97}" srcOrd="1" destOrd="0" presId="urn:microsoft.com/office/officeart/2005/8/layout/venn1"/>
    <dgm:cxn modelId="{D5A31F09-18A9-43D0-B383-C6785378933A}" type="presOf" srcId="{0CFBB7B6-ADF8-4C75-B638-43D59D5558FB}" destId="{FE9A27AB-1F38-4818-BAA6-0D3C095C1073}" srcOrd="0" destOrd="0" presId="urn:microsoft.com/office/officeart/2005/8/layout/venn1"/>
    <dgm:cxn modelId="{2F5D6310-DB9E-45BA-8664-E696935E9B5D}" type="presOf" srcId="{076E5E48-ED6C-4FFC-B27C-DFB00881E6BA}" destId="{72EDD5BC-8CA7-4F20-B74C-2BDE82F5D674}" srcOrd="1" destOrd="0" presId="urn:microsoft.com/office/officeart/2005/8/layout/venn1"/>
    <dgm:cxn modelId="{C2D9F56D-B427-4971-A88E-DE46FF542EAD}" srcId="{0CFBB7B6-ADF8-4C75-B638-43D59D5558FB}" destId="{374D9200-5725-404F-96E2-B917F8A67607}" srcOrd="0" destOrd="0" parTransId="{7DCBDB2F-263F-4881-84D1-86A7AD2E5A87}" sibTransId="{8B3B638F-FFAC-4F00-B23B-07E310F694D3}"/>
    <dgm:cxn modelId="{5508A57D-9E2E-47F3-9941-6038732B635D}" type="presOf" srcId="{374D9200-5725-404F-96E2-B917F8A67607}" destId="{0DD3A144-6D2D-4FAA-B3AF-7337CAABE15F}" srcOrd="1" destOrd="0" presId="urn:microsoft.com/office/officeart/2005/8/layout/venn1"/>
    <dgm:cxn modelId="{B6A65583-82DE-4DEE-B44B-C38575E877D5}" srcId="{0CFBB7B6-ADF8-4C75-B638-43D59D5558FB}" destId="{9258AB2B-5B7A-4208-B1FD-CCFD37430293}" srcOrd="1" destOrd="0" parTransId="{217955DF-7EB4-4335-82FF-B23FF6184EBD}" sibTransId="{C52DC32C-5AFD-4677-AA0E-589AA1E7AA2C}"/>
    <dgm:cxn modelId="{4B35E894-ABCD-4BBE-95F1-E07CE76B859E}" type="presOf" srcId="{9258AB2B-5B7A-4208-B1FD-CCFD37430293}" destId="{6EDD0C4A-85DF-46D9-A1F3-94C46A5A1CC8}" srcOrd="0" destOrd="0" presId="urn:microsoft.com/office/officeart/2005/8/layout/venn1"/>
    <dgm:cxn modelId="{CE67DEB3-7BF1-4D67-A38A-017139A90669}" srcId="{0CFBB7B6-ADF8-4C75-B638-43D59D5558FB}" destId="{076E5E48-ED6C-4FFC-B27C-DFB00881E6BA}" srcOrd="2" destOrd="0" parTransId="{13D38795-5D7E-44D1-B55A-299F39A100FF}" sibTransId="{ED895043-EB71-4EFD-BE4E-30ABF2C46729}"/>
    <dgm:cxn modelId="{CACBD0B6-3D6F-4ABF-9C27-83985531F32A}" type="presOf" srcId="{374D9200-5725-404F-96E2-B917F8A67607}" destId="{8661FA52-AFA9-453A-B310-3E17DB1FE5A3}" srcOrd="0" destOrd="0" presId="urn:microsoft.com/office/officeart/2005/8/layout/venn1"/>
    <dgm:cxn modelId="{02BF6A24-8462-4FA6-8FC4-51A344F47DAA}" type="presParOf" srcId="{FE9A27AB-1F38-4818-BAA6-0D3C095C1073}" destId="{8661FA52-AFA9-453A-B310-3E17DB1FE5A3}" srcOrd="0" destOrd="0" presId="urn:microsoft.com/office/officeart/2005/8/layout/venn1"/>
    <dgm:cxn modelId="{9D5802AB-E3EC-4166-9CC7-E79DEDC6F55C}" type="presParOf" srcId="{FE9A27AB-1F38-4818-BAA6-0D3C095C1073}" destId="{0DD3A144-6D2D-4FAA-B3AF-7337CAABE15F}" srcOrd="1" destOrd="0" presId="urn:microsoft.com/office/officeart/2005/8/layout/venn1"/>
    <dgm:cxn modelId="{A31D6834-95CF-4E1B-90B3-F3233E11B195}" type="presParOf" srcId="{FE9A27AB-1F38-4818-BAA6-0D3C095C1073}" destId="{6EDD0C4A-85DF-46D9-A1F3-94C46A5A1CC8}" srcOrd="2" destOrd="0" presId="urn:microsoft.com/office/officeart/2005/8/layout/venn1"/>
    <dgm:cxn modelId="{202AD5AB-F6AD-4706-98D1-77DF44B0D195}" type="presParOf" srcId="{FE9A27AB-1F38-4818-BAA6-0D3C095C1073}" destId="{29788159-6186-4913-868B-0AB9EE332F97}" srcOrd="3" destOrd="0" presId="urn:microsoft.com/office/officeart/2005/8/layout/venn1"/>
    <dgm:cxn modelId="{FD97FB1F-D373-430A-BD60-40BCE0217E89}" type="presParOf" srcId="{FE9A27AB-1F38-4818-BAA6-0D3C095C1073}" destId="{61B55F23-1D5C-4EF3-8AAC-216F1F062489}" srcOrd="4" destOrd="0" presId="urn:microsoft.com/office/officeart/2005/8/layout/venn1"/>
    <dgm:cxn modelId="{F40DB577-A9AB-4898-803B-36649E8C6FD3}" type="presParOf" srcId="{FE9A27AB-1F38-4818-BAA6-0D3C095C1073}" destId="{72EDD5BC-8CA7-4F20-B74C-2BDE82F5D67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FBB7B6-ADF8-4C75-B638-43D59D5558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74D9200-5725-404F-96E2-B917F8A67607}">
      <dgm:prSet phldrT="[Tekst]" custT="1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n-NO" sz="2200" noProof="0" dirty="0"/>
            <a:t>Sosiale forhold</a:t>
          </a:r>
        </a:p>
      </dgm:t>
    </dgm:pt>
    <dgm:pt modelId="{7DCBDB2F-263F-4881-84D1-86A7AD2E5A87}" type="parTrans" cxnId="{C2D9F56D-B427-4971-A88E-DE46FF542EAD}">
      <dgm:prSet/>
      <dgm:spPr/>
      <dgm:t>
        <a:bodyPr/>
        <a:lstStyle/>
        <a:p>
          <a:endParaRPr lang="nb-NO"/>
        </a:p>
      </dgm:t>
    </dgm:pt>
    <dgm:pt modelId="{8B3B638F-FFAC-4F00-B23B-07E310F694D3}" type="sibTrans" cxnId="{C2D9F56D-B427-4971-A88E-DE46FF542EAD}">
      <dgm:prSet/>
      <dgm:spPr/>
      <dgm:t>
        <a:bodyPr/>
        <a:lstStyle/>
        <a:p>
          <a:endParaRPr lang="nb-NO"/>
        </a:p>
      </dgm:t>
    </dgm:pt>
    <dgm:pt modelId="{9258AB2B-5B7A-4208-B1FD-CCFD37430293}">
      <dgm:prSet phldrT="[Teks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n-NO" sz="2200" noProof="0" dirty="0"/>
            <a:t>Økonomi</a:t>
          </a:r>
        </a:p>
      </dgm:t>
    </dgm:pt>
    <dgm:pt modelId="{217955DF-7EB4-4335-82FF-B23FF6184EBD}" type="parTrans" cxnId="{B6A65583-82DE-4DEE-B44B-C38575E877D5}">
      <dgm:prSet/>
      <dgm:spPr/>
      <dgm:t>
        <a:bodyPr/>
        <a:lstStyle/>
        <a:p>
          <a:endParaRPr lang="nb-NO"/>
        </a:p>
      </dgm:t>
    </dgm:pt>
    <dgm:pt modelId="{C52DC32C-5AFD-4677-AA0E-589AA1E7AA2C}" type="sibTrans" cxnId="{B6A65583-82DE-4DEE-B44B-C38575E877D5}">
      <dgm:prSet/>
      <dgm:spPr/>
      <dgm:t>
        <a:bodyPr/>
        <a:lstStyle/>
        <a:p>
          <a:endParaRPr lang="nb-NO"/>
        </a:p>
      </dgm:t>
    </dgm:pt>
    <dgm:pt modelId="{076E5E48-ED6C-4FFC-B27C-DFB00881E6BA}">
      <dgm:prSet phldrT="[Tekst]" custT="1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nb-NO" sz="2200" dirty="0"/>
            <a:t>Miljø og </a:t>
          </a:r>
          <a:r>
            <a:rPr lang="nn-NO" sz="2200" noProof="0" dirty="0"/>
            <a:t>klima</a:t>
          </a:r>
        </a:p>
      </dgm:t>
    </dgm:pt>
    <dgm:pt modelId="{13D38795-5D7E-44D1-B55A-299F39A100FF}" type="parTrans" cxnId="{CE67DEB3-7BF1-4D67-A38A-017139A90669}">
      <dgm:prSet/>
      <dgm:spPr/>
      <dgm:t>
        <a:bodyPr/>
        <a:lstStyle/>
        <a:p>
          <a:endParaRPr lang="nb-NO"/>
        </a:p>
      </dgm:t>
    </dgm:pt>
    <dgm:pt modelId="{ED895043-EB71-4EFD-BE4E-30ABF2C46729}" type="sibTrans" cxnId="{CE67DEB3-7BF1-4D67-A38A-017139A90669}">
      <dgm:prSet/>
      <dgm:spPr/>
      <dgm:t>
        <a:bodyPr/>
        <a:lstStyle/>
        <a:p>
          <a:endParaRPr lang="nb-NO"/>
        </a:p>
      </dgm:t>
    </dgm:pt>
    <dgm:pt modelId="{FE9A27AB-1F38-4818-BAA6-0D3C095C1073}" type="pres">
      <dgm:prSet presAssocID="{0CFBB7B6-ADF8-4C75-B638-43D59D5558FB}" presName="compositeShape" presStyleCnt="0">
        <dgm:presLayoutVars>
          <dgm:chMax val="7"/>
          <dgm:dir/>
          <dgm:resizeHandles val="exact"/>
        </dgm:presLayoutVars>
      </dgm:prSet>
      <dgm:spPr/>
    </dgm:pt>
    <dgm:pt modelId="{8661FA52-AFA9-453A-B310-3E17DB1FE5A3}" type="pres">
      <dgm:prSet presAssocID="{374D9200-5725-404F-96E2-B917F8A67607}" presName="circ1" presStyleLbl="vennNode1" presStyleIdx="0" presStyleCnt="3"/>
      <dgm:spPr/>
    </dgm:pt>
    <dgm:pt modelId="{0DD3A144-6D2D-4FAA-B3AF-7337CAABE15F}" type="pres">
      <dgm:prSet presAssocID="{374D9200-5725-404F-96E2-B917F8A6760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DD0C4A-85DF-46D9-A1F3-94C46A5A1CC8}" type="pres">
      <dgm:prSet presAssocID="{9258AB2B-5B7A-4208-B1FD-CCFD37430293}" presName="circ2" presStyleLbl="vennNode1" presStyleIdx="1" presStyleCnt="3"/>
      <dgm:spPr/>
    </dgm:pt>
    <dgm:pt modelId="{29788159-6186-4913-868B-0AB9EE332F97}" type="pres">
      <dgm:prSet presAssocID="{9258AB2B-5B7A-4208-B1FD-CCFD374302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1B55F23-1D5C-4EF3-8AAC-216F1F062489}" type="pres">
      <dgm:prSet presAssocID="{076E5E48-ED6C-4FFC-B27C-DFB00881E6BA}" presName="circ3" presStyleLbl="vennNode1" presStyleIdx="2" presStyleCnt="3"/>
      <dgm:spPr/>
    </dgm:pt>
    <dgm:pt modelId="{72EDD5BC-8CA7-4F20-B74C-2BDE82F5D674}" type="pres">
      <dgm:prSet presAssocID="{076E5E48-ED6C-4FFC-B27C-DFB00881E6B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2E12904-A322-4717-9B64-813F8DEAC9CE}" type="presOf" srcId="{076E5E48-ED6C-4FFC-B27C-DFB00881E6BA}" destId="{61B55F23-1D5C-4EF3-8AAC-216F1F062489}" srcOrd="0" destOrd="0" presId="urn:microsoft.com/office/officeart/2005/8/layout/venn1"/>
    <dgm:cxn modelId="{12D11307-8810-4804-9EFD-CA0210BE32AD}" type="presOf" srcId="{9258AB2B-5B7A-4208-B1FD-CCFD37430293}" destId="{29788159-6186-4913-868B-0AB9EE332F97}" srcOrd="1" destOrd="0" presId="urn:microsoft.com/office/officeart/2005/8/layout/venn1"/>
    <dgm:cxn modelId="{D5A31F09-18A9-43D0-B383-C6785378933A}" type="presOf" srcId="{0CFBB7B6-ADF8-4C75-B638-43D59D5558FB}" destId="{FE9A27AB-1F38-4818-BAA6-0D3C095C1073}" srcOrd="0" destOrd="0" presId="urn:microsoft.com/office/officeart/2005/8/layout/venn1"/>
    <dgm:cxn modelId="{2F5D6310-DB9E-45BA-8664-E696935E9B5D}" type="presOf" srcId="{076E5E48-ED6C-4FFC-B27C-DFB00881E6BA}" destId="{72EDD5BC-8CA7-4F20-B74C-2BDE82F5D674}" srcOrd="1" destOrd="0" presId="urn:microsoft.com/office/officeart/2005/8/layout/venn1"/>
    <dgm:cxn modelId="{C2D9F56D-B427-4971-A88E-DE46FF542EAD}" srcId="{0CFBB7B6-ADF8-4C75-B638-43D59D5558FB}" destId="{374D9200-5725-404F-96E2-B917F8A67607}" srcOrd="0" destOrd="0" parTransId="{7DCBDB2F-263F-4881-84D1-86A7AD2E5A87}" sibTransId="{8B3B638F-FFAC-4F00-B23B-07E310F694D3}"/>
    <dgm:cxn modelId="{5508A57D-9E2E-47F3-9941-6038732B635D}" type="presOf" srcId="{374D9200-5725-404F-96E2-B917F8A67607}" destId="{0DD3A144-6D2D-4FAA-B3AF-7337CAABE15F}" srcOrd="1" destOrd="0" presId="urn:microsoft.com/office/officeart/2005/8/layout/venn1"/>
    <dgm:cxn modelId="{B6A65583-82DE-4DEE-B44B-C38575E877D5}" srcId="{0CFBB7B6-ADF8-4C75-B638-43D59D5558FB}" destId="{9258AB2B-5B7A-4208-B1FD-CCFD37430293}" srcOrd="1" destOrd="0" parTransId="{217955DF-7EB4-4335-82FF-B23FF6184EBD}" sibTransId="{C52DC32C-5AFD-4677-AA0E-589AA1E7AA2C}"/>
    <dgm:cxn modelId="{4B35E894-ABCD-4BBE-95F1-E07CE76B859E}" type="presOf" srcId="{9258AB2B-5B7A-4208-B1FD-CCFD37430293}" destId="{6EDD0C4A-85DF-46D9-A1F3-94C46A5A1CC8}" srcOrd="0" destOrd="0" presId="urn:microsoft.com/office/officeart/2005/8/layout/venn1"/>
    <dgm:cxn modelId="{CE67DEB3-7BF1-4D67-A38A-017139A90669}" srcId="{0CFBB7B6-ADF8-4C75-B638-43D59D5558FB}" destId="{076E5E48-ED6C-4FFC-B27C-DFB00881E6BA}" srcOrd="2" destOrd="0" parTransId="{13D38795-5D7E-44D1-B55A-299F39A100FF}" sibTransId="{ED895043-EB71-4EFD-BE4E-30ABF2C46729}"/>
    <dgm:cxn modelId="{CACBD0B6-3D6F-4ABF-9C27-83985531F32A}" type="presOf" srcId="{374D9200-5725-404F-96E2-B917F8A67607}" destId="{8661FA52-AFA9-453A-B310-3E17DB1FE5A3}" srcOrd="0" destOrd="0" presId="urn:microsoft.com/office/officeart/2005/8/layout/venn1"/>
    <dgm:cxn modelId="{02BF6A24-8462-4FA6-8FC4-51A344F47DAA}" type="presParOf" srcId="{FE9A27AB-1F38-4818-BAA6-0D3C095C1073}" destId="{8661FA52-AFA9-453A-B310-3E17DB1FE5A3}" srcOrd="0" destOrd="0" presId="urn:microsoft.com/office/officeart/2005/8/layout/venn1"/>
    <dgm:cxn modelId="{9D5802AB-E3EC-4166-9CC7-E79DEDC6F55C}" type="presParOf" srcId="{FE9A27AB-1F38-4818-BAA6-0D3C095C1073}" destId="{0DD3A144-6D2D-4FAA-B3AF-7337CAABE15F}" srcOrd="1" destOrd="0" presId="urn:microsoft.com/office/officeart/2005/8/layout/venn1"/>
    <dgm:cxn modelId="{A31D6834-95CF-4E1B-90B3-F3233E11B195}" type="presParOf" srcId="{FE9A27AB-1F38-4818-BAA6-0D3C095C1073}" destId="{6EDD0C4A-85DF-46D9-A1F3-94C46A5A1CC8}" srcOrd="2" destOrd="0" presId="urn:microsoft.com/office/officeart/2005/8/layout/venn1"/>
    <dgm:cxn modelId="{202AD5AB-F6AD-4706-98D1-77DF44B0D195}" type="presParOf" srcId="{FE9A27AB-1F38-4818-BAA6-0D3C095C1073}" destId="{29788159-6186-4913-868B-0AB9EE332F97}" srcOrd="3" destOrd="0" presId="urn:microsoft.com/office/officeart/2005/8/layout/venn1"/>
    <dgm:cxn modelId="{FD97FB1F-D373-430A-BD60-40BCE0217E89}" type="presParOf" srcId="{FE9A27AB-1F38-4818-BAA6-0D3C095C1073}" destId="{61B55F23-1D5C-4EF3-8AAC-216F1F062489}" srcOrd="4" destOrd="0" presId="urn:microsoft.com/office/officeart/2005/8/layout/venn1"/>
    <dgm:cxn modelId="{F40DB577-A9AB-4898-803B-36649E8C6FD3}" type="presParOf" srcId="{FE9A27AB-1F38-4818-BAA6-0D3C095C1073}" destId="{72EDD5BC-8CA7-4F20-B74C-2BDE82F5D67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1FA52-AFA9-453A-B310-3E17DB1FE5A3}">
      <dsp:nvSpPr>
        <dsp:cNvPr id="0" name=""/>
        <dsp:cNvSpPr/>
      </dsp:nvSpPr>
      <dsp:spPr>
        <a:xfrm>
          <a:off x="1946365" y="54065"/>
          <a:ext cx="2595153" cy="2595153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Sosiale forhold</a:t>
          </a:r>
        </a:p>
      </dsp:txBody>
      <dsp:txXfrm>
        <a:off x="2292385" y="508217"/>
        <a:ext cx="1903112" cy="1167819"/>
      </dsp:txXfrm>
    </dsp:sp>
    <dsp:sp modelId="{6EDD0C4A-85DF-46D9-A1F3-94C46A5A1CC8}">
      <dsp:nvSpPr>
        <dsp:cNvPr id="0" name=""/>
        <dsp:cNvSpPr/>
      </dsp:nvSpPr>
      <dsp:spPr>
        <a:xfrm>
          <a:off x="2882783" y="1676036"/>
          <a:ext cx="2595153" cy="2595153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Økonomi</a:t>
          </a:r>
        </a:p>
      </dsp:txBody>
      <dsp:txXfrm>
        <a:off x="3676467" y="2346451"/>
        <a:ext cx="1557092" cy="1427334"/>
      </dsp:txXfrm>
    </dsp:sp>
    <dsp:sp modelId="{61B55F23-1D5C-4EF3-8AAC-216F1F062489}">
      <dsp:nvSpPr>
        <dsp:cNvPr id="0" name=""/>
        <dsp:cNvSpPr/>
      </dsp:nvSpPr>
      <dsp:spPr>
        <a:xfrm>
          <a:off x="1009947" y="1676036"/>
          <a:ext cx="2595153" cy="2595153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Miljø og klima</a:t>
          </a:r>
        </a:p>
      </dsp:txBody>
      <dsp:txXfrm>
        <a:off x="1254324" y="2346451"/>
        <a:ext cx="1557092" cy="1427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1FA52-AFA9-453A-B310-3E17DB1FE5A3}">
      <dsp:nvSpPr>
        <dsp:cNvPr id="0" name=""/>
        <dsp:cNvSpPr/>
      </dsp:nvSpPr>
      <dsp:spPr>
        <a:xfrm>
          <a:off x="1946365" y="54065"/>
          <a:ext cx="2595153" cy="2595153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Sosiale forhold</a:t>
          </a:r>
        </a:p>
      </dsp:txBody>
      <dsp:txXfrm>
        <a:off x="2292385" y="508217"/>
        <a:ext cx="1903112" cy="1167819"/>
      </dsp:txXfrm>
    </dsp:sp>
    <dsp:sp modelId="{6EDD0C4A-85DF-46D9-A1F3-94C46A5A1CC8}">
      <dsp:nvSpPr>
        <dsp:cNvPr id="0" name=""/>
        <dsp:cNvSpPr/>
      </dsp:nvSpPr>
      <dsp:spPr>
        <a:xfrm>
          <a:off x="2882783" y="1676036"/>
          <a:ext cx="2595153" cy="2595153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Økonomi</a:t>
          </a:r>
        </a:p>
      </dsp:txBody>
      <dsp:txXfrm>
        <a:off x="3676467" y="2346451"/>
        <a:ext cx="1557092" cy="1427334"/>
      </dsp:txXfrm>
    </dsp:sp>
    <dsp:sp modelId="{61B55F23-1D5C-4EF3-8AAC-216F1F062489}">
      <dsp:nvSpPr>
        <dsp:cNvPr id="0" name=""/>
        <dsp:cNvSpPr/>
      </dsp:nvSpPr>
      <dsp:spPr>
        <a:xfrm>
          <a:off x="1009947" y="1676036"/>
          <a:ext cx="2595153" cy="2595153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Miljø og klima</a:t>
          </a:r>
        </a:p>
      </dsp:txBody>
      <dsp:txXfrm>
        <a:off x="1254324" y="2346451"/>
        <a:ext cx="1557092" cy="1427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1FA52-AFA9-453A-B310-3E17DB1FE5A3}">
      <dsp:nvSpPr>
        <dsp:cNvPr id="0" name=""/>
        <dsp:cNvSpPr/>
      </dsp:nvSpPr>
      <dsp:spPr>
        <a:xfrm>
          <a:off x="1946365" y="54065"/>
          <a:ext cx="2595153" cy="2595153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Sosiale forhold</a:t>
          </a:r>
        </a:p>
      </dsp:txBody>
      <dsp:txXfrm>
        <a:off x="2292385" y="508217"/>
        <a:ext cx="1903112" cy="1167819"/>
      </dsp:txXfrm>
    </dsp:sp>
    <dsp:sp modelId="{6EDD0C4A-85DF-46D9-A1F3-94C46A5A1CC8}">
      <dsp:nvSpPr>
        <dsp:cNvPr id="0" name=""/>
        <dsp:cNvSpPr/>
      </dsp:nvSpPr>
      <dsp:spPr>
        <a:xfrm>
          <a:off x="2882783" y="1676036"/>
          <a:ext cx="2595153" cy="2595153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Økonomi</a:t>
          </a:r>
        </a:p>
      </dsp:txBody>
      <dsp:txXfrm>
        <a:off x="3676467" y="2346451"/>
        <a:ext cx="1557092" cy="1427334"/>
      </dsp:txXfrm>
    </dsp:sp>
    <dsp:sp modelId="{61B55F23-1D5C-4EF3-8AAC-216F1F062489}">
      <dsp:nvSpPr>
        <dsp:cNvPr id="0" name=""/>
        <dsp:cNvSpPr/>
      </dsp:nvSpPr>
      <dsp:spPr>
        <a:xfrm>
          <a:off x="1009947" y="1676036"/>
          <a:ext cx="2595153" cy="2595153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Miljø og klima</a:t>
          </a:r>
        </a:p>
      </dsp:txBody>
      <dsp:txXfrm>
        <a:off x="1254324" y="2346451"/>
        <a:ext cx="1557092" cy="1427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1FA52-AFA9-453A-B310-3E17DB1FE5A3}">
      <dsp:nvSpPr>
        <dsp:cNvPr id="0" name=""/>
        <dsp:cNvSpPr/>
      </dsp:nvSpPr>
      <dsp:spPr>
        <a:xfrm>
          <a:off x="1946365" y="54065"/>
          <a:ext cx="2595153" cy="2595153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Sosiale forhold</a:t>
          </a:r>
        </a:p>
      </dsp:txBody>
      <dsp:txXfrm>
        <a:off x="2292385" y="508217"/>
        <a:ext cx="1903112" cy="1167819"/>
      </dsp:txXfrm>
    </dsp:sp>
    <dsp:sp modelId="{6EDD0C4A-85DF-46D9-A1F3-94C46A5A1CC8}">
      <dsp:nvSpPr>
        <dsp:cNvPr id="0" name=""/>
        <dsp:cNvSpPr/>
      </dsp:nvSpPr>
      <dsp:spPr>
        <a:xfrm>
          <a:off x="2882783" y="1676036"/>
          <a:ext cx="2595153" cy="2595153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Økonomi</a:t>
          </a:r>
        </a:p>
      </dsp:txBody>
      <dsp:txXfrm>
        <a:off x="3676467" y="2346451"/>
        <a:ext cx="1557092" cy="1427334"/>
      </dsp:txXfrm>
    </dsp:sp>
    <dsp:sp modelId="{61B55F23-1D5C-4EF3-8AAC-216F1F062489}">
      <dsp:nvSpPr>
        <dsp:cNvPr id="0" name=""/>
        <dsp:cNvSpPr/>
      </dsp:nvSpPr>
      <dsp:spPr>
        <a:xfrm>
          <a:off x="1009947" y="1676036"/>
          <a:ext cx="2595153" cy="2595153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Miljø og klima</a:t>
          </a:r>
        </a:p>
      </dsp:txBody>
      <dsp:txXfrm>
        <a:off x="1254324" y="2346451"/>
        <a:ext cx="1557092" cy="14273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1FA52-AFA9-453A-B310-3E17DB1FE5A3}">
      <dsp:nvSpPr>
        <dsp:cNvPr id="0" name=""/>
        <dsp:cNvSpPr/>
      </dsp:nvSpPr>
      <dsp:spPr>
        <a:xfrm>
          <a:off x="1946365" y="54065"/>
          <a:ext cx="2595153" cy="2595153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200" kern="1200" noProof="0" dirty="0"/>
            <a:t>Sosiale forhold</a:t>
          </a:r>
        </a:p>
      </dsp:txBody>
      <dsp:txXfrm>
        <a:off x="2292385" y="508217"/>
        <a:ext cx="1903112" cy="1167819"/>
      </dsp:txXfrm>
    </dsp:sp>
    <dsp:sp modelId="{6EDD0C4A-85DF-46D9-A1F3-94C46A5A1CC8}">
      <dsp:nvSpPr>
        <dsp:cNvPr id="0" name=""/>
        <dsp:cNvSpPr/>
      </dsp:nvSpPr>
      <dsp:spPr>
        <a:xfrm>
          <a:off x="2882783" y="1676036"/>
          <a:ext cx="2595153" cy="2595153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200" kern="1200" noProof="0" dirty="0"/>
            <a:t>Økonomi</a:t>
          </a:r>
        </a:p>
      </dsp:txBody>
      <dsp:txXfrm>
        <a:off x="3676467" y="2346451"/>
        <a:ext cx="1557092" cy="1427334"/>
      </dsp:txXfrm>
    </dsp:sp>
    <dsp:sp modelId="{61B55F23-1D5C-4EF3-8AAC-216F1F062489}">
      <dsp:nvSpPr>
        <dsp:cNvPr id="0" name=""/>
        <dsp:cNvSpPr/>
      </dsp:nvSpPr>
      <dsp:spPr>
        <a:xfrm>
          <a:off x="1009947" y="1676036"/>
          <a:ext cx="2595153" cy="2595153"/>
        </a:xfrm>
        <a:prstGeom prst="ellipse">
          <a:avLst/>
        </a:prstGeom>
        <a:solidFill>
          <a:schemeClr val="accent6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Miljø og </a:t>
          </a:r>
          <a:r>
            <a:rPr lang="nn-NO" sz="2200" kern="1200" noProof="0" dirty="0"/>
            <a:t>klima</a:t>
          </a:r>
        </a:p>
      </dsp:txBody>
      <dsp:txXfrm>
        <a:off x="1254324" y="2346451"/>
        <a:ext cx="1557092" cy="1427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alda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778F0-4B84-4787-BE03-A6687108503D}" type="datetimeFigureOut">
              <a:rPr lang="nb-NO" smtClean="0"/>
              <a:t>22.05.2025</a:t>
            </a:fld>
            <a:endParaRPr lang="nb-NO"/>
          </a:p>
        </p:txBody>
      </p:sp>
      <p:sp>
        <p:nvSpPr>
          <p:cNvPr id="4" name="Plasshaldar for lysbilet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aldar for notat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823E9-BBDC-475C-8788-5AADB4A40E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22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1975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8909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974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202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2325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0526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307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770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640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103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92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8883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832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905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602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041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244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41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23E9-BBDC-475C-8788-5AADB4A40E4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5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stil på undertittel i malen</a:t>
            </a:r>
            <a:endParaRPr lang="nb-NO"/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22.05.2025</a:t>
            </a:fld>
            <a:endParaRPr lang="nb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99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22.05.2025</a:t>
            </a:fld>
            <a:endParaRPr lang="nb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50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22.05.2025</a:t>
            </a:fld>
            <a:endParaRPr lang="nb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795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22.05.2025</a:t>
            </a:fld>
            <a:endParaRPr lang="nb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433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Rediger 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22.05.2025</a:t>
            </a:fld>
            <a:endParaRPr lang="nb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574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22.05.2025</a:t>
            </a:fld>
            <a:endParaRPr lang="nb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866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Rediger 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Rediger 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22.05.2025</a:t>
            </a:fld>
            <a:endParaRPr lang="nb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041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22.05.2025</a:t>
            </a:fld>
            <a:endParaRPr lang="nb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471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22.05.2025</a:t>
            </a:fld>
            <a:endParaRPr lang="nb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118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Rediger 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22.05.2025</a:t>
            </a:fld>
            <a:endParaRPr lang="nb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22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Rediger 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FE4-DC43-490D-A96D-D622BA156E9F}" type="datetimeFigureOut">
              <a:rPr lang="nb-NO" smtClean="0"/>
              <a:t>22.05.2025</a:t>
            </a:fld>
            <a:endParaRPr lang="nb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E0F0-0BF0-480C-B3B8-A38437F0DA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36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stil på tittel i malen</a:t>
            </a:r>
            <a:endParaRPr lang="nb-NO"/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b-NO"/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4DFE4-DC43-490D-A96D-D622BA156E9F}" type="datetimeFigureOut">
              <a:rPr lang="nb-NO" smtClean="0"/>
              <a:t>22.05.2025</a:t>
            </a:fld>
            <a:endParaRPr lang="nb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E0F0-0BF0-480C-B3B8-A38437F0DA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10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WrMCdnSnq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8WrMCdnSnq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rk.no/kultur/tabben-som-ble-menneskets-redning-1.313352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11808" y="0"/>
            <a:ext cx="9144000" cy="2387600"/>
          </a:xfrm>
        </p:spPr>
        <p:txBody>
          <a:bodyPr/>
          <a:lstStyle/>
          <a:p>
            <a:r>
              <a:rPr lang="nn-NO" b="1" dirty="0" err="1">
                <a:solidFill>
                  <a:srgbClr val="C00000"/>
                </a:solidFill>
              </a:rPr>
              <a:t>Bærekraftig</a:t>
            </a:r>
            <a:r>
              <a:rPr lang="nn-NO" b="1" dirty="0">
                <a:solidFill>
                  <a:srgbClr val="C00000"/>
                </a:solidFill>
              </a:rPr>
              <a:t> teknologi i arbeidslivet</a:t>
            </a:r>
          </a:p>
        </p:txBody>
      </p:sp>
      <p:pic>
        <p:nvPicPr>
          <p:cNvPr id="3" name="Bilde 2" descr="Lyspære mot solnedgang. Fotocollage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17800"/>
            <a:ext cx="12527081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Analyser et produkt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242360"/>
              </p:ext>
            </p:extLst>
          </p:nvPr>
        </p:nvGraphicFramePr>
        <p:xfrm>
          <a:off x="838200" y="1951026"/>
          <a:ext cx="9347200" cy="3134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99508">
                  <a:extLst>
                    <a:ext uri="{9D8B030D-6E8A-4147-A177-3AD203B41FA5}">
                      <a16:colId xmlns:a16="http://schemas.microsoft.com/office/drawing/2014/main" val="1053834610"/>
                    </a:ext>
                  </a:extLst>
                </a:gridCol>
                <a:gridCol w="6447692">
                  <a:extLst>
                    <a:ext uri="{9D8B030D-6E8A-4147-A177-3AD203B41FA5}">
                      <a16:colId xmlns:a16="http://schemas.microsoft.com/office/drawing/2014/main" val="326405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noProof="0" dirty="0" err="1"/>
                        <a:t>Produktbegrep</a:t>
                      </a:r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 err="1"/>
                        <a:t>Beskrivelse</a:t>
                      </a:r>
                      <a:endParaRPr lang="nn-N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895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 dirty="0"/>
                        <a:t>Funksjon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 err="1"/>
                        <a:t>Hva</a:t>
                      </a:r>
                      <a:r>
                        <a:rPr lang="nn-NO" noProof="0" dirty="0"/>
                        <a:t> skal produktet </a:t>
                      </a:r>
                      <a:r>
                        <a:rPr lang="nn-NO" noProof="0" dirty="0" err="1"/>
                        <a:t>gjøre</a:t>
                      </a:r>
                      <a:r>
                        <a:rPr lang="nn-NO" noProof="0" dirty="0"/>
                        <a:t> og </a:t>
                      </a:r>
                      <a:r>
                        <a:rPr lang="nn-NO" noProof="0" dirty="0" err="1"/>
                        <a:t>hvorfor</a:t>
                      </a:r>
                      <a:r>
                        <a:rPr lang="nn-NO" noProof="0" dirty="0"/>
                        <a:t> (</a:t>
                      </a:r>
                      <a:r>
                        <a:rPr lang="nn-NO" noProof="0" dirty="0" err="1"/>
                        <a:t>hvilket</a:t>
                      </a:r>
                      <a:r>
                        <a:rPr lang="nn-NO" noProof="0" dirty="0"/>
                        <a:t> problem skal </a:t>
                      </a:r>
                      <a:r>
                        <a:rPr lang="nn-NO" noProof="0" dirty="0" err="1"/>
                        <a:t>løses</a:t>
                      </a:r>
                      <a:r>
                        <a:rPr lang="nn-NO" noProof="0" dirty="0"/>
                        <a:t>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8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 dirty="0"/>
                        <a:t>Mekanisme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 err="1"/>
                        <a:t>Hvordan</a:t>
                      </a:r>
                      <a:r>
                        <a:rPr lang="nn-NO" noProof="0" dirty="0"/>
                        <a:t> produktet </a:t>
                      </a:r>
                      <a:r>
                        <a:rPr lang="nn-NO" noProof="0" dirty="0" err="1"/>
                        <a:t>virker</a:t>
                      </a:r>
                      <a:endParaRPr lang="nn-N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1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 dirty="0"/>
                        <a:t>Materiale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 err="1"/>
                        <a:t>Hva</a:t>
                      </a:r>
                      <a:r>
                        <a:rPr lang="nn-NO" noProof="0" dirty="0"/>
                        <a:t> produktet er laget 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2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 dirty="0" err="1"/>
                        <a:t>Materialegenskaper</a:t>
                      </a:r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 err="1"/>
                        <a:t>Hvilke</a:t>
                      </a:r>
                      <a:r>
                        <a:rPr lang="nn-NO" noProof="0" dirty="0"/>
                        <a:t> </a:t>
                      </a:r>
                      <a:r>
                        <a:rPr lang="nn-NO" noProof="0" dirty="0" err="1"/>
                        <a:t>egenskaper</a:t>
                      </a:r>
                      <a:r>
                        <a:rPr lang="nn-NO" noProof="0" dirty="0"/>
                        <a:t> de </a:t>
                      </a:r>
                      <a:r>
                        <a:rPr lang="nn-NO" noProof="0" dirty="0" err="1"/>
                        <a:t>valgte</a:t>
                      </a:r>
                      <a:r>
                        <a:rPr lang="nn-NO" noProof="0" dirty="0"/>
                        <a:t> </a:t>
                      </a:r>
                      <a:r>
                        <a:rPr lang="nn-NO" noProof="0" dirty="0" err="1"/>
                        <a:t>materialene</a:t>
                      </a:r>
                      <a:r>
                        <a:rPr lang="nn-NO" noProof="0" dirty="0"/>
                        <a:t> har, og </a:t>
                      </a:r>
                      <a:r>
                        <a:rPr lang="nn-NO" noProof="0" dirty="0" err="1"/>
                        <a:t>hvilke</a:t>
                      </a:r>
                      <a:r>
                        <a:rPr lang="nn-NO" noProof="0" dirty="0"/>
                        <a:t> </a:t>
                      </a:r>
                      <a:r>
                        <a:rPr lang="nn-NO" noProof="0" dirty="0" err="1"/>
                        <a:t>egenskaper</a:t>
                      </a:r>
                      <a:r>
                        <a:rPr lang="nn-NO" noProof="0" dirty="0"/>
                        <a:t> det gir produktet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155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 err="1"/>
                        <a:t>Hvordan</a:t>
                      </a:r>
                      <a:r>
                        <a:rPr lang="nn-NO" noProof="0" dirty="0"/>
                        <a:t> produktet består av </a:t>
                      </a:r>
                      <a:r>
                        <a:rPr lang="nn-NO" noProof="0" dirty="0" err="1"/>
                        <a:t>flere</a:t>
                      </a:r>
                      <a:r>
                        <a:rPr lang="nn-NO" noProof="0" dirty="0"/>
                        <a:t> deler som </a:t>
                      </a:r>
                      <a:r>
                        <a:rPr lang="nn-NO" noProof="0" dirty="0" err="1"/>
                        <a:t>virker</a:t>
                      </a:r>
                      <a:r>
                        <a:rPr lang="nn-NO" noProof="0" dirty="0"/>
                        <a:t> </a:t>
                      </a:r>
                      <a:r>
                        <a:rPr lang="nn-NO" noProof="0" dirty="0" err="1"/>
                        <a:t>sammen</a:t>
                      </a:r>
                      <a:endParaRPr lang="nn-N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43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 dirty="0"/>
                        <a:t>Kvalitet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Vurdere produktet opp mot </a:t>
                      </a:r>
                      <a:r>
                        <a:rPr lang="nn-NO" noProof="0" dirty="0" err="1"/>
                        <a:t>kriterier</a:t>
                      </a:r>
                      <a:r>
                        <a:rPr lang="nn-NO" noProof="0" dirty="0"/>
                        <a:t> for et godt produkt. Dekker produktet behovet?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197892"/>
                  </a:ext>
                </a:extLst>
              </a:tr>
            </a:tbl>
          </a:graphicData>
        </a:graphic>
      </p:graphicFrame>
      <p:pic>
        <p:nvPicPr>
          <p:cNvPr id="2" name="Bilete 1" descr="Hammar. Illustrasjon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9" y="5064369"/>
            <a:ext cx="1786158" cy="1793631"/>
          </a:xfrm>
          <a:prstGeom prst="rect">
            <a:avLst/>
          </a:prstGeom>
        </p:spPr>
      </p:pic>
      <p:pic>
        <p:nvPicPr>
          <p:cNvPr id="7" name="Bilete 6" descr="Skiftenøkkel. Illustrasjon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04" y="5262951"/>
            <a:ext cx="1910246" cy="1373984"/>
          </a:xfrm>
          <a:prstGeom prst="rect">
            <a:avLst/>
          </a:prstGeom>
        </p:spPr>
      </p:pic>
      <p:pic>
        <p:nvPicPr>
          <p:cNvPr id="8" name="Bilete 7" descr="Sprøyte. Illustrasjon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6" y="5219386"/>
            <a:ext cx="1363972" cy="1397453"/>
          </a:xfrm>
          <a:prstGeom prst="rect">
            <a:avLst/>
          </a:prstGeom>
        </p:spPr>
      </p:pic>
      <p:pic>
        <p:nvPicPr>
          <p:cNvPr id="5" name="Bilete 4" descr="Datamus. Illustrasjon. 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43" y="5345724"/>
            <a:ext cx="1900811" cy="950406"/>
          </a:xfrm>
          <a:prstGeom prst="rect">
            <a:avLst/>
          </a:prstGeom>
        </p:spPr>
      </p:pic>
      <p:pic>
        <p:nvPicPr>
          <p:cNvPr id="6" name="Bilete 5" descr="Kikkert. Illustrasjon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37" y="5407289"/>
            <a:ext cx="1777224" cy="1259792"/>
          </a:xfrm>
          <a:prstGeom prst="rect">
            <a:avLst/>
          </a:prstGeom>
        </p:spPr>
      </p:pic>
      <p:pic>
        <p:nvPicPr>
          <p:cNvPr id="9" name="Bilete 8" descr="Målarpensel. Illustrasjon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26" y="4250452"/>
            <a:ext cx="1367148" cy="146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5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Analyser et produkt - elevhefte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704130"/>
              </p:ext>
            </p:extLst>
          </p:nvPr>
        </p:nvGraphicFramePr>
        <p:xfrm>
          <a:off x="838200" y="1938911"/>
          <a:ext cx="9347200" cy="25958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99508">
                  <a:extLst>
                    <a:ext uri="{9D8B030D-6E8A-4147-A177-3AD203B41FA5}">
                      <a16:colId xmlns:a16="http://schemas.microsoft.com/office/drawing/2014/main" val="1053834610"/>
                    </a:ext>
                  </a:extLst>
                </a:gridCol>
                <a:gridCol w="6447692">
                  <a:extLst>
                    <a:ext uri="{9D8B030D-6E8A-4147-A177-3AD203B41FA5}">
                      <a16:colId xmlns:a16="http://schemas.microsoft.com/office/drawing/2014/main" val="326405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noProof="0" dirty="0" err="1"/>
                        <a:t>Produktbegrep</a:t>
                      </a:r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noProof="0" dirty="0" err="1"/>
                        <a:t>Beskrivelse</a:t>
                      </a:r>
                      <a:endParaRPr lang="nn-N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895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/>
                        <a:t>Funksjon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8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/>
                        <a:t>Mekanisme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1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/>
                        <a:t>Materiale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2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 dirty="0" err="1"/>
                        <a:t>Materialegenskaper</a:t>
                      </a:r>
                      <a:endParaRPr lang="nn-N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155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43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noProof="0"/>
                        <a:t>Kvalitet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197892"/>
                  </a:ext>
                </a:extLst>
              </a:tr>
            </a:tbl>
          </a:graphicData>
        </a:graphic>
      </p:graphicFrame>
      <p:pic>
        <p:nvPicPr>
          <p:cNvPr id="2" name="Bilete 1" descr="Hammar. Illustrasjon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9" y="5064369"/>
            <a:ext cx="1786158" cy="1793631"/>
          </a:xfrm>
          <a:prstGeom prst="rect">
            <a:avLst/>
          </a:prstGeom>
        </p:spPr>
      </p:pic>
      <p:pic>
        <p:nvPicPr>
          <p:cNvPr id="7" name="Bilete 6" descr="Skiftenøkkel. Illustrasjon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04" y="5262951"/>
            <a:ext cx="1910246" cy="1373984"/>
          </a:xfrm>
          <a:prstGeom prst="rect">
            <a:avLst/>
          </a:prstGeom>
        </p:spPr>
      </p:pic>
      <p:pic>
        <p:nvPicPr>
          <p:cNvPr id="8" name="Bilete 7" descr="Sprøyte. Illustrasjon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6" y="5219386"/>
            <a:ext cx="1363972" cy="1397453"/>
          </a:xfrm>
          <a:prstGeom prst="rect">
            <a:avLst/>
          </a:prstGeom>
        </p:spPr>
      </p:pic>
      <p:pic>
        <p:nvPicPr>
          <p:cNvPr id="5" name="Bilete 4" descr="Datamus. Illustrasjon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43" y="5345724"/>
            <a:ext cx="1900811" cy="950406"/>
          </a:xfrm>
          <a:prstGeom prst="rect">
            <a:avLst/>
          </a:prstGeom>
        </p:spPr>
      </p:pic>
      <p:pic>
        <p:nvPicPr>
          <p:cNvPr id="6" name="Bilete 5" descr="Kikkert. Illustrasjon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37" y="5407289"/>
            <a:ext cx="1777224" cy="1259792"/>
          </a:xfrm>
          <a:prstGeom prst="rect">
            <a:avLst/>
          </a:prstGeom>
        </p:spPr>
      </p:pic>
      <p:pic>
        <p:nvPicPr>
          <p:cNvPr id="9" name="Bilete 8" descr="Målarpensel. Illustrasjon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26" y="4250452"/>
            <a:ext cx="1367148" cy="146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0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Fantastiske feil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Av og til er </a:t>
            </a:r>
            <a:r>
              <a:rPr lang="nn-NO" dirty="0" err="1"/>
              <a:t>oppfinnelser</a:t>
            </a:r>
            <a:r>
              <a:rPr lang="nn-NO" dirty="0"/>
              <a:t> et resultat av fantastiske feil. Visste du at …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4" name="Bilete 3" descr="Gule lappar. Illustrasjon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9" y="4103647"/>
            <a:ext cx="2691649" cy="2057809"/>
          </a:xfrm>
          <a:prstGeom prst="rect">
            <a:avLst/>
          </a:prstGeom>
        </p:spPr>
      </p:pic>
      <p:sp>
        <p:nvSpPr>
          <p:cNvPr id="5" name="Avrunda rektangel 4"/>
          <p:cNvSpPr/>
          <p:nvPr/>
        </p:nvSpPr>
        <p:spPr>
          <a:xfrm>
            <a:off x="2139408" y="2809178"/>
            <a:ext cx="2324100" cy="15811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… gule </a:t>
            </a:r>
            <a:r>
              <a:rPr lang="nn-NO" dirty="0" err="1">
                <a:solidFill>
                  <a:schemeClr val="tx1"/>
                </a:solidFill>
              </a:rPr>
              <a:t>lapper</a:t>
            </a:r>
            <a:r>
              <a:rPr lang="nn-NO" dirty="0">
                <a:solidFill>
                  <a:schemeClr val="tx1"/>
                </a:solidFill>
              </a:rPr>
              <a:t> er resultatet av et </a:t>
            </a:r>
            <a:r>
              <a:rPr lang="nn-NO" dirty="0" err="1">
                <a:solidFill>
                  <a:schemeClr val="tx1"/>
                </a:solidFill>
              </a:rPr>
              <a:t>mislykket</a:t>
            </a:r>
            <a:r>
              <a:rPr lang="nn-NO" dirty="0">
                <a:solidFill>
                  <a:schemeClr val="tx1"/>
                </a:solidFill>
              </a:rPr>
              <a:t> forsøk på å lage et supersterkt lim?</a:t>
            </a:r>
          </a:p>
        </p:txBody>
      </p:sp>
      <p:pic>
        <p:nvPicPr>
          <p:cNvPr id="6" name="Bilete 5" descr="Colaboks. Foto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2" r="23563"/>
          <a:stretch/>
        </p:blipFill>
        <p:spPr>
          <a:xfrm>
            <a:off x="4560849" y="4134004"/>
            <a:ext cx="2085278" cy="2489819"/>
          </a:xfrm>
          <a:prstGeom prst="rect">
            <a:avLst/>
          </a:prstGeom>
        </p:spPr>
      </p:pic>
      <p:sp>
        <p:nvSpPr>
          <p:cNvPr id="7" name="Avrunda rektangel 6"/>
          <p:cNvSpPr/>
          <p:nvPr/>
        </p:nvSpPr>
        <p:spPr>
          <a:xfrm>
            <a:off x="5904802" y="2732080"/>
            <a:ext cx="2491945" cy="15811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… Coca Cola er resultatet av et forsøk på å lage en sirup som skulle motvirke </a:t>
            </a:r>
            <a:r>
              <a:rPr lang="nn-NO" dirty="0" err="1">
                <a:solidFill>
                  <a:schemeClr val="tx1"/>
                </a:solidFill>
              </a:rPr>
              <a:t>hodepine</a:t>
            </a:r>
            <a:r>
              <a:rPr lang="nn-NO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8" name="Bilete 7" descr="Mikrobølgeomn. Illustrasjon.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4878" r="4092" b="42601"/>
          <a:stretch/>
        </p:blipFill>
        <p:spPr>
          <a:xfrm>
            <a:off x="7861609" y="4574520"/>
            <a:ext cx="4036741" cy="2283480"/>
          </a:xfrm>
          <a:prstGeom prst="rect">
            <a:avLst/>
          </a:prstGeom>
        </p:spPr>
      </p:pic>
      <p:sp>
        <p:nvSpPr>
          <p:cNvPr id="9" name="Avrunda rektangel 8"/>
          <p:cNvSpPr/>
          <p:nvPr/>
        </p:nvSpPr>
        <p:spPr>
          <a:xfrm>
            <a:off x="9121697" y="2564780"/>
            <a:ext cx="2749937" cy="1963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… </a:t>
            </a:r>
            <a:r>
              <a:rPr lang="nn-NO" dirty="0" err="1">
                <a:solidFill>
                  <a:schemeClr val="tx1"/>
                </a:solidFill>
              </a:rPr>
              <a:t>mikrobølgeovnen</a:t>
            </a:r>
            <a:r>
              <a:rPr lang="nn-NO" dirty="0">
                <a:solidFill>
                  <a:schemeClr val="tx1"/>
                </a:solidFill>
              </a:rPr>
              <a:t> er resultatet av arbeid med et radaranlegg? Under arbeidet ble det </a:t>
            </a:r>
            <a:r>
              <a:rPr lang="nn-NO" dirty="0" err="1">
                <a:solidFill>
                  <a:schemeClr val="tx1"/>
                </a:solidFill>
              </a:rPr>
              <a:t>oppdaget</a:t>
            </a:r>
            <a:r>
              <a:rPr lang="nn-NO" dirty="0">
                <a:solidFill>
                  <a:schemeClr val="tx1"/>
                </a:solidFill>
              </a:rPr>
              <a:t> at en sjokolade som </a:t>
            </a:r>
            <a:r>
              <a:rPr lang="nn-NO" dirty="0" err="1">
                <a:solidFill>
                  <a:schemeClr val="tx1"/>
                </a:solidFill>
              </a:rPr>
              <a:t>lå</a:t>
            </a:r>
            <a:r>
              <a:rPr lang="nn-NO" dirty="0">
                <a:solidFill>
                  <a:schemeClr val="tx1"/>
                </a:solidFill>
              </a:rPr>
              <a:t> i en lomme </a:t>
            </a:r>
            <a:r>
              <a:rPr lang="nn-NO" dirty="0" err="1">
                <a:solidFill>
                  <a:schemeClr val="tx1"/>
                </a:solidFill>
              </a:rPr>
              <a:t>smeltet</a:t>
            </a:r>
            <a:r>
              <a:rPr lang="nn-NO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1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Samandrag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690716" y="2317237"/>
            <a:ext cx="10515600" cy="2608724"/>
          </a:xfrm>
        </p:spPr>
        <p:txBody>
          <a:bodyPr/>
          <a:lstStyle/>
          <a:p>
            <a:r>
              <a:rPr lang="nn-NO" sz="2200"/>
              <a:t>Teknologi har som mål å løyse eit problem eller å utføre ei spesiell oppgåve. </a:t>
            </a:r>
          </a:p>
          <a:p>
            <a:r>
              <a:rPr lang="nn-NO" sz="2200"/>
              <a:t>Eit teknologisk produkt eller system fyller ei oppgåve og har ein funksjon.</a:t>
            </a:r>
          </a:p>
          <a:p>
            <a:r>
              <a:rPr lang="nn-NO" sz="2200"/>
              <a:t>Av og til er eit teknologisk produkt eller system eit resultat av tilfeldige hendingar eller feil.</a:t>
            </a:r>
          </a:p>
          <a:p>
            <a:endParaRPr lang="nn-NO" sz="2200"/>
          </a:p>
          <a:p>
            <a:endParaRPr lang="nn-NO"/>
          </a:p>
          <a:p>
            <a:endParaRPr lang="nn-NO"/>
          </a:p>
          <a:p>
            <a:endParaRPr lang="nn-NO"/>
          </a:p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61274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Arbeid med oppdraget (økt 1)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Diskuter </a:t>
            </a:r>
            <a:r>
              <a:rPr lang="nn-NO" dirty="0" err="1"/>
              <a:t>ideer</a:t>
            </a:r>
            <a:r>
              <a:rPr lang="nn-NO" dirty="0"/>
              <a:t> til produkt i gruppene.</a:t>
            </a:r>
          </a:p>
        </p:txBody>
      </p:sp>
    </p:spTree>
    <p:extLst>
      <p:ext uri="{BB962C8B-B14F-4D97-AF65-F5344CB8AC3E}">
        <p14:creationId xmlns:p14="http://schemas.microsoft.com/office/powerpoint/2010/main" val="230538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 err="1">
                <a:solidFill>
                  <a:srgbClr val="C00000"/>
                </a:solidFill>
              </a:rPr>
              <a:t>Hva</a:t>
            </a:r>
            <a:r>
              <a:rPr lang="nn-NO" b="1" dirty="0">
                <a:solidFill>
                  <a:srgbClr val="C00000"/>
                </a:solidFill>
              </a:rPr>
              <a:t> trenger vi å vite </a:t>
            </a:r>
            <a:r>
              <a:rPr lang="nn-NO" b="1" dirty="0" err="1">
                <a:solidFill>
                  <a:srgbClr val="C00000"/>
                </a:solidFill>
              </a:rPr>
              <a:t>mer</a:t>
            </a:r>
            <a:r>
              <a:rPr lang="nn-NO" b="1" dirty="0">
                <a:solidFill>
                  <a:srgbClr val="C00000"/>
                </a:solidFill>
              </a:rPr>
              <a:t> om for å </a:t>
            </a:r>
            <a:r>
              <a:rPr lang="nn-NO" b="1" dirty="0" err="1">
                <a:solidFill>
                  <a:srgbClr val="C00000"/>
                </a:solidFill>
              </a:rPr>
              <a:t>løse</a:t>
            </a:r>
            <a:r>
              <a:rPr lang="nn-NO" b="1" dirty="0">
                <a:solidFill>
                  <a:srgbClr val="C00000"/>
                </a:solidFill>
              </a:rPr>
              <a:t> oppdraget? (økt 1)</a:t>
            </a:r>
          </a:p>
        </p:txBody>
      </p:sp>
      <p:sp>
        <p:nvSpPr>
          <p:cNvPr id="2" name="Plasshaldar for innhald 1">
            <a:extLst>
              <a:ext uri="{FF2B5EF4-FFF2-40B4-BE49-F238E27FC236}">
                <a16:creationId xmlns:a16="http://schemas.microsoft.com/office/drawing/2014/main" id="{41C77C55-59E5-4CF1-A916-32DD44E0B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02053" cy="391343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>
                <a:solidFill>
                  <a:srgbClr val="C00000"/>
                </a:solidFill>
              </a:rPr>
              <a:t>Oppdrag</a:t>
            </a:r>
          </a:p>
          <a:p>
            <a:pPr marL="0" indent="0">
              <a:buNone/>
            </a:pPr>
            <a:r>
              <a:rPr lang="nn-NO" sz="2200" dirty="0"/>
              <a:t>Firmaet der du </a:t>
            </a:r>
            <a:r>
              <a:rPr lang="nn-NO" sz="2200" dirty="0" err="1"/>
              <a:t>jobber</a:t>
            </a:r>
            <a:r>
              <a:rPr lang="nn-NO" sz="2200" dirty="0"/>
              <a:t> ønsker å bli sertifisert som Miljøfyrtårn-bedrift, og alle </a:t>
            </a:r>
            <a:r>
              <a:rPr lang="nn-NO" sz="2200" dirty="0" err="1"/>
              <a:t>tilsatte</a:t>
            </a:r>
            <a:r>
              <a:rPr lang="nn-NO" sz="2200" dirty="0"/>
              <a:t> får derfor i oppdrag å bidra med </a:t>
            </a:r>
            <a:r>
              <a:rPr lang="nn-NO" sz="2200" dirty="0" err="1"/>
              <a:t>ett</a:t>
            </a:r>
            <a:r>
              <a:rPr lang="nn-NO" sz="2200" dirty="0"/>
              <a:t> tiltak, og lage en reklame for det. De kan </a:t>
            </a:r>
            <a:r>
              <a:rPr lang="nn-NO" sz="2200" dirty="0" err="1"/>
              <a:t>velge</a:t>
            </a:r>
            <a:r>
              <a:rPr lang="nn-NO" sz="2200" dirty="0"/>
              <a:t> mellom to </a:t>
            </a:r>
            <a:r>
              <a:rPr lang="nn-NO" sz="2200" dirty="0" err="1"/>
              <a:t>utfordringer</a:t>
            </a:r>
            <a:r>
              <a:rPr lang="nn-NO" sz="2200" dirty="0"/>
              <a:t>, A eller B:</a:t>
            </a:r>
          </a:p>
          <a:p>
            <a:pPr marL="0" lvl="0" indent="0">
              <a:buNone/>
            </a:pPr>
            <a:r>
              <a:rPr lang="nn-NO" sz="2200" b="1" dirty="0"/>
              <a:t>A</a:t>
            </a:r>
            <a:r>
              <a:rPr lang="nn-NO" sz="2200" dirty="0"/>
              <a:t>  </a:t>
            </a:r>
            <a:r>
              <a:rPr lang="nn-NO" sz="2200" dirty="0" err="1"/>
              <a:t>Forbedre</a:t>
            </a:r>
            <a:r>
              <a:rPr lang="nn-NO" sz="2200" dirty="0"/>
              <a:t> et teknologisk produkt eller system, slik at produktet eller bruken av produktet blir </a:t>
            </a:r>
            <a:r>
              <a:rPr lang="nn-NO" sz="2200" dirty="0" err="1"/>
              <a:t>mer</a:t>
            </a:r>
            <a:r>
              <a:rPr lang="nn-NO" sz="2200" dirty="0"/>
              <a:t> </a:t>
            </a:r>
            <a:r>
              <a:rPr lang="nn-NO" sz="2200" dirty="0" err="1"/>
              <a:t>bærekraftig</a:t>
            </a:r>
            <a:r>
              <a:rPr lang="nn-NO" sz="2200" dirty="0"/>
              <a:t>.</a:t>
            </a:r>
          </a:p>
          <a:p>
            <a:pPr marL="0" lvl="0" indent="0">
              <a:buNone/>
            </a:pPr>
            <a:r>
              <a:rPr lang="nn-NO" sz="2200" b="1" dirty="0"/>
              <a:t>B</a:t>
            </a:r>
            <a:r>
              <a:rPr lang="nn-NO" sz="2200" dirty="0"/>
              <a:t>  Lage forslag til en teknologisk </a:t>
            </a:r>
            <a:r>
              <a:rPr lang="nn-NO" sz="2200" dirty="0" err="1"/>
              <a:t>løsning</a:t>
            </a:r>
            <a:r>
              <a:rPr lang="nn-NO" sz="2200" dirty="0"/>
              <a:t> på en utfordring </a:t>
            </a:r>
            <a:r>
              <a:rPr lang="nn-NO" sz="2200" dirty="0" err="1"/>
              <a:t>knyttet</a:t>
            </a:r>
            <a:r>
              <a:rPr lang="nn-NO" sz="2200" dirty="0"/>
              <a:t> til </a:t>
            </a:r>
            <a:r>
              <a:rPr lang="nn-NO" sz="2200" dirty="0" err="1"/>
              <a:t>bærekraftig</a:t>
            </a:r>
            <a:r>
              <a:rPr lang="nn-NO" sz="2200" dirty="0"/>
              <a:t> utvikling.</a:t>
            </a:r>
          </a:p>
        </p:txBody>
      </p:sp>
      <p:sp>
        <p:nvSpPr>
          <p:cNvPr id="7" name="Avrundet rektangel 6" descr="Rektangel som uthever ordet «berekraftig». "/>
          <p:cNvSpPr/>
          <p:nvPr/>
        </p:nvSpPr>
        <p:spPr>
          <a:xfrm>
            <a:off x="4220956" y="3590959"/>
            <a:ext cx="1421164" cy="38276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8" name="Avrundet rektangel 7" descr="Rektangel som uthever orda «berekraftig utvikling». "/>
          <p:cNvSpPr/>
          <p:nvPr/>
        </p:nvSpPr>
        <p:spPr>
          <a:xfrm>
            <a:off x="912845" y="4362114"/>
            <a:ext cx="2566737" cy="38276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9962146" y="854242"/>
            <a:ext cx="2163701" cy="1210792"/>
          </a:xfrm>
          <a:prstGeom prst="wedgeRoundRectCallout">
            <a:avLst>
              <a:gd name="adj1" fmla="val -50759"/>
              <a:gd name="adj2" fmla="val 108101"/>
              <a:gd name="adj3" fmla="val 16667"/>
            </a:avLst>
          </a:prstGeom>
          <a:solidFill>
            <a:schemeClr val="accent2">
              <a:lumMod val="75000"/>
              <a:alpha val="64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I neste økt skal vi jobbe med </a:t>
            </a:r>
            <a:r>
              <a:rPr lang="nn-NO" dirty="0" err="1"/>
              <a:t>bærekraftig</a:t>
            </a:r>
            <a:r>
              <a:rPr lang="nn-NO" dirty="0"/>
              <a:t> utvikling</a:t>
            </a:r>
          </a:p>
        </p:txBody>
      </p:sp>
    </p:spTree>
    <p:extLst>
      <p:ext uri="{BB962C8B-B14F-4D97-AF65-F5344CB8AC3E}">
        <p14:creationId xmlns:p14="http://schemas.microsoft.com/office/powerpoint/2010/main" val="3522283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021824" y="256032"/>
            <a:ext cx="3011424" cy="1194815"/>
          </a:xfrm>
        </p:spPr>
        <p:txBody>
          <a:bodyPr/>
          <a:lstStyle/>
          <a:p>
            <a:pPr algn="l"/>
            <a:r>
              <a:rPr lang="nn-NO" b="1">
                <a:solidFill>
                  <a:srgbClr val="C00000"/>
                </a:solidFill>
              </a:rPr>
              <a:t>Økt 2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021824" y="1626933"/>
            <a:ext cx="2304288" cy="1341553"/>
          </a:xfrm>
        </p:spPr>
        <p:txBody>
          <a:bodyPr>
            <a:noAutofit/>
          </a:bodyPr>
          <a:lstStyle/>
          <a:p>
            <a:pPr algn="l"/>
            <a:r>
              <a:rPr lang="nn-NO" dirty="0" err="1">
                <a:solidFill>
                  <a:srgbClr val="C00000"/>
                </a:solidFill>
              </a:rPr>
              <a:t>Hva</a:t>
            </a:r>
            <a:r>
              <a:rPr lang="nn-NO" dirty="0">
                <a:solidFill>
                  <a:srgbClr val="C00000"/>
                </a:solidFill>
              </a:rPr>
              <a:t> betyr det at </a:t>
            </a:r>
            <a:r>
              <a:rPr lang="nn-NO" dirty="0" err="1">
                <a:solidFill>
                  <a:srgbClr val="C00000"/>
                </a:solidFill>
              </a:rPr>
              <a:t>noe</a:t>
            </a:r>
            <a:r>
              <a:rPr lang="nn-NO" dirty="0">
                <a:solidFill>
                  <a:srgbClr val="C00000"/>
                </a:solidFill>
              </a:rPr>
              <a:t> er </a:t>
            </a:r>
            <a:r>
              <a:rPr lang="nn-NO" dirty="0" err="1">
                <a:solidFill>
                  <a:srgbClr val="C00000"/>
                </a:solidFill>
              </a:rPr>
              <a:t>bærekraftig</a:t>
            </a:r>
            <a:r>
              <a:rPr lang="nn-NO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4" name="Bilde 3" descr="To solcellepanel mot solnedgang. Foto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"/>
          <a:stretch/>
        </p:blipFill>
        <p:spPr>
          <a:xfrm>
            <a:off x="-79512" y="0"/>
            <a:ext cx="10021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0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D8EE8AB-9FC6-415C-B843-F06712E4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Teknologi og </a:t>
            </a:r>
            <a:r>
              <a:rPr lang="nn-NO" b="1" dirty="0" err="1">
                <a:solidFill>
                  <a:srgbClr val="C00000"/>
                </a:solidFill>
              </a:rPr>
              <a:t>bærekraftig</a:t>
            </a:r>
            <a:r>
              <a:rPr lang="nn-NO" b="1" dirty="0">
                <a:solidFill>
                  <a:srgbClr val="C00000"/>
                </a:solidFill>
              </a:rPr>
              <a:t> utvikling</a:t>
            </a:r>
          </a:p>
        </p:txBody>
      </p:sp>
      <p:sp>
        <p:nvSpPr>
          <p:cNvPr id="5" name="Plasshaldar for innhald 4">
            <a:extLst>
              <a:ext uri="{FF2B5EF4-FFF2-40B4-BE49-F238E27FC236}">
                <a16:creationId xmlns:a16="http://schemas.microsoft.com/office/drawing/2014/main" id="{B1C90F10-B72D-48A9-A2D0-C0C841A25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1" y="2220686"/>
            <a:ext cx="5083629" cy="3956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Kompetanse i teknologi </a:t>
            </a:r>
            <a:r>
              <a:rPr lang="nn-NO" sz="2200" dirty="0" err="1"/>
              <a:t>innebærer</a:t>
            </a:r>
            <a:r>
              <a:rPr lang="nn-NO" sz="2200" dirty="0"/>
              <a:t> å kunne vurdere </a:t>
            </a:r>
            <a:r>
              <a:rPr lang="nn-NO" sz="2200" dirty="0" err="1"/>
              <a:t>hvilken</a:t>
            </a:r>
            <a:r>
              <a:rPr lang="nn-NO" sz="2200" dirty="0"/>
              <a:t> pris (</a:t>
            </a:r>
            <a:r>
              <a:rPr lang="nn-NO" sz="2200" dirty="0" err="1"/>
              <a:t>virkning</a:t>
            </a:r>
            <a:r>
              <a:rPr lang="nn-NO" sz="2200" dirty="0"/>
              <a:t> og </a:t>
            </a:r>
            <a:r>
              <a:rPr lang="nn-NO" sz="2200" dirty="0" err="1"/>
              <a:t>bivirkning</a:t>
            </a:r>
            <a:r>
              <a:rPr lang="nn-NO" sz="2200" dirty="0"/>
              <a:t>) produksjon og bruk av produktet har, økonomisk, etisk eller med </a:t>
            </a:r>
            <a:r>
              <a:rPr lang="nn-NO" sz="2200" dirty="0" err="1"/>
              <a:t>hensyn</a:t>
            </a:r>
            <a:r>
              <a:rPr lang="nn-NO" sz="2200" dirty="0"/>
              <a:t> til miljø. </a:t>
            </a:r>
          </a:p>
          <a:p>
            <a:pPr marL="0" indent="0">
              <a:buNone/>
            </a:pPr>
            <a:r>
              <a:rPr lang="nn-NO" sz="2200" dirty="0" err="1"/>
              <a:t>Bærekraftig</a:t>
            </a:r>
            <a:r>
              <a:rPr lang="nn-NO" sz="2200" dirty="0"/>
              <a:t> utvikling </a:t>
            </a:r>
            <a:r>
              <a:rPr lang="nn-NO" sz="2200" dirty="0" err="1"/>
              <a:t>handler</a:t>
            </a:r>
            <a:r>
              <a:rPr lang="nn-NO" sz="2200" dirty="0"/>
              <a:t> om både </a:t>
            </a:r>
            <a:br>
              <a:rPr lang="nn-NO" sz="2200" dirty="0"/>
            </a:br>
            <a:r>
              <a:rPr lang="nn-NO" sz="2200" dirty="0"/>
              <a:t>miljø og klima, økonomi og sosiale forhold.</a:t>
            </a:r>
          </a:p>
          <a:p>
            <a:endParaRPr lang="nn-NO" sz="2200" dirty="0"/>
          </a:p>
        </p:txBody>
      </p:sp>
      <p:graphicFrame>
        <p:nvGraphicFramePr>
          <p:cNvPr id="2" name="Diagram 1" descr="Venndiagram med tre sirklar, der det står «sosiale forhold» i den eine, «miljø og klima» i den andre og «økonomi» i den tredje. I midten står det «berekraftig utvikling». Illustrasjon.">
            <a:extLst>
              <a:ext uri="{FF2B5EF4-FFF2-40B4-BE49-F238E27FC236}">
                <a16:creationId xmlns:a16="http://schemas.microsoft.com/office/drawing/2014/main" id="{5DC82ED4-67CB-43F7-B22A-85B43A25E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676466"/>
              </p:ext>
            </p:extLst>
          </p:nvPr>
        </p:nvGraphicFramePr>
        <p:xfrm>
          <a:off x="-149823" y="1593273"/>
          <a:ext cx="6487884" cy="432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7A01EC58-6DB7-4F53-91A2-66C23CE4BFD2}"/>
              </a:ext>
            </a:extLst>
          </p:cNvPr>
          <p:cNvSpPr txBox="1"/>
          <p:nvPr/>
        </p:nvSpPr>
        <p:spPr>
          <a:xfrm>
            <a:off x="2584580" y="3643934"/>
            <a:ext cx="135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err="1"/>
              <a:t>Bærekraftig</a:t>
            </a:r>
            <a:r>
              <a:rPr lang="nn-NO" dirty="0"/>
              <a:t> utvikling</a:t>
            </a:r>
          </a:p>
        </p:txBody>
      </p:sp>
    </p:spTree>
    <p:extLst>
      <p:ext uri="{BB962C8B-B14F-4D97-AF65-F5344CB8AC3E}">
        <p14:creationId xmlns:p14="http://schemas.microsoft.com/office/powerpoint/2010/main" val="217169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Sorter utsegner i dimensjonane</a:t>
            </a:r>
          </a:p>
        </p:txBody>
      </p:sp>
      <p:graphicFrame>
        <p:nvGraphicFramePr>
          <p:cNvPr id="18" name="Diagram 17" descr="Venndiagram med tre sirklar, der det står «sosiale forhold» i den eine, «miljø og klima» i den andre og «økonomi» i den tredje. I midten står det «berekraftig utvikling». Illustrasjon.">
            <a:extLst>
              <a:ext uri="{FF2B5EF4-FFF2-40B4-BE49-F238E27FC236}">
                <a16:creationId xmlns:a16="http://schemas.microsoft.com/office/drawing/2014/main" id="{E2424CD7-A424-4353-90D6-1EE1A0472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507331"/>
              </p:ext>
            </p:extLst>
          </p:nvPr>
        </p:nvGraphicFramePr>
        <p:xfrm>
          <a:off x="-149823" y="1593273"/>
          <a:ext cx="6487884" cy="432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C83BAC1-C817-4809-984E-F450D6687033}"/>
              </a:ext>
            </a:extLst>
          </p:cNvPr>
          <p:cNvSpPr txBox="1"/>
          <p:nvPr/>
        </p:nvSpPr>
        <p:spPr>
          <a:xfrm>
            <a:off x="2584580" y="3643934"/>
            <a:ext cx="135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err="1"/>
              <a:t>Bærekraftig</a:t>
            </a:r>
            <a:r>
              <a:rPr lang="nn-NO" dirty="0"/>
              <a:t> utvikling</a:t>
            </a:r>
          </a:p>
        </p:txBody>
      </p:sp>
      <p:sp>
        <p:nvSpPr>
          <p:cNvPr id="24" name="Biletforklaring forma som eit avrunda rektangel 23"/>
          <p:cNvSpPr/>
          <p:nvPr/>
        </p:nvSpPr>
        <p:spPr>
          <a:xfrm>
            <a:off x="4987226" y="1512068"/>
            <a:ext cx="1386673" cy="80386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varer med god kvalitet</a:t>
            </a:r>
          </a:p>
        </p:txBody>
      </p:sp>
      <p:sp>
        <p:nvSpPr>
          <p:cNvPr id="6" name="Biletforklaring forma som eit avrunda rektangel 5"/>
          <p:cNvSpPr/>
          <p:nvPr/>
        </p:nvSpPr>
        <p:spPr>
          <a:xfrm>
            <a:off x="6581670" y="2029767"/>
            <a:ext cx="2130251" cy="103498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produkt der avfallet kan bli resirkulert</a:t>
            </a:r>
          </a:p>
        </p:txBody>
      </p:sp>
      <p:sp>
        <p:nvSpPr>
          <p:cNvPr id="17" name="Biletforklaring forma som eit avrunda rektangel 16"/>
          <p:cNvSpPr/>
          <p:nvPr/>
        </p:nvSpPr>
        <p:spPr>
          <a:xfrm>
            <a:off x="8316685" y="318198"/>
            <a:ext cx="2130251" cy="103498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err="1">
                <a:solidFill>
                  <a:schemeClr val="tx1"/>
                </a:solidFill>
              </a:rPr>
              <a:t>Forbedre</a:t>
            </a:r>
            <a:r>
              <a:rPr lang="nn-NO" dirty="0">
                <a:solidFill>
                  <a:schemeClr val="tx1"/>
                </a:solidFill>
              </a:rPr>
              <a:t> produkt slik at de bruker mindre energi</a:t>
            </a:r>
          </a:p>
        </p:txBody>
      </p:sp>
      <p:sp>
        <p:nvSpPr>
          <p:cNvPr id="29" name="Biletforklaring forma som eit avrunda rektangel 28"/>
          <p:cNvSpPr/>
          <p:nvPr/>
        </p:nvSpPr>
        <p:spPr>
          <a:xfrm>
            <a:off x="9220200" y="1622807"/>
            <a:ext cx="1953567" cy="1168017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Reparere produkt i </a:t>
            </a:r>
            <a:r>
              <a:rPr lang="nn-NO" dirty="0" err="1">
                <a:solidFill>
                  <a:schemeClr val="tx1"/>
                </a:solidFill>
              </a:rPr>
              <a:t>stedet</a:t>
            </a:r>
            <a:r>
              <a:rPr lang="nn-NO" dirty="0">
                <a:solidFill>
                  <a:schemeClr val="tx1"/>
                </a:solidFill>
              </a:rPr>
              <a:t> for å kjøpe nytt</a:t>
            </a:r>
          </a:p>
        </p:txBody>
      </p:sp>
      <p:sp>
        <p:nvSpPr>
          <p:cNvPr id="22" name="Biletforklaring forma som eit avrunda rektangel 21"/>
          <p:cNvSpPr/>
          <p:nvPr/>
        </p:nvSpPr>
        <p:spPr>
          <a:xfrm>
            <a:off x="5705475" y="3563292"/>
            <a:ext cx="1827125" cy="870857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</a:t>
            </a:r>
            <a:r>
              <a:rPr lang="nn-NO" dirty="0" err="1">
                <a:solidFill>
                  <a:schemeClr val="tx1"/>
                </a:solidFill>
              </a:rPr>
              <a:t>mer</a:t>
            </a:r>
            <a:r>
              <a:rPr lang="nn-NO" dirty="0">
                <a:solidFill>
                  <a:schemeClr val="tx1"/>
                </a:solidFill>
              </a:rPr>
              <a:t> norskproduserte produkt</a:t>
            </a:r>
          </a:p>
        </p:txBody>
      </p:sp>
      <p:sp>
        <p:nvSpPr>
          <p:cNvPr id="30" name="Biletforklaring forma som eit avrunda rektangel 29"/>
          <p:cNvSpPr/>
          <p:nvPr/>
        </p:nvSpPr>
        <p:spPr>
          <a:xfrm>
            <a:off x="7728543" y="3218090"/>
            <a:ext cx="1386673" cy="80386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brukte </a:t>
            </a:r>
            <a:r>
              <a:rPr lang="nn-NO" dirty="0" err="1">
                <a:solidFill>
                  <a:schemeClr val="tx1"/>
                </a:solidFill>
              </a:rPr>
              <a:t>produkter</a:t>
            </a: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28" name="Biletforklaring forma som eit avrunda rektangel 27"/>
          <p:cNvSpPr/>
          <p:nvPr/>
        </p:nvSpPr>
        <p:spPr>
          <a:xfrm>
            <a:off x="9696239" y="3276599"/>
            <a:ext cx="2059075" cy="1081873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Bruke </a:t>
            </a:r>
            <a:r>
              <a:rPr lang="nn-NO" dirty="0" err="1">
                <a:solidFill>
                  <a:schemeClr val="tx1"/>
                </a:solidFill>
              </a:rPr>
              <a:t>roboter</a:t>
            </a:r>
            <a:r>
              <a:rPr lang="nn-NO" dirty="0">
                <a:solidFill>
                  <a:schemeClr val="tx1"/>
                </a:solidFill>
              </a:rPr>
              <a:t> som kan utføre </a:t>
            </a:r>
            <a:r>
              <a:rPr lang="nn-NO" dirty="0" err="1">
                <a:solidFill>
                  <a:schemeClr val="tx1"/>
                </a:solidFill>
              </a:rPr>
              <a:t>farlige</a:t>
            </a:r>
            <a:r>
              <a:rPr lang="nn-NO" dirty="0">
                <a:solidFill>
                  <a:schemeClr val="tx1"/>
                </a:solidFill>
              </a:rPr>
              <a:t> </a:t>
            </a:r>
            <a:r>
              <a:rPr lang="nn-NO" dirty="0" err="1">
                <a:solidFill>
                  <a:schemeClr val="tx1"/>
                </a:solidFill>
              </a:rPr>
              <a:t>oppgaver</a:t>
            </a: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31" name="Biletforklaring forma som eit avrunda rektangel 30"/>
          <p:cNvSpPr/>
          <p:nvPr/>
        </p:nvSpPr>
        <p:spPr>
          <a:xfrm>
            <a:off x="5767962" y="5086245"/>
            <a:ext cx="1386673" cy="80386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Sortere avfall</a:t>
            </a:r>
          </a:p>
        </p:txBody>
      </p:sp>
      <p:sp>
        <p:nvSpPr>
          <p:cNvPr id="33" name="Biletforklaring forma som eit avrunda rektangel 32"/>
          <p:cNvSpPr/>
          <p:nvPr/>
        </p:nvSpPr>
        <p:spPr>
          <a:xfrm>
            <a:off x="7728440" y="4528771"/>
            <a:ext cx="1859782" cy="120015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Skru av elektriske apparat som </a:t>
            </a:r>
            <a:r>
              <a:rPr lang="nn-NO" dirty="0" err="1">
                <a:solidFill>
                  <a:schemeClr val="tx1"/>
                </a:solidFill>
              </a:rPr>
              <a:t>ikke</a:t>
            </a:r>
            <a:r>
              <a:rPr lang="nn-NO" dirty="0">
                <a:solidFill>
                  <a:schemeClr val="tx1"/>
                </a:solidFill>
              </a:rPr>
              <a:t> er i bruk</a:t>
            </a:r>
          </a:p>
        </p:txBody>
      </p:sp>
      <p:sp>
        <p:nvSpPr>
          <p:cNvPr id="25" name="Biletforklaring forma som eit avrunda rektangel 24"/>
          <p:cNvSpPr/>
          <p:nvPr/>
        </p:nvSpPr>
        <p:spPr>
          <a:xfrm>
            <a:off x="9867167" y="4785526"/>
            <a:ext cx="1532897" cy="94632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</a:t>
            </a:r>
            <a:r>
              <a:rPr lang="nn-NO" dirty="0" err="1">
                <a:solidFill>
                  <a:schemeClr val="tx1"/>
                </a:solidFill>
              </a:rPr>
              <a:t>Fairtrade-produkter</a:t>
            </a:r>
            <a:endParaRPr lang="nn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2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DB558B-185A-4009-B589-074CC0F8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Se film om </a:t>
            </a:r>
            <a:r>
              <a:rPr lang="nn-NO" b="1" dirty="0" err="1">
                <a:solidFill>
                  <a:srgbClr val="C00000"/>
                </a:solidFill>
              </a:rPr>
              <a:t>bærekraftig</a:t>
            </a:r>
            <a:r>
              <a:rPr lang="nn-NO" b="1" dirty="0">
                <a:solidFill>
                  <a:srgbClr val="C00000"/>
                </a:solidFill>
              </a:rPr>
              <a:t> utvikling</a:t>
            </a:r>
          </a:p>
        </p:txBody>
      </p:sp>
      <p:pic>
        <p:nvPicPr>
          <p:cNvPr id="5" name="Bilete 4" descr="Skjermdump av filmen «Hva er bærekraftig utvikling» frå FN-sambandet Norge.">
            <a:hlinkClick r:id="rId3"/>
            <a:extLst>
              <a:ext uri="{FF2B5EF4-FFF2-40B4-BE49-F238E27FC236}">
                <a16:creationId xmlns:a16="http://schemas.microsoft.com/office/drawing/2014/main" id="{7A088FDF-C0FC-4D27-9711-848ED822C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62074"/>
            <a:ext cx="8195036" cy="5495926"/>
          </a:xfrm>
          <a:prstGeom prst="rect">
            <a:avLst/>
          </a:prstGeom>
        </p:spPr>
      </p:pic>
      <p:sp>
        <p:nvSpPr>
          <p:cNvPr id="6" name="Biletforklaring forma som eit avrunda rektangel 16">
            <a:extLst>
              <a:ext uri="{FF2B5EF4-FFF2-40B4-BE49-F238E27FC236}">
                <a16:creationId xmlns:a16="http://schemas.microsoft.com/office/drawing/2014/main" id="{7DC48973-A93A-432B-8137-A843460294EF}"/>
              </a:ext>
            </a:extLst>
          </p:cNvPr>
          <p:cNvSpPr/>
          <p:nvPr/>
        </p:nvSpPr>
        <p:spPr>
          <a:xfrm>
            <a:off x="9844860" y="416416"/>
            <a:ext cx="2079917" cy="2818418"/>
          </a:xfrm>
          <a:prstGeom prst="wedgeRoundRectCallout">
            <a:avLst>
              <a:gd name="adj1" fmla="val -76694"/>
              <a:gd name="adj2" fmla="val 9033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Leseoppdrag til filmen: Etterpå skal </a:t>
            </a:r>
            <a:r>
              <a:rPr lang="nn-NO" sz="2200" dirty="0" err="1">
                <a:solidFill>
                  <a:schemeClr val="tx1"/>
                </a:solidFill>
              </a:rPr>
              <a:t>dere</a:t>
            </a:r>
            <a:r>
              <a:rPr lang="nn-NO" sz="2200" dirty="0">
                <a:solidFill>
                  <a:schemeClr val="tx1"/>
                </a:solidFill>
              </a:rPr>
              <a:t> </a:t>
            </a:r>
            <a:r>
              <a:rPr lang="nn-NO" sz="2200" dirty="0" err="1">
                <a:solidFill>
                  <a:schemeClr val="tx1"/>
                </a:solidFill>
              </a:rPr>
              <a:t>fortelle</a:t>
            </a:r>
            <a:r>
              <a:rPr lang="nn-NO" sz="2200" dirty="0">
                <a:solidFill>
                  <a:schemeClr val="tx1"/>
                </a:solidFill>
              </a:rPr>
              <a:t> </a:t>
            </a:r>
            <a:r>
              <a:rPr lang="nn-NO" sz="2200" dirty="0" err="1">
                <a:solidFill>
                  <a:schemeClr val="tx1"/>
                </a:solidFill>
              </a:rPr>
              <a:t>én</a:t>
            </a:r>
            <a:r>
              <a:rPr lang="nn-NO" sz="2200" dirty="0">
                <a:solidFill>
                  <a:schemeClr val="tx1"/>
                </a:solidFill>
              </a:rPr>
              <a:t> ting </a:t>
            </a:r>
            <a:r>
              <a:rPr lang="nn-NO" sz="2200" dirty="0" err="1">
                <a:solidFill>
                  <a:schemeClr val="tx1"/>
                </a:solidFill>
              </a:rPr>
              <a:t>fra</a:t>
            </a:r>
            <a:r>
              <a:rPr lang="nn-NO" sz="2200" dirty="0">
                <a:solidFill>
                  <a:schemeClr val="tx1"/>
                </a:solidFill>
              </a:rPr>
              <a:t> filmen som </a:t>
            </a:r>
            <a:r>
              <a:rPr lang="nn-NO" sz="2200" dirty="0" err="1">
                <a:solidFill>
                  <a:schemeClr val="tx1"/>
                </a:solidFill>
              </a:rPr>
              <a:t>dere</a:t>
            </a:r>
            <a:r>
              <a:rPr lang="nn-NO" sz="2200" dirty="0">
                <a:solidFill>
                  <a:schemeClr val="tx1"/>
                </a:solidFill>
              </a:rPr>
              <a:t> la merke til. 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872167A-A3B2-4BED-8E51-EC8AE4EF9175}"/>
              </a:ext>
            </a:extLst>
          </p:cNvPr>
          <p:cNvSpPr txBox="1"/>
          <p:nvPr/>
        </p:nvSpPr>
        <p:spPr>
          <a:xfrm>
            <a:off x="9218645" y="5952930"/>
            <a:ext cx="282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3"/>
              </a:rPr>
              <a:t>https://www.youtube.com/watch?v=8WrMCdnSnqc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91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Stearinlys som brenn. Foto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6"/>
            <a:ext cx="9192768" cy="689457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52160" y="-925893"/>
            <a:ext cx="9144000" cy="2387600"/>
          </a:xfrm>
        </p:spPr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Økt 1</a:t>
            </a: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9581322" y="1712278"/>
            <a:ext cx="5439222" cy="1655762"/>
          </a:xfrm>
        </p:spPr>
        <p:txBody>
          <a:bodyPr/>
          <a:lstStyle/>
          <a:p>
            <a:pPr algn="l"/>
            <a:r>
              <a:rPr lang="nn-NO" dirty="0" err="1">
                <a:solidFill>
                  <a:srgbClr val="C00000"/>
                </a:solidFill>
              </a:rPr>
              <a:t>Hva</a:t>
            </a:r>
            <a:r>
              <a:rPr lang="nn-NO" dirty="0">
                <a:solidFill>
                  <a:srgbClr val="C00000"/>
                </a:solidFill>
              </a:rPr>
              <a:t> er teknologi?</a:t>
            </a:r>
          </a:p>
        </p:txBody>
      </p:sp>
    </p:spTree>
    <p:extLst>
      <p:ext uri="{BB962C8B-B14F-4D97-AF65-F5344CB8AC3E}">
        <p14:creationId xmlns:p14="http://schemas.microsoft.com/office/powerpoint/2010/main" val="458316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Film om </a:t>
            </a:r>
            <a:r>
              <a:rPr lang="nn-NO" b="1" dirty="0" err="1">
                <a:solidFill>
                  <a:srgbClr val="C00000"/>
                </a:solidFill>
              </a:rPr>
              <a:t>bærekraftig</a:t>
            </a:r>
            <a:r>
              <a:rPr lang="nn-NO" b="1" dirty="0">
                <a:solidFill>
                  <a:srgbClr val="C00000"/>
                </a:solidFill>
              </a:rPr>
              <a:t> utvikling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838200" y="1825625"/>
            <a:ext cx="67735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Tenk-par-del: </a:t>
            </a:r>
            <a:r>
              <a:rPr lang="nn-NO" sz="2200" dirty="0" err="1"/>
              <a:t>Hva</a:t>
            </a:r>
            <a:r>
              <a:rPr lang="nn-NO" sz="2200" dirty="0"/>
              <a:t> la </a:t>
            </a:r>
            <a:r>
              <a:rPr lang="nn-NO" sz="2200" dirty="0" err="1"/>
              <a:t>dere</a:t>
            </a:r>
            <a:r>
              <a:rPr lang="nn-NO" sz="2200" dirty="0"/>
              <a:t> merke til i filmen?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Nå skal </a:t>
            </a:r>
            <a:r>
              <a:rPr lang="nn-NO" sz="2200" dirty="0" err="1"/>
              <a:t>dere</a:t>
            </a:r>
            <a:r>
              <a:rPr lang="nn-NO" sz="2200" dirty="0"/>
              <a:t> </a:t>
            </a:r>
            <a:r>
              <a:rPr lang="nn-NO" sz="2200" dirty="0" err="1"/>
              <a:t>gjøre</a:t>
            </a:r>
            <a:r>
              <a:rPr lang="nn-NO" sz="2200" dirty="0"/>
              <a:t> sorteringsaktiviteten på nytt. Er det </a:t>
            </a:r>
            <a:r>
              <a:rPr lang="nn-NO" sz="2200" dirty="0" err="1"/>
              <a:t>noe</a:t>
            </a:r>
            <a:r>
              <a:rPr lang="nn-NO" sz="2200" dirty="0"/>
              <a:t> </a:t>
            </a:r>
            <a:r>
              <a:rPr lang="nn-NO" sz="2200" dirty="0" err="1"/>
              <a:t>dere</a:t>
            </a:r>
            <a:r>
              <a:rPr lang="nn-NO" sz="2200" dirty="0"/>
              <a:t> vil endre på etter å ha sett filmen?</a:t>
            </a:r>
          </a:p>
        </p:txBody>
      </p:sp>
      <p:pic>
        <p:nvPicPr>
          <p:cNvPr id="5" name="Bilete 4" descr="Skjermdump av filmen «Hva er bærekraftig utvikling» frå FN-sambandet Norge.">
            <a:hlinkClick r:id="rId2"/>
            <a:extLst>
              <a:ext uri="{FF2B5EF4-FFF2-40B4-BE49-F238E27FC236}">
                <a16:creationId xmlns:a16="http://schemas.microsoft.com/office/drawing/2014/main" id="{C14D3DF2-3596-4328-B561-32514BBFC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158" y="2163231"/>
            <a:ext cx="3423642" cy="229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5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Revider sorteringa</a:t>
            </a:r>
          </a:p>
        </p:txBody>
      </p:sp>
      <p:graphicFrame>
        <p:nvGraphicFramePr>
          <p:cNvPr id="18" name="Diagram 17" descr="Venndiagram med tre sirklar, der det står «sosiale forhold» i den eine, «miljø og klima» i den andre og «økonomi» i den tredje. I midten står det «berekraftig utvikling». Illustrasjon.">
            <a:extLst>
              <a:ext uri="{FF2B5EF4-FFF2-40B4-BE49-F238E27FC236}">
                <a16:creationId xmlns:a16="http://schemas.microsoft.com/office/drawing/2014/main" id="{E2424CD7-A424-4353-90D6-1EE1A0472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752878"/>
              </p:ext>
            </p:extLst>
          </p:nvPr>
        </p:nvGraphicFramePr>
        <p:xfrm>
          <a:off x="-149823" y="1593273"/>
          <a:ext cx="6487884" cy="432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C83BAC1-C817-4809-984E-F450D6687033}"/>
              </a:ext>
            </a:extLst>
          </p:cNvPr>
          <p:cNvSpPr txBox="1"/>
          <p:nvPr/>
        </p:nvSpPr>
        <p:spPr>
          <a:xfrm>
            <a:off x="2584580" y="3643934"/>
            <a:ext cx="135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err="1"/>
              <a:t>Bærekraftig</a:t>
            </a:r>
            <a:r>
              <a:rPr lang="nn-NO" dirty="0"/>
              <a:t> utvikling</a:t>
            </a:r>
          </a:p>
        </p:txBody>
      </p:sp>
      <p:sp>
        <p:nvSpPr>
          <p:cNvPr id="24" name="Biletforklaring forma som eit avrunda rektangel 23"/>
          <p:cNvSpPr/>
          <p:nvPr/>
        </p:nvSpPr>
        <p:spPr>
          <a:xfrm>
            <a:off x="4987226" y="1512068"/>
            <a:ext cx="1386673" cy="80386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varer med god kvalitet</a:t>
            </a:r>
          </a:p>
        </p:txBody>
      </p:sp>
      <p:sp>
        <p:nvSpPr>
          <p:cNvPr id="6" name="Biletforklaring forma som eit avrunda rektangel 5"/>
          <p:cNvSpPr/>
          <p:nvPr/>
        </p:nvSpPr>
        <p:spPr>
          <a:xfrm>
            <a:off x="6581670" y="2029767"/>
            <a:ext cx="2130251" cy="103498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</a:t>
            </a:r>
            <a:r>
              <a:rPr lang="nn-NO" dirty="0" err="1">
                <a:solidFill>
                  <a:schemeClr val="tx1"/>
                </a:solidFill>
              </a:rPr>
              <a:t>produkter</a:t>
            </a:r>
            <a:r>
              <a:rPr lang="nn-NO" dirty="0">
                <a:solidFill>
                  <a:schemeClr val="tx1"/>
                </a:solidFill>
              </a:rPr>
              <a:t> der avfallet kan bli resirkulert</a:t>
            </a:r>
          </a:p>
        </p:txBody>
      </p:sp>
      <p:sp>
        <p:nvSpPr>
          <p:cNvPr id="17" name="Biletforklaring forma som eit avrunda rektangel 16"/>
          <p:cNvSpPr/>
          <p:nvPr/>
        </p:nvSpPr>
        <p:spPr>
          <a:xfrm>
            <a:off x="8316685" y="318198"/>
            <a:ext cx="2130251" cy="103498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err="1">
                <a:solidFill>
                  <a:schemeClr val="tx1"/>
                </a:solidFill>
              </a:rPr>
              <a:t>Forbedre</a:t>
            </a:r>
            <a:r>
              <a:rPr lang="nn-NO" dirty="0">
                <a:solidFill>
                  <a:schemeClr val="tx1"/>
                </a:solidFill>
              </a:rPr>
              <a:t> </a:t>
            </a:r>
            <a:r>
              <a:rPr lang="nn-NO" dirty="0" err="1">
                <a:solidFill>
                  <a:schemeClr val="tx1"/>
                </a:solidFill>
              </a:rPr>
              <a:t>produkter</a:t>
            </a:r>
            <a:r>
              <a:rPr lang="nn-NO" dirty="0">
                <a:solidFill>
                  <a:schemeClr val="tx1"/>
                </a:solidFill>
              </a:rPr>
              <a:t> slik at de bruker mindre energi</a:t>
            </a:r>
          </a:p>
        </p:txBody>
      </p:sp>
      <p:sp>
        <p:nvSpPr>
          <p:cNvPr id="29" name="Biletforklaring forma som eit avrunda rektangel 28"/>
          <p:cNvSpPr/>
          <p:nvPr/>
        </p:nvSpPr>
        <p:spPr>
          <a:xfrm>
            <a:off x="9220200" y="1622807"/>
            <a:ext cx="1953567" cy="1168017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Reparere </a:t>
            </a:r>
            <a:r>
              <a:rPr lang="nn-NO" dirty="0" err="1">
                <a:solidFill>
                  <a:schemeClr val="tx1"/>
                </a:solidFill>
              </a:rPr>
              <a:t>produkter</a:t>
            </a:r>
            <a:r>
              <a:rPr lang="nn-NO" dirty="0">
                <a:solidFill>
                  <a:schemeClr val="tx1"/>
                </a:solidFill>
              </a:rPr>
              <a:t> i </a:t>
            </a:r>
            <a:r>
              <a:rPr lang="nn-NO" dirty="0" err="1">
                <a:solidFill>
                  <a:schemeClr val="tx1"/>
                </a:solidFill>
              </a:rPr>
              <a:t>stedet</a:t>
            </a:r>
            <a:r>
              <a:rPr lang="nn-NO" dirty="0">
                <a:solidFill>
                  <a:schemeClr val="tx1"/>
                </a:solidFill>
              </a:rPr>
              <a:t> for å kjøpe nytt</a:t>
            </a:r>
          </a:p>
        </p:txBody>
      </p:sp>
      <p:sp>
        <p:nvSpPr>
          <p:cNvPr id="22" name="Biletforklaring forma som eit avrunda rektangel 21"/>
          <p:cNvSpPr/>
          <p:nvPr/>
        </p:nvSpPr>
        <p:spPr>
          <a:xfrm>
            <a:off x="5705475" y="3563292"/>
            <a:ext cx="1827125" cy="870857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</a:t>
            </a:r>
            <a:r>
              <a:rPr lang="nn-NO" dirty="0" err="1">
                <a:solidFill>
                  <a:schemeClr val="tx1"/>
                </a:solidFill>
              </a:rPr>
              <a:t>mer</a:t>
            </a:r>
            <a:r>
              <a:rPr lang="nn-NO" dirty="0">
                <a:solidFill>
                  <a:schemeClr val="tx1"/>
                </a:solidFill>
              </a:rPr>
              <a:t> norskproduserte </a:t>
            </a:r>
            <a:r>
              <a:rPr lang="nn-NO" dirty="0" err="1">
                <a:solidFill>
                  <a:schemeClr val="tx1"/>
                </a:solidFill>
              </a:rPr>
              <a:t>produkter</a:t>
            </a: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30" name="Biletforklaring forma som eit avrunda rektangel 29"/>
          <p:cNvSpPr/>
          <p:nvPr/>
        </p:nvSpPr>
        <p:spPr>
          <a:xfrm>
            <a:off x="7728543" y="3218090"/>
            <a:ext cx="1386673" cy="80386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brukte </a:t>
            </a:r>
            <a:r>
              <a:rPr lang="nn-NO" dirty="0" err="1">
                <a:solidFill>
                  <a:schemeClr val="tx1"/>
                </a:solidFill>
              </a:rPr>
              <a:t>produkter</a:t>
            </a: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28" name="Biletforklaring forma som eit avrunda rektangel 27"/>
          <p:cNvSpPr/>
          <p:nvPr/>
        </p:nvSpPr>
        <p:spPr>
          <a:xfrm>
            <a:off x="9696239" y="3276599"/>
            <a:ext cx="2059075" cy="1081873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Bruke </a:t>
            </a:r>
            <a:r>
              <a:rPr lang="nn-NO" dirty="0" err="1">
                <a:solidFill>
                  <a:schemeClr val="tx1"/>
                </a:solidFill>
              </a:rPr>
              <a:t>roboter</a:t>
            </a:r>
            <a:r>
              <a:rPr lang="nn-NO" dirty="0">
                <a:solidFill>
                  <a:schemeClr val="tx1"/>
                </a:solidFill>
              </a:rPr>
              <a:t> som kan utføre </a:t>
            </a:r>
            <a:r>
              <a:rPr lang="nn-NO" dirty="0" err="1">
                <a:solidFill>
                  <a:schemeClr val="tx1"/>
                </a:solidFill>
              </a:rPr>
              <a:t>farlige</a:t>
            </a:r>
            <a:r>
              <a:rPr lang="nn-NO" dirty="0">
                <a:solidFill>
                  <a:schemeClr val="tx1"/>
                </a:solidFill>
              </a:rPr>
              <a:t> </a:t>
            </a:r>
            <a:r>
              <a:rPr lang="nn-NO" dirty="0" err="1">
                <a:solidFill>
                  <a:schemeClr val="tx1"/>
                </a:solidFill>
              </a:rPr>
              <a:t>oppgaver</a:t>
            </a: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31" name="Biletforklaring forma som eit avrunda rektangel 30"/>
          <p:cNvSpPr/>
          <p:nvPr/>
        </p:nvSpPr>
        <p:spPr>
          <a:xfrm>
            <a:off x="5767962" y="5086245"/>
            <a:ext cx="1386673" cy="80386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Sortere avfall</a:t>
            </a:r>
          </a:p>
        </p:txBody>
      </p:sp>
      <p:sp>
        <p:nvSpPr>
          <p:cNvPr id="33" name="Biletforklaring forma som eit avrunda rektangel 32"/>
          <p:cNvSpPr/>
          <p:nvPr/>
        </p:nvSpPr>
        <p:spPr>
          <a:xfrm>
            <a:off x="7728440" y="4528771"/>
            <a:ext cx="1859782" cy="120015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Skru av elektriske apparat som </a:t>
            </a:r>
            <a:r>
              <a:rPr lang="nn-NO" dirty="0" err="1">
                <a:solidFill>
                  <a:schemeClr val="tx1"/>
                </a:solidFill>
              </a:rPr>
              <a:t>ikke</a:t>
            </a:r>
            <a:r>
              <a:rPr lang="nn-NO" dirty="0">
                <a:solidFill>
                  <a:schemeClr val="tx1"/>
                </a:solidFill>
              </a:rPr>
              <a:t> er i bruk</a:t>
            </a:r>
          </a:p>
        </p:txBody>
      </p:sp>
      <p:sp>
        <p:nvSpPr>
          <p:cNvPr id="25" name="Biletforklaring forma som eit avrunda rektangel 24"/>
          <p:cNvSpPr/>
          <p:nvPr/>
        </p:nvSpPr>
        <p:spPr>
          <a:xfrm>
            <a:off x="9867167" y="4785526"/>
            <a:ext cx="1532897" cy="94632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Kjøpe </a:t>
            </a:r>
            <a:r>
              <a:rPr lang="nn-NO" dirty="0" err="1">
                <a:solidFill>
                  <a:schemeClr val="tx1"/>
                </a:solidFill>
              </a:rPr>
              <a:t>Fairtrade-produkter</a:t>
            </a:r>
            <a:endParaRPr lang="nn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69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 descr="Venndiagram med tre sirklar, der det står «sosiale forhold» i den eine, «miljø og klima» i den andre og «økonomi» i den tredje. I midten står det «berekraftig utvikling». Illustrasjon.">
            <a:extLst>
              <a:ext uri="{FF2B5EF4-FFF2-40B4-BE49-F238E27FC236}">
                <a16:creationId xmlns:a16="http://schemas.microsoft.com/office/drawing/2014/main" id="{8A0A489A-53C5-4667-8C76-22D1F8442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087153"/>
              </p:ext>
            </p:extLst>
          </p:nvPr>
        </p:nvGraphicFramePr>
        <p:xfrm>
          <a:off x="1389911" y="1641556"/>
          <a:ext cx="6487884" cy="432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Biletforklaring forma som ein ellipse 5"/>
          <p:cNvSpPr/>
          <p:nvPr/>
        </p:nvSpPr>
        <p:spPr>
          <a:xfrm>
            <a:off x="8201892" y="3283527"/>
            <a:ext cx="3648364" cy="1925782"/>
          </a:xfrm>
          <a:prstGeom prst="wedgeEllipseCallout">
            <a:avLst>
              <a:gd name="adj1" fmla="val -80394"/>
              <a:gd name="adj2" fmla="val 51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Verdens </a:t>
            </a:r>
            <a:r>
              <a:rPr lang="nn-NO" dirty="0" err="1">
                <a:solidFill>
                  <a:schemeClr val="tx1"/>
                </a:solidFill>
              </a:rPr>
              <a:t>ressurser</a:t>
            </a:r>
            <a:r>
              <a:rPr lang="nn-NO" dirty="0">
                <a:solidFill>
                  <a:schemeClr val="tx1"/>
                </a:solidFill>
              </a:rPr>
              <a:t>  </a:t>
            </a:r>
            <a:r>
              <a:rPr lang="nn-NO" dirty="0" err="1">
                <a:solidFill>
                  <a:schemeClr val="tx1"/>
                </a:solidFill>
              </a:rPr>
              <a:t>fordeles</a:t>
            </a:r>
            <a:r>
              <a:rPr lang="nn-NO" dirty="0">
                <a:solidFill>
                  <a:schemeClr val="tx1"/>
                </a:solidFill>
              </a:rPr>
              <a:t> </a:t>
            </a:r>
            <a:r>
              <a:rPr lang="nn-NO" dirty="0" err="1">
                <a:solidFill>
                  <a:schemeClr val="tx1"/>
                </a:solidFill>
              </a:rPr>
              <a:t>mer</a:t>
            </a:r>
            <a:r>
              <a:rPr lang="nn-NO" dirty="0">
                <a:solidFill>
                  <a:schemeClr val="tx1"/>
                </a:solidFill>
              </a:rPr>
              <a:t> rettferdig. Økonomisk vekst </a:t>
            </a:r>
            <a:r>
              <a:rPr lang="nn-NO" dirty="0" err="1">
                <a:solidFill>
                  <a:schemeClr val="tx1"/>
                </a:solidFill>
              </a:rPr>
              <a:t>innenfor</a:t>
            </a:r>
            <a:r>
              <a:rPr lang="nn-NO" dirty="0">
                <a:solidFill>
                  <a:schemeClr val="tx1"/>
                </a:solidFill>
              </a:rPr>
              <a:t> naturens </a:t>
            </a:r>
            <a:r>
              <a:rPr lang="nn-NO" dirty="0" err="1">
                <a:solidFill>
                  <a:schemeClr val="tx1"/>
                </a:solidFill>
              </a:rPr>
              <a:t>tåleevne</a:t>
            </a:r>
            <a:r>
              <a:rPr lang="nn-NO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" name="Biletforklaring forma som ein ellipse 6"/>
          <p:cNvSpPr/>
          <p:nvPr/>
        </p:nvSpPr>
        <p:spPr>
          <a:xfrm>
            <a:off x="145391" y="1983490"/>
            <a:ext cx="2807855" cy="1708727"/>
          </a:xfrm>
          <a:prstGeom prst="wedgeEllipseCallout">
            <a:avLst>
              <a:gd name="adj1" fmla="val 34888"/>
              <a:gd name="adj2" fmla="val 6111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Stoppe </a:t>
            </a:r>
            <a:r>
              <a:rPr lang="nn-NO" dirty="0" err="1">
                <a:solidFill>
                  <a:schemeClr val="tx1"/>
                </a:solidFill>
              </a:rPr>
              <a:t>klimaendringene</a:t>
            </a:r>
            <a:r>
              <a:rPr lang="nn-NO" dirty="0">
                <a:solidFill>
                  <a:schemeClr val="tx1"/>
                </a:solidFill>
              </a:rPr>
              <a:t>, bevare biologisk </a:t>
            </a:r>
            <a:r>
              <a:rPr lang="nn-NO" dirty="0" err="1">
                <a:solidFill>
                  <a:schemeClr val="tx1"/>
                </a:solidFill>
              </a:rPr>
              <a:t>mangfold</a:t>
            </a: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Oppsummering om sortering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CE4593A-5EFE-46D8-96D5-A26F7CD7CF05}"/>
              </a:ext>
            </a:extLst>
          </p:cNvPr>
          <p:cNvSpPr txBox="1"/>
          <p:nvPr/>
        </p:nvSpPr>
        <p:spPr>
          <a:xfrm>
            <a:off x="4062582" y="3606712"/>
            <a:ext cx="135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err="1"/>
              <a:t>Bærekraftig</a:t>
            </a:r>
            <a:r>
              <a:rPr lang="nn-NO" dirty="0"/>
              <a:t>   utvikling</a:t>
            </a:r>
          </a:p>
        </p:txBody>
      </p:sp>
      <p:sp>
        <p:nvSpPr>
          <p:cNvPr id="5" name="Biletforklaring forma som ein ellipse 4"/>
          <p:cNvSpPr/>
          <p:nvPr/>
        </p:nvSpPr>
        <p:spPr>
          <a:xfrm>
            <a:off x="7324436" y="600364"/>
            <a:ext cx="3565237" cy="1717963"/>
          </a:xfrm>
          <a:prstGeom prst="wedgeEllipseCallout">
            <a:avLst>
              <a:gd name="adj1" fmla="val -85952"/>
              <a:gd name="adj2" fmla="val 4614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Utdanning, anstendig arbeid, et godt </a:t>
            </a:r>
            <a:r>
              <a:rPr lang="nn-NO" dirty="0" err="1">
                <a:solidFill>
                  <a:schemeClr val="tx1"/>
                </a:solidFill>
              </a:rPr>
              <a:t>helsetilbud</a:t>
            </a:r>
            <a:r>
              <a:rPr lang="nn-NO" dirty="0">
                <a:solidFill>
                  <a:schemeClr val="tx1"/>
                </a:solidFill>
              </a:rPr>
              <a:t> og likestilling for alle.</a:t>
            </a:r>
          </a:p>
        </p:txBody>
      </p:sp>
    </p:spTree>
    <p:extLst>
      <p:ext uri="{BB962C8B-B14F-4D97-AF65-F5344CB8AC3E}">
        <p14:creationId xmlns:p14="http://schemas.microsoft.com/office/powerpoint/2010/main" val="2113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Arbeid med oppdraget (økt 2)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 err="1"/>
              <a:t>Velg</a:t>
            </a:r>
            <a:r>
              <a:rPr lang="nn-NO" sz="2200" dirty="0"/>
              <a:t> </a:t>
            </a:r>
            <a:r>
              <a:rPr lang="nn-NO" sz="2200" dirty="0" err="1"/>
              <a:t>produkter</a:t>
            </a:r>
            <a:r>
              <a:rPr lang="nn-NO" sz="2200" dirty="0"/>
              <a:t> i </a:t>
            </a:r>
            <a:r>
              <a:rPr lang="nn-NO" sz="2200" dirty="0" err="1"/>
              <a:t>hver</a:t>
            </a:r>
            <a:r>
              <a:rPr lang="nn-NO" sz="2200" dirty="0"/>
              <a:t> gruppe.</a:t>
            </a:r>
          </a:p>
          <a:p>
            <a:r>
              <a:rPr lang="nn-NO" sz="2200" dirty="0" err="1"/>
              <a:t>Hvilken</a:t>
            </a:r>
            <a:r>
              <a:rPr lang="nn-NO" sz="2200" dirty="0"/>
              <a:t> dimensjon av </a:t>
            </a:r>
            <a:r>
              <a:rPr lang="nn-NO" sz="2200" dirty="0" err="1"/>
              <a:t>bærekraftig</a:t>
            </a:r>
            <a:r>
              <a:rPr lang="nn-NO" sz="2200" dirty="0"/>
              <a:t> utvikling vil produktet </a:t>
            </a:r>
            <a:r>
              <a:rPr lang="nn-NO" sz="2200" dirty="0" err="1"/>
              <a:t>deres</a:t>
            </a:r>
            <a:r>
              <a:rPr lang="nn-NO" sz="2200" dirty="0"/>
              <a:t> handle mest om?</a:t>
            </a:r>
          </a:p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633743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Oppsummering om oppdraget </a:t>
            </a:r>
          </a:p>
        </p:txBody>
      </p:sp>
      <p:sp>
        <p:nvSpPr>
          <p:cNvPr id="6" name="Plasshaldar for innhald 1">
            <a:extLst>
              <a:ext uri="{FF2B5EF4-FFF2-40B4-BE49-F238E27FC236}">
                <a16:creationId xmlns:a16="http://schemas.microsoft.com/office/drawing/2014/main" id="{1DCD137B-E9D6-4E9B-A8D1-B8DD0FC81FDB}"/>
              </a:ext>
            </a:extLst>
          </p:cNvPr>
          <p:cNvSpPr txBox="1">
            <a:spLocks/>
          </p:cNvSpPr>
          <p:nvPr/>
        </p:nvSpPr>
        <p:spPr>
          <a:xfrm>
            <a:off x="3653589" y="1846513"/>
            <a:ext cx="8402053" cy="3913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200" dirty="0">
                <a:solidFill>
                  <a:srgbClr val="C00000"/>
                </a:solidFill>
              </a:rPr>
              <a:t>Oppdrag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n-NO" sz="2200" dirty="0"/>
              <a:t>Firmaet der du </a:t>
            </a:r>
            <a:r>
              <a:rPr lang="nn-NO" sz="2200" dirty="0" err="1"/>
              <a:t>jobber</a:t>
            </a:r>
            <a:r>
              <a:rPr lang="nn-NO" sz="2200" dirty="0"/>
              <a:t> ønsker å bli sertifisert som Miljøfyrtårn-bedrift, og alle </a:t>
            </a:r>
            <a:r>
              <a:rPr lang="nn-NO" sz="2200" dirty="0" err="1"/>
              <a:t>tilsatte</a:t>
            </a:r>
            <a:r>
              <a:rPr lang="nn-NO" sz="2200" dirty="0"/>
              <a:t> får derfor i oppdrag å bidra med </a:t>
            </a:r>
            <a:r>
              <a:rPr lang="nn-NO" sz="2200" dirty="0" err="1"/>
              <a:t>ett</a:t>
            </a:r>
            <a:r>
              <a:rPr lang="nn-NO" sz="2200" dirty="0"/>
              <a:t> tiltak, og lage ein reklame for det. De kan </a:t>
            </a:r>
            <a:r>
              <a:rPr lang="nn-NO" sz="2200" dirty="0" err="1"/>
              <a:t>velge</a:t>
            </a:r>
            <a:r>
              <a:rPr lang="nn-NO" sz="2200" dirty="0"/>
              <a:t> mellom to </a:t>
            </a:r>
            <a:r>
              <a:rPr lang="nn-NO" sz="2200" dirty="0" err="1"/>
              <a:t>utfordringer</a:t>
            </a:r>
            <a:r>
              <a:rPr lang="nn-NO" sz="2200" dirty="0"/>
              <a:t>, A eller B: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n-NO" sz="2200" b="1" dirty="0"/>
              <a:t>A</a:t>
            </a:r>
            <a:r>
              <a:rPr lang="nn-NO" sz="2200" dirty="0"/>
              <a:t>  </a:t>
            </a:r>
            <a:r>
              <a:rPr lang="nn-NO" sz="2200" dirty="0" err="1"/>
              <a:t>Forbedre</a:t>
            </a:r>
            <a:r>
              <a:rPr lang="nn-NO" sz="2200" dirty="0"/>
              <a:t> et teknologisk produkt eller system, slik at produktet eller bruken av produktet blir </a:t>
            </a:r>
            <a:r>
              <a:rPr lang="nn-NO" sz="2200" dirty="0" err="1"/>
              <a:t>mer</a:t>
            </a:r>
            <a:r>
              <a:rPr lang="nn-NO" sz="2200" dirty="0"/>
              <a:t> </a:t>
            </a:r>
            <a:r>
              <a:rPr lang="nn-NO" sz="2200" dirty="0" err="1"/>
              <a:t>bærekraftig</a:t>
            </a:r>
            <a:r>
              <a:rPr lang="nn-NO" sz="2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n-NO" sz="2200" b="1" dirty="0"/>
              <a:t>B</a:t>
            </a:r>
            <a:r>
              <a:rPr lang="nn-NO" sz="2200" dirty="0"/>
              <a:t>  Lage forslag til en teknologisk </a:t>
            </a:r>
            <a:r>
              <a:rPr lang="nn-NO" sz="2200" dirty="0" err="1"/>
              <a:t>løsning</a:t>
            </a:r>
            <a:r>
              <a:rPr lang="nn-NO" sz="2200" dirty="0"/>
              <a:t> på en utfordring </a:t>
            </a:r>
            <a:r>
              <a:rPr lang="nn-NO" sz="2200" dirty="0" err="1"/>
              <a:t>knyttet</a:t>
            </a:r>
            <a:r>
              <a:rPr lang="nn-NO" sz="2200" dirty="0"/>
              <a:t> til </a:t>
            </a:r>
            <a:r>
              <a:rPr lang="nn-NO" sz="2200" dirty="0" err="1"/>
              <a:t>bærekraftig</a:t>
            </a:r>
            <a:r>
              <a:rPr lang="nn-NO" sz="2200" dirty="0"/>
              <a:t> utvikling.</a:t>
            </a:r>
            <a:endParaRPr lang="nb-NO" sz="2200" dirty="0"/>
          </a:p>
        </p:txBody>
      </p:sp>
      <p:sp>
        <p:nvSpPr>
          <p:cNvPr id="7" name="Avrundet rektangel 6" descr="Rektangel som uthever ordet «berekraftig». ">
            <a:extLst>
              <a:ext uri="{FF2B5EF4-FFF2-40B4-BE49-F238E27FC236}">
                <a16:creationId xmlns:a16="http://schemas.microsoft.com/office/drawing/2014/main" id="{956E5B2D-64CD-4B12-8775-32505CFC9602}"/>
              </a:ext>
            </a:extLst>
          </p:cNvPr>
          <p:cNvSpPr/>
          <p:nvPr/>
        </p:nvSpPr>
        <p:spPr>
          <a:xfrm>
            <a:off x="7025314" y="3618525"/>
            <a:ext cx="1421164" cy="38276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vrundet rektangel 7" descr="Rektangel som uthever orda «berekraftig utvikling».">
            <a:extLst>
              <a:ext uri="{FF2B5EF4-FFF2-40B4-BE49-F238E27FC236}">
                <a16:creationId xmlns:a16="http://schemas.microsoft.com/office/drawing/2014/main" id="{BD25192B-CB40-4451-9DF4-3CCEF7F63038}"/>
              </a:ext>
            </a:extLst>
          </p:cNvPr>
          <p:cNvSpPr/>
          <p:nvPr/>
        </p:nvSpPr>
        <p:spPr>
          <a:xfrm>
            <a:off x="3709573" y="4392332"/>
            <a:ext cx="2566737" cy="38276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838200" y="1825625"/>
            <a:ext cx="2542674" cy="4351338"/>
          </a:xfrm>
        </p:spPr>
        <p:txBody>
          <a:bodyPr/>
          <a:lstStyle/>
          <a:p>
            <a:pPr marL="0" indent="0">
              <a:buNone/>
            </a:pPr>
            <a:endParaRPr lang="nn-NO" dirty="0"/>
          </a:p>
          <a:p>
            <a:r>
              <a:rPr lang="nn-NO" sz="2200" dirty="0" err="1"/>
              <a:t>Hvilket</a:t>
            </a:r>
            <a:r>
              <a:rPr lang="nn-NO" sz="2200" dirty="0"/>
              <a:t> produkt har </a:t>
            </a:r>
            <a:r>
              <a:rPr lang="nn-NO" sz="2200" dirty="0" err="1"/>
              <a:t>dere</a:t>
            </a:r>
            <a:r>
              <a:rPr lang="nn-NO" sz="2200" dirty="0"/>
              <a:t> </a:t>
            </a:r>
            <a:r>
              <a:rPr lang="nn-NO" sz="2200" dirty="0" err="1"/>
              <a:t>valgt</a:t>
            </a:r>
            <a:r>
              <a:rPr lang="nn-NO" sz="2200" dirty="0"/>
              <a:t>?</a:t>
            </a:r>
          </a:p>
          <a:p>
            <a:r>
              <a:rPr lang="nn-NO" sz="2200" dirty="0" err="1"/>
              <a:t>Hvilken</a:t>
            </a:r>
            <a:r>
              <a:rPr lang="nn-NO" sz="2200" dirty="0"/>
              <a:t> dimensjon av </a:t>
            </a:r>
            <a:r>
              <a:rPr lang="nn-NO" sz="2200" dirty="0" err="1"/>
              <a:t>bærekraftig</a:t>
            </a:r>
            <a:r>
              <a:rPr lang="nn-NO" sz="2200" dirty="0"/>
              <a:t> utvikling vil teknologien </a:t>
            </a:r>
            <a:r>
              <a:rPr lang="nn-NO" sz="2200" dirty="0" err="1"/>
              <a:t>dere</a:t>
            </a:r>
            <a:r>
              <a:rPr lang="nn-NO" sz="2200" dirty="0"/>
              <a:t> </a:t>
            </a:r>
            <a:r>
              <a:rPr lang="nn-NO" sz="2200" dirty="0" err="1"/>
              <a:t>utvikler</a:t>
            </a:r>
            <a:r>
              <a:rPr lang="nn-NO" sz="2200" dirty="0"/>
              <a:t> handle om?</a:t>
            </a:r>
          </a:p>
          <a:p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67934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 err="1">
                <a:solidFill>
                  <a:srgbClr val="C00000"/>
                </a:solidFill>
              </a:rPr>
              <a:t>Hva</a:t>
            </a:r>
            <a:r>
              <a:rPr lang="nn-NO" b="1" dirty="0">
                <a:solidFill>
                  <a:srgbClr val="C00000"/>
                </a:solidFill>
              </a:rPr>
              <a:t> trenger vi å vite </a:t>
            </a:r>
            <a:r>
              <a:rPr lang="nn-NO" b="1" dirty="0" err="1">
                <a:solidFill>
                  <a:srgbClr val="C00000"/>
                </a:solidFill>
              </a:rPr>
              <a:t>mer</a:t>
            </a:r>
            <a:r>
              <a:rPr lang="nn-NO" b="1" dirty="0">
                <a:solidFill>
                  <a:srgbClr val="C00000"/>
                </a:solidFill>
              </a:rPr>
              <a:t> om for å </a:t>
            </a:r>
            <a:r>
              <a:rPr lang="nn-NO" b="1" dirty="0" err="1">
                <a:solidFill>
                  <a:srgbClr val="C00000"/>
                </a:solidFill>
              </a:rPr>
              <a:t>løse</a:t>
            </a:r>
            <a:r>
              <a:rPr lang="nn-NO" b="1" dirty="0">
                <a:solidFill>
                  <a:srgbClr val="C00000"/>
                </a:solidFill>
              </a:rPr>
              <a:t> oppdraget? (økt 2)</a:t>
            </a:r>
          </a:p>
        </p:txBody>
      </p:sp>
      <p:sp>
        <p:nvSpPr>
          <p:cNvPr id="6" name="Plasshaldar for innhald 1">
            <a:extLst>
              <a:ext uri="{FF2B5EF4-FFF2-40B4-BE49-F238E27FC236}">
                <a16:creationId xmlns:a16="http://schemas.microsoft.com/office/drawing/2014/main" id="{270CF008-6E76-4110-8B17-3948754AF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02053" cy="391343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>
                <a:solidFill>
                  <a:srgbClr val="C00000"/>
                </a:solidFill>
              </a:rPr>
              <a:t>Oppdrag</a:t>
            </a:r>
          </a:p>
          <a:p>
            <a:pPr marL="0" indent="0">
              <a:buNone/>
            </a:pPr>
            <a:r>
              <a:rPr lang="nn-NO" sz="2200" dirty="0"/>
              <a:t>Firmaet der du </a:t>
            </a:r>
            <a:r>
              <a:rPr lang="nn-NO" sz="2200" dirty="0" err="1"/>
              <a:t>jobber</a:t>
            </a:r>
            <a:r>
              <a:rPr lang="nn-NO" sz="2200" dirty="0"/>
              <a:t> ønsker å bli sertifisert som Miljøfyrtårn-bedrift, og alle </a:t>
            </a:r>
            <a:r>
              <a:rPr lang="nn-NO" sz="2200" dirty="0" err="1"/>
              <a:t>tilsatte</a:t>
            </a:r>
            <a:r>
              <a:rPr lang="nn-NO" sz="2200" dirty="0"/>
              <a:t> får derfor i oppdrag å bidra med </a:t>
            </a:r>
            <a:r>
              <a:rPr lang="nn-NO" sz="2200" dirty="0" err="1"/>
              <a:t>ett</a:t>
            </a:r>
            <a:r>
              <a:rPr lang="nn-NO" sz="2200" dirty="0"/>
              <a:t> tiltak, og lage en reklame for det. De kan </a:t>
            </a:r>
            <a:r>
              <a:rPr lang="nn-NO" sz="2200" dirty="0" err="1"/>
              <a:t>velge</a:t>
            </a:r>
            <a:r>
              <a:rPr lang="nn-NO" sz="2200" dirty="0"/>
              <a:t> mellom to </a:t>
            </a:r>
            <a:r>
              <a:rPr lang="nn-NO" sz="2200" dirty="0" err="1"/>
              <a:t>utfordringer</a:t>
            </a:r>
            <a:r>
              <a:rPr lang="nn-NO" sz="2200" dirty="0"/>
              <a:t>, A eller B:</a:t>
            </a:r>
          </a:p>
          <a:p>
            <a:pPr marL="0" lvl="0" indent="0">
              <a:buNone/>
            </a:pPr>
            <a:r>
              <a:rPr lang="nn-NO" sz="2200" b="1" dirty="0"/>
              <a:t>A</a:t>
            </a:r>
            <a:r>
              <a:rPr lang="nn-NO" sz="2200" dirty="0"/>
              <a:t>  </a:t>
            </a:r>
            <a:r>
              <a:rPr lang="nn-NO" sz="2200" dirty="0" err="1"/>
              <a:t>Forbedre</a:t>
            </a:r>
            <a:r>
              <a:rPr lang="nn-NO" sz="2200" dirty="0"/>
              <a:t> et teknologisk produkt eller system, slik at produktet eller bruken av produktet blir </a:t>
            </a:r>
            <a:r>
              <a:rPr lang="nn-NO" sz="2200" dirty="0" err="1"/>
              <a:t>mer</a:t>
            </a:r>
            <a:r>
              <a:rPr lang="nn-NO" sz="2200" dirty="0"/>
              <a:t> </a:t>
            </a:r>
            <a:r>
              <a:rPr lang="nn-NO" sz="2200" dirty="0" err="1"/>
              <a:t>bærekraftig</a:t>
            </a:r>
            <a:r>
              <a:rPr lang="nn-NO" sz="2200" dirty="0"/>
              <a:t>.</a:t>
            </a:r>
          </a:p>
          <a:p>
            <a:pPr marL="0" lvl="0" indent="0">
              <a:buNone/>
            </a:pPr>
            <a:r>
              <a:rPr lang="nn-NO" sz="2200" b="1" dirty="0"/>
              <a:t>B</a:t>
            </a:r>
            <a:r>
              <a:rPr lang="nn-NO" sz="2200" dirty="0"/>
              <a:t>  Lage forslag til en teknologisk </a:t>
            </a:r>
            <a:r>
              <a:rPr lang="nn-NO" sz="2200" dirty="0" err="1"/>
              <a:t>løsning</a:t>
            </a:r>
            <a:r>
              <a:rPr lang="nn-NO" sz="2200" dirty="0"/>
              <a:t> på en utfordring </a:t>
            </a:r>
            <a:r>
              <a:rPr lang="nn-NO" sz="2200" dirty="0" err="1"/>
              <a:t>knyttet</a:t>
            </a:r>
            <a:r>
              <a:rPr lang="nn-NO" sz="2200" dirty="0"/>
              <a:t> til </a:t>
            </a:r>
            <a:r>
              <a:rPr lang="nn-NO" sz="2200" dirty="0" err="1"/>
              <a:t>bærekraftig</a:t>
            </a:r>
            <a:r>
              <a:rPr lang="nn-NO" sz="2200" dirty="0"/>
              <a:t> utvikling.</a:t>
            </a:r>
            <a:endParaRPr lang="nb-NO" sz="2200" dirty="0"/>
          </a:p>
        </p:txBody>
      </p:sp>
      <p:sp>
        <p:nvSpPr>
          <p:cNvPr id="7" name="Avrundet rektangel 6" descr="Rektangel som uthever ordet «berekraftig».">
            <a:extLst>
              <a:ext uri="{FF2B5EF4-FFF2-40B4-BE49-F238E27FC236}">
                <a16:creationId xmlns:a16="http://schemas.microsoft.com/office/drawing/2014/main" id="{CD4421E8-83F4-4E64-824F-9750FDC6E76B}"/>
              </a:ext>
            </a:extLst>
          </p:cNvPr>
          <p:cNvSpPr/>
          <p:nvPr/>
        </p:nvSpPr>
        <p:spPr>
          <a:xfrm>
            <a:off x="4219254" y="3590959"/>
            <a:ext cx="1421164" cy="38276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Avrundet rektangel 7" descr="Rektangel som uthever orda «berekraftig utvikling».">
            <a:extLst>
              <a:ext uri="{FF2B5EF4-FFF2-40B4-BE49-F238E27FC236}">
                <a16:creationId xmlns:a16="http://schemas.microsoft.com/office/drawing/2014/main" id="{390C5D31-4892-4884-BE97-BF06C0C530A3}"/>
              </a:ext>
            </a:extLst>
          </p:cNvPr>
          <p:cNvSpPr/>
          <p:nvPr/>
        </p:nvSpPr>
        <p:spPr>
          <a:xfrm>
            <a:off x="838200" y="4380775"/>
            <a:ext cx="2566737" cy="382769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9556774" y="1203675"/>
            <a:ext cx="2517058" cy="1671484"/>
          </a:xfrm>
          <a:prstGeom prst="wedgeRoundRectCallout">
            <a:avLst>
              <a:gd name="adj1" fmla="val -56642"/>
              <a:gd name="adj2" fmla="val 82044"/>
              <a:gd name="adj3" fmla="val 16667"/>
            </a:avLst>
          </a:prstGeom>
          <a:solidFill>
            <a:schemeClr val="accent2">
              <a:lumMod val="75000"/>
              <a:alpha val="64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I neste økt skal vi jobbe med ulike stadium i livsløpet til et produkt</a:t>
            </a:r>
          </a:p>
        </p:txBody>
      </p:sp>
    </p:spTree>
    <p:extLst>
      <p:ext uri="{BB962C8B-B14F-4D97-AF65-F5344CB8AC3E}">
        <p14:creationId xmlns:p14="http://schemas.microsoft.com/office/powerpoint/2010/main" val="727917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9899374" y="329883"/>
            <a:ext cx="2292626" cy="11819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C00000"/>
                </a:solidFill>
              </a:rPr>
              <a:t>Økt 3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0164416" y="1614742"/>
            <a:ext cx="2027583" cy="1652714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Designe eller </a:t>
            </a:r>
            <a:r>
              <a:rPr lang="nn-NO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forbedre</a:t>
            </a:r>
            <a:r>
              <a:rPr lang="nb-NO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nn-NO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et</a:t>
            </a:r>
            <a:r>
              <a:rPr lang="nb-NO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produkt</a:t>
            </a:r>
          </a:p>
        </p:txBody>
      </p:sp>
      <p:pic>
        <p:nvPicPr>
          <p:cNvPr id="2" name="Bilde 1" descr="Traktor i solnedgang. Foto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08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 descr="Venndiagram med tre sirklar, der det står «sosiale forhold» i den eine, «miljø og klima» i den andre og «økonomi» i den tredje. I midten står det «berekraftig utvikling». Illustrasjon.">
            <a:extLst>
              <a:ext uri="{FF2B5EF4-FFF2-40B4-BE49-F238E27FC236}">
                <a16:creationId xmlns:a16="http://schemas.microsoft.com/office/drawing/2014/main" id="{DAE74CE4-C476-4EAF-9675-33A18A4B3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266805"/>
              </p:ext>
            </p:extLst>
          </p:nvPr>
        </p:nvGraphicFramePr>
        <p:xfrm>
          <a:off x="5989720" y="1690688"/>
          <a:ext cx="6487884" cy="432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Vurdere </a:t>
            </a:r>
            <a:r>
              <a:rPr lang="nn-NO" b="1" dirty="0" err="1">
                <a:solidFill>
                  <a:srgbClr val="C00000"/>
                </a:solidFill>
              </a:rPr>
              <a:t>endringer</a:t>
            </a:r>
            <a:r>
              <a:rPr lang="nn-NO" b="1" dirty="0">
                <a:solidFill>
                  <a:srgbClr val="C00000"/>
                </a:solidFill>
              </a:rPr>
              <a:t> i et </a:t>
            </a:r>
            <a:r>
              <a:rPr lang="nn-NO" b="1" dirty="0" err="1">
                <a:solidFill>
                  <a:srgbClr val="C00000"/>
                </a:solidFill>
              </a:rPr>
              <a:t>bærekraftsperspektiv</a:t>
            </a:r>
            <a:endParaRPr lang="nn-NO" b="1" dirty="0">
              <a:solidFill>
                <a:srgbClr val="C00000"/>
              </a:solidFill>
            </a:endParaRP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953729" y="1825625"/>
            <a:ext cx="6617110" cy="4351338"/>
          </a:xfrm>
        </p:spPr>
        <p:txBody>
          <a:bodyPr>
            <a:noAutofit/>
          </a:bodyPr>
          <a:lstStyle/>
          <a:p>
            <a:r>
              <a:rPr lang="nn-NO" sz="2200" dirty="0"/>
              <a:t>I </a:t>
            </a:r>
            <a:r>
              <a:rPr lang="nn-NO" sz="2200" dirty="0" err="1"/>
              <a:t>forrige</a:t>
            </a:r>
            <a:r>
              <a:rPr lang="nn-NO" sz="2200" dirty="0"/>
              <a:t> økt </a:t>
            </a:r>
            <a:r>
              <a:rPr lang="nn-NO" sz="2200" dirty="0" err="1"/>
              <a:t>jobbet</a:t>
            </a:r>
            <a:r>
              <a:rPr lang="nn-NO" sz="2200" dirty="0"/>
              <a:t> vi med de tre </a:t>
            </a:r>
            <a:r>
              <a:rPr lang="nn-NO" sz="2200" dirty="0" err="1"/>
              <a:t>dimensjonene</a:t>
            </a:r>
            <a:r>
              <a:rPr lang="nn-NO" sz="2200" dirty="0"/>
              <a:t> av </a:t>
            </a:r>
            <a:r>
              <a:rPr lang="nn-NO" sz="2200" dirty="0" err="1"/>
              <a:t>bærekraftig</a:t>
            </a:r>
            <a:r>
              <a:rPr lang="nn-NO" sz="2200" dirty="0"/>
              <a:t> utvikling. </a:t>
            </a:r>
            <a:r>
              <a:rPr lang="nn-NO" sz="2200" dirty="0">
                <a:solidFill>
                  <a:srgbClr val="FF0000"/>
                </a:solidFill>
              </a:rPr>
              <a:t>De skal </a:t>
            </a:r>
            <a:r>
              <a:rPr lang="nn-NO" sz="2200" dirty="0" err="1">
                <a:solidFill>
                  <a:srgbClr val="FF0000"/>
                </a:solidFill>
              </a:rPr>
              <a:t>brukes</a:t>
            </a:r>
            <a:r>
              <a:rPr lang="nn-NO" sz="2200" dirty="0">
                <a:solidFill>
                  <a:srgbClr val="FF0000"/>
                </a:solidFill>
              </a:rPr>
              <a:t> når </a:t>
            </a:r>
            <a:r>
              <a:rPr lang="nn-NO" sz="2200" dirty="0" err="1">
                <a:solidFill>
                  <a:srgbClr val="FF0000"/>
                </a:solidFill>
              </a:rPr>
              <a:t>dere</a:t>
            </a:r>
            <a:r>
              <a:rPr lang="nn-NO" sz="2200" dirty="0">
                <a:solidFill>
                  <a:srgbClr val="FF0000"/>
                </a:solidFill>
              </a:rPr>
              <a:t> argumenterer for </a:t>
            </a:r>
            <a:r>
              <a:rPr lang="nn-NO" sz="2200" dirty="0" err="1">
                <a:solidFill>
                  <a:srgbClr val="FF0000"/>
                </a:solidFill>
              </a:rPr>
              <a:t>bærekraft</a:t>
            </a:r>
            <a:r>
              <a:rPr lang="nn-NO" sz="2200" dirty="0">
                <a:solidFill>
                  <a:srgbClr val="FF0000"/>
                </a:solidFill>
              </a:rPr>
              <a:t> i </a:t>
            </a:r>
            <a:r>
              <a:rPr lang="nn-NO" sz="2200" dirty="0" err="1">
                <a:solidFill>
                  <a:srgbClr val="FF0000"/>
                </a:solidFill>
              </a:rPr>
              <a:t>endringene</a:t>
            </a:r>
            <a:r>
              <a:rPr lang="nn-NO" sz="2200" dirty="0">
                <a:solidFill>
                  <a:srgbClr val="FF0000"/>
                </a:solidFill>
              </a:rPr>
              <a:t> </a:t>
            </a:r>
            <a:r>
              <a:rPr lang="nn-NO" sz="2200" dirty="0" err="1">
                <a:solidFill>
                  <a:srgbClr val="FF0000"/>
                </a:solidFill>
              </a:rPr>
              <a:t>dere</a:t>
            </a:r>
            <a:r>
              <a:rPr lang="nn-NO" sz="2200" dirty="0">
                <a:solidFill>
                  <a:srgbClr val="FF0000"/>
                </a:solidFill>
              </a:rPr>
              <a:t> </a:t>
            </a:r>
            <a:r>
              <a:rPr lang="nn-NO" sz="2200" dirty="0" err="1">
                <a:solidFill>
                  <a:srgbClr val="FF0000"/>
                </a:solidFill>
              </a:rPr>
              <a:t>velger</a:t>
            </a:r>
            <a:r>
              <a:rPr lang="nn-NO" sz="2200" dirty="0">
                <a:solidFill>
                  <a:srgbClr val="FF0000"/>
                </a:solidFill>
              </a:rPr>
              <a:t> å </a:t>
            </a:r>
            <a:r>
              <a:rPr lang="nn-NO" sz="2200" dirty="0" err="1">
                <a:solidFill>
                  <a:srgbClr val="FF0000"/>
                </a:solidFill>
              </a:rPr>
              <a:t>gjøre</a:t>
            </a:r>
            <a:r>
              <a:rPr lang="nn-NO" sz="2200" dirty="0">
                <a:solidFill>
                  <a:srgbClr val="FF0000"/>
                </a:solidFill>
              </a:rPr>
              <a:t>.</a:t>
            </a:r>
          </a:p>
          <a:p>
            <a:r>
              <a:rPr lang="nn-NO" sz="2200" dirty="0"/>
              <a:t>I </a:t>
            </a:r>
            <a:r>
              <a:rPr lang="nn-NO" sz="2200" dirty="0" err="1"/>
              <a:t>hvilken</a:t>
            </a:r>
            <a:r>
              <a:rPr lang="nn-NO" sz="2200" dirty="0"/>
              <a:t> del av livsløpet til produktet vil </a:t>
            </a:r>
            <a:r>
              <a:rPr lang="nn-NO" sz="2200" dirty="0" err="1"/>
              <a:t>dere</a:t>
            </a:r>
            <a:r>
              <a:rPr lang="nn-NO" sz="2200" dirty="0"/>
              <a:t> </a:t>
            </a:r>
            <a:r>
              <a:rPr lang="nn-NO" sz="2200" dirty="0" err="1"/>
              <a:t>gjøre</a:t>
            </a:r>
            <a:r>
              <a:rPr lang="nn-NO" sz="2200" dirty="0"/>
              <a:t> </a:t>
            </a:r>
            <a:r>
              <a:rPr lang="nn-NO" sz="2200" dirty="0" err="1"/>
              <a:t>forbedringer</a:t>
            </a:r>
            <a:r>
              <a:rPr lang="nn-NO" sz="2200" dirty="0"/>
              <a:t>? Er det i produksjonsfasen, når produktet er i bruk, eller i avfallsfasen? </a:t>
            </a:r>
          </a:p>
          <a:p>
            <a:pPr marL="0" indent="0">
              <a:buNone/>
            </a:pPr>
            <a:r>
              <a:rPr lang="nn-NO" sz="2200" dirty="0"/>
              <a:t> </a:t>
            </a:r>
          </a:p>
          <a:p>
            <a:pPr marL="0" indent="0">
              <a:buNone/>
            </a:pPr>
            <a:endParaRPr lang="nn-NO" sz="22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3F24516-B6E1-47BD-96FA-4E474687F895}"/>
              </a:ext>
            </a:extLst>
          </p:cNvPr>
          <p:cNvSpPr txBox="1"/>
          <p:nvPr/>
        </p:nvSpPr>
        <p:spPr>
          <a:xfrm>
            <a:off x="8724123" y="3741349"/>
            <a:ext cx="135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err="1"/>
              <a:t>Bærekraftig</a:t>
            </a:r>
            <a:r>
              <a:rPr lang="nn-NO" dirty="0"/>
              <a:t> utvikling</a:t>
            </a:r>
          </a:p>
        </p:txBody>
      </p:sp>
    </p:spTree>
    <p:extLst>
      <p:ext uri="{BB962C8B-B14F-4D97-AF65-F5344CB8AC3E}">
        <p14:creationId xmlns:p14="http://schemas.microsoft.com/office/powerpoint/2010/main" val="2468621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5B1D3B-B40D-44FB-A058-9235103D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00000"/>
                </a:solidFill>
              </a:rPr>
              <a:t>Livsløpet til </a:t>
            </a:r>
            <a:r>
              <a:rPr lang="nn-NO" b="1" dirty="0">
                <a:solidFill>
                  <a:srgbClr val="C00000"/>
                </a:solidFill>
              </a:rPr>
              <a:t>et</a:t>
            </a:r>
            <a:r>
              <a:rPr lang="nb-NO" b="1" dirty="0">
                <a:solidFill>
                  <a:srgbClr val="C00000"/>
                </a:solidFill>
              </a:rPr>
              <a:t> produkt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4496" cy="4351338"/>
          </a:xfrm>
        </p:spPr>
        <p:txBody>
          <a:bodyPr>
            <a:normAutofit/>
          </a:bodyPr>
          <a:lstStyle/>
          <a:p>
            <a:r>
              <a:rPr lang="nn-NO" sz="2200" dirty="0"/>
              <a:t>Et produkt sitt livsløp </a:t>
            </a:r>
            <a:r>
              <a:rPr lang="nn-NO" sz="2200" dirty="0" err="1"/>
              <a:t>handler</a:t>
            </a:r>
            <a:r>
              <a:rPr lang="nn-NO" sz="2200" dirty="0"/>
              <a:t> om alt </a:t>
            </a:r>
            <a:r>
              <a:rPr lang="nn-NO" sz="2200" dirty="0" err="1"/>
              <a:t>fra</a:t>
            </a:r>
            <a:r>
              <a:rPr lang="nn-NO" sz="2200" dirty="0"/>
              <a:t> uttak av råmateriale, produksjon, transport, bruk og avfall.</a:t>
            </a:r>
          </a:p>
          <a:p>
            <a:r>
              <a:rPr lang="nn-NO" sz="2200" dirty="0"/>
              <a:t>Formålet med å </a:t>
            </a:r>
            <a:r>
              <a:rPr lang="nn-NO" sz="2200" dirty="0" err="1"/>
              <a:t>se</a:t>
            </a:r>
            <a:r>
              <a:rPr lang="nn-NO" sz="2200" dirty="0"/>
              <a:t> på hele livsløpet til et produkt er å </a:t>
            </a:r>
            <a:r>
              <a:rPr lang="nn-NO" sz="2200" dirty="0" err="1"/>
              <a:t>gjøre</a:t>
            </a:r>
            <a:r>
              <a:rPr lang="nn-NO" sz="2200" dirty="0"/>
              <a:t> det </a:t>
            </a:r>
            <a:r>
              <a:rPr lang="nn-NO" sz="2200" dirty="0" err="1"/>
              <a:t>mulig</a:t>
            </a:r>
            <a:r>
              <a:rPr lang="nn-NO" sz="2200" dirty="0"/>
              <a:t> for </a:t>
            </a:r>
            <a:r>
              <a:rPr lang="nn-NO" sz="2200" dirty="0" err="1"/>
              <a:t>forbrukerne</a:t>
            </a:r>
            <a:r>
              <a:rPr lang="nn-NO" sz="2200" dirty="0"/>
              <a:t> å ta </a:t>
            </a:r>
            <a:r>
              <a:rPr lang="nn-NO" sz="2200" dirty="0" err="1"/>
              <a:t>velbegrunnede</a:t>
            </a:r>
            <a:r>
              <a:rPr lang="nn-NO" sz="2200" dirty="0"/>
              <a:t> </a:t>
            </a:r>
            <a:r>
              <a:rPr lang="nn-NO" sz="2200" dirty="0" err="1"/>
              <a:t>avgjørelser</a:t>
            </a:r>
            <a:r>
              <a:rPr lang="nn-NO" sz="2200" dirty="0"/>
              <a:t> med mål om minst </a:t>
            </a:r>
            <a:r>
              <a:rPr lang="nn-NO" sz="2200" dirty="0" err="1"/>
              <a:t>mulig</a:t>
            </a:r>
            <a:r>
              <a:rPr lang="nn-NO" sz="2200" dirty="0"/>
              <a:t> miljøbelastning.</a:t>
            </a:r>
          </a:p>
          <a:p>
            <a:endParaRPr lang="nn-NO" sz="2200" dirty="0"/>
          </a:p>
        </p:txBody>
      </p:sp>
      <p:pic>
        <p:nvPicPr>
          <p:cNvPr id="7" name="Picture 9" descr="Fem felt der det frå venstre mot høgre står: råvare, transport, produksjon, bruk og avfall. Nedst er det ei pil som går begge vegar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326" y="1628980"/>
            <a:ext cx="4140560" cy="2225351"/>
          </a:xfrm>
          <a:prstGeom prst="rect">
            <a:avLst/>
          </a:prstGeom>
        </p:spPr>
      </p:pic>
      <p:sp>
        <p:nvSpPr>
          <p:cNvPr id="8" name="Bildeforklaring formet som et rektangel 7"/>
          <p:cNvSpPr/>
          <p:nvPr/>
        </p:nvSpPr>
        <p:spPr>
          <a:xfrm>
            <a:off x="2900516" y="4689987"/>
            <a:ext cx="3431458" cy="1120878"/>
          </a:xfrm>
          <a:prstGeom prst="wedgeRectCallout">
            <a:avLst>
              <a:gd name="adj1" fmla="val 58537"/>
              <a:gd name="adj2" fmla="val -1820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rgbClr val="C00000"/>
                </a:solidFill>
              </a:rPr>
              <a:t>I dette </a:t>
            </a:r>
            <a:r>
              <a:rPr lang="nn-NO" dirty="0">
                <a:solidFill>
                  <a:srgbClr val="C00000"/>
                </a:solidFill>
              </a:rPr>
              <a:t>opplegget</a:t>
            </a:r>
            <a:r>
              <a:rPr lang="nb-NO" dirty="0">
                <a:solidFill>
                  <a:srgbClr val="C00000"/>
                </a:solidFill>
              </a:rPr>
              <a:t> bruker vi </a:t>
            </a:r>
            <a:r>
              <a:rPr lang="nn-NO" dirty="0">
                <a:solidFill>
                  <a:srgbClr val="C00000"/>
                </a:solidFill>
              </a:rPr>
              <a:t>et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n-NO" dirty="0" err="1">
                <a:solidFill>
                  <a:srgbClr val="C00000"/>
                </a:solidFill>
              </a:rPr>
              <a:t>noe</a:t>
            </a:r>
            <a:r>
              <a:rPr lang="nb-NO" dirty="0">
                <a:solidFill>
                  <a:srgbClr val="C00000"/>
                </a:solidFill>
              </a:rPr>
              <a:t> </a:t>
            </a:r>
            <a:r>
              <a:rPr lang="nn-NO" dirty="0" err="1">
                <a:solidFill>
                  <a:srgbClr val="C00000"/>
                </a:solidFill>
              </a:rPr>
              <a:t>forenklet</a:t>
            </a:r>
            <a:r>
              <a:rPr lang="nb-NO" dirty="0">
                <a:solidFill>
                  <a:srgbClr val="C00000"/>
                </a:solidFill>
              </a:rPr>
              <a:t> livsløp.</a:t>
            </a:r>
          </a:p>
        </p:txBody>
      </p:sp>
      <p:pic>
        <p:nvPicPr>
          <p:cNvPr id="9" name="Bilde 8" descr="Tre felt der det frå venstre mot høgre står:  produksjon, bruk og avfall. Nedst er det ei pil som går begge vegar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865" y="4139905"/>
            <a:ext cx="4695210" cy="26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l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61870"/>
              </p:ext>
            </p:extLst>
          </p:nvPr>
        </p:nvGraphicFramePr>
        <p:xfrm>
          <a:off x="3824869" y="3958682"/>
          <a:ext cx="8367131" cy="287701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44591">
                  <a:extLst>
                    <a:ext uri="{9D8B030D-6E8A-4147-A177-3AD203B41FA5}">
                      <a16:colId xmlns:a16="http://schemas.microsoft.com/office/drawing/2014/main" val="1053834610"/>
                    </a:ext>
                  </a:extLst>
                </a:gridCol>
                <a:gridCol w="2174180">
                  <a:extLst>
                    <a:ext uri="{9D8B030D-6E8A-4147-A177-3AD203B41FA5}">
                      <a16:colId xmlns:a16="http://schemas.microsoft.com/office/drawing/2014/main" val="326405740"/>
                    </a:ext>
                  </a:extLst>
                </a:gridCol>
                <a:gridCol w="2174180">
                  <a:extLst>
                    <a:ext uri="{9D8B030D-6E8A-4147-A177-3AD203B41FA5}">
                      <a16:colId xmlns:a16="http://schemas.microsoft.com/office/drawing/2014/main" val="1331143432"/>
                    </a:ext>
                  </a:extLst>
                </a:gridCol>
                <a:gridCol w="2174180">
                  <a:extLst>
                    <a:ext uri="{9D8B030D-6E8A-4147-A177-3AD203B41FA5}">
                      <a16:colId xmlns:a16="http://schemas.microsoft.com/office/drawing/2014/main" val="1143049445"/>
                    </a:ext>
                  </a:extLst>
                </a:gridCol>
              </a:tblGrid>
              <a:tr h="877124">
                <a:tc>
                  <a:txBody>
                    <a:bodyPr/>
                    <a:lstStyle/>
                    <a:p>
                      <a:r>
                        <a:rPr lang="nb-NO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Sosiale forhold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Økonomi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Miljø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895105"/>
                  </a:ext>
                </a:extLst>
              </a:tr>
              <a:tr h="877124">
                <a:tc>
                  <a:txBody>
                    <a:bodyPr/>
                    <a:lstStyle/>
                    <a:p>
                      <a:r>
                        <a:rPr lang="nb-NO" dirty="0"/>
                        <a:t>Under produksjon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89848"/>
                  </a:ext>
                </a:extLst>
              </a:tr>
              <a:tr h="605052">
                <a:tc>
                  <a:txBody>
                    <a:bodyPr/>
                    <a:lstStyle/>
                    <a:p>
                      <a:r>
                        <a:rPr lang="nb-NO" dirty="0"/>
                        <a:t>I bruk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15959"/>
                  </a:ext>
                </a:extLst>
              </a:tr>
              <a:tr h="517716">
                <a:tc>
                  <a:txBody>
                    <a:bodyPr/>
                    <a:lstStyle/>
                    <a:p>
                      <a:r>
                        <a:rPr lang="nb-NO" dirty="0"/>
                        <a:t>Som avfall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29211"/>
                  </a:ext>
                </a:extLst>
              </a:tr>
            </a:tbl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Et eksempel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838200" y="1376516"/>
            <a:ext cx="10515600" cy="48004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n-NO" sz="2200" b="1" dirty="0"/>
              <a:t>Under produksjon</a:t>
            </a:r>
            <a:r>
              <a:rPr lang="nn-NO" sz="2200" dirty="0"/>
              <a:t>: </a:t>
            </a:r>
          </a:p>
          <a:p>
            <a:r>
              <a:rPr lang="nn-NO" sz="2200" dirty="0" err="1"/>
              <a:t>Hvilket</a:t>
            </a:r>
            <a:r>
              <a:rPr lang="nn-NO" sz="2200" dirty="0"/>
              <a:t> og </a:t>
            </a:r>
            <a:r>
              <a:rPr lang="nn-NO" sz="2200" dirty="0" err="1"/>
              <a:t>hvor</a:t>
            </a:r>
            <a:r>
              <a:rPr lang="nn-NO" sz="2200" dirty="0"/>
              <a:t> mye materiale som blir brukt</a:t>
            </a:r>
          </a:p>
          <a:p>
            <a:r>
              <a:rPr lang="nn-NO" sz="2200" dirty="0"/>
              <a:t>energiforbruk/transport i produksjonsprosessen</a:t>
            </a:r>
          </a:p>
          <a:p>
            <a:r>
              <a:rPr lang="nn-NO" sz="2200" dirty="0"/>
              <a:t>arbeidsforhold for de som arbeider med prosessen</a:t>
            </a:r>
          </a:p>
          <a:p>
            <a:r>
              <a:rPr lang="nn-NO" sz="2200" dirty="0"/>
              <a:t>…</a:t>
            </a:r>
          </a:p>
          <a:p>
            <a:pPr marL="0" indent="0">
              <a:buNone/>
            </a:pPr>
            <a:r>
              <a:rPr lang="nn-NO" sz="2200" b="1" dirty="0"/>
              <a:t>I bruk:</a:t>
            </a:r>
            <a:r>
              <a:rPr lang="nn-NO" sz="2200" dirty="0"/>
              <a:t> </a:t>
            </a:r>
          </a:p>
          <a:p>
            <a:r>
              <a:rPr lang="nn-NO" sz="2200" dirty="0"/>
              <a:t>energibruk</a:t>
            </a:r>
          </a:p>
          <a:p>
            <a:r>
              <a:rPr lang="nn-NO" sz="2200" dirty="0" err="1"/>
              <a:t>virkning</a:t>
            </a:r>
            <a:r>
              <a:rPr lang="nn-NO" sz="2200" dirty="0"/>
              <a:t> på menneske, dyr eller miljø </a:t>
            </a:r>
          </a:p>
          <a:p>
            <a:r>
              <a:rPr lang="nn-NO" sz="2200" dirty="0"/>
              <a:t>levetid</a:t>
            </a:r>
          </a:p>
          <a:p>
            <a:r>
              <a:rPr lang="nn-NO" sz="2200" dirty="0"/>
              <a:t>… </a:t>
            </a:r>
          </a:p>
          <a:p>
            <a:pPr marL="0" indent="0">
              <a:buNone/>
            </a:pPr>
            <a:r>
              <a:rPr lang="nn-NO" sz="2200" b="1" dirty="0"/>
              <a:t>Som avfall: </a:t>
            </a:r>
          </a:p>
          <a:p>
            <a:r>
              <a:rPr lang="nn-NO" sz="2200" dirty="0"/>
              <a:t>gjenbruk og gjenvinning</a:t>
            </a:r>
          </a:p>
          <a:p>
            <a:r>
              <a:rPr lang="nn-NO" sz="2200" dirty="0"/>
              <a:t>avfallsstoff</a:t>
            </a:r>
          </a:p>
          <a:p>
            <a:r>
              <a:rPr lang="nn-NO" sz="2200" dirty="0"/>
              <a:t>… </a:t>
            </a:r>
          </a:p>
          <a:p>
            <a:endParaRPr lang="nb-NO" dirty="0"/>
          </a:p>
          <a:p>
            <a:pPr marL="0" indent="0">
              <a:buNone/>
            </a:pPr>
            <a:endParaRPr lang="nn-NO" dirty="0"/>
          </a:p>
        </p:txBody>
      </p:sp>
      <p:sp>
        <p:nvSpPr>
          <p:cNvPr id="7" name="Biletforklaring forma som eit avrunda rektangel 5"/>
          <p:cNvSpPr/>
          <p:nvPr/>
        </p:nvSpPr>
        <p:spPr>
          <a:xfrm>
            <a:off x="9969191" y="2899317"/>
            <a:ext cx="2088378" cy="802888"/>
          </a:xfrm>
          <a:prstGeom prst="wedgeRoundRectCallout">
            <a:avLst>
              <a:gd name="adj1" fmla="val -20833"/>
              <a:gd name="adj2" fmla="val 4873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Kan det </a:t>
            </a:r>
            <a:r>
              <a:rPr lang="nn-NO" dirty="0" err="1">
                <a:solidFill>
                  <a:schemeClr val="tx1"/>
                </a:solidFill>
              </a:rPr>
              <a:t>legges</a:t>
            </a:r>
            <a:r>
              <a:rPr lang="nn-NO" dirty="0">
                <a:solidFill>
                  <a:schemeClr val="tx1"/>
                </a:solidFill>
              </a:rPr>
              <a:t> til </a:t>
            </a:r>
            <a:r>
              <a:rPr lang="nn-NO" dirty="0" err="1">
                <a:solidFill>
                  <a:schemeClr val="tx1"/>
                </a:solidFill>
              </a:rPr>
              <a:t>flere</a:t>
            </a:r>
            <a:r>
              <a:rPr lang="nn-NO" dirty="0">
                <a:solidFill>
                  <a:schemeClr val="tx1"/>
                </a:solidFill>
              </a:rPr>
              <a:t> funksjoner?</a:t>
            </a:r>
          </a:p>
        </p:txBody>
      </p:sp>
      <p:sp>
        <p:nvSpPr>
          <p:cNvPr id="8" name="Biletforklaring forma som eit avrunda rektangel 6"/>
          <p:cNvSpPr/>
          <p:nvPr/>
        </p:nvSpPr>
        <p:spPr>
          <a:xfrm>
            <a:off x="7438179" y="2674802"/>
            <a:ext cx="2210638" cy="1266093"/>
          </a:xfrm>
          <a:prstGeom prst="wedgeRoundRectCallout">
            <a:avLst>
              <a:gd name="adj1" fmla="val -49799"/>
              <a:gd name="adj2" fmla="val -1938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Kan hjelmen </a:t>
            </a:r>
            <a:r>
              <a:rPr lang="nn-NO" dirty="0" err="1">
                <a:solidFill>
                  <a:schemeClr val="tx1"/>
                </a:solidFill>
              </a:rPr>
              <a:t>utvikles</a:t>
            </a:r>
            <a:r>
              <a:rPr lang="nn-NO" dirty="0">
                <a:solidFill>
                  <a:schemeClr val="tx1"/>
                </a:solidFill>
              </a:rPr>
              <a:t> slik at den gir enda </a:t>
            </a:r>
            <a:r>
              <a:rPr lang="nn-NO" dirty="0" err="1">
                <a:solidFill>
                  <a:schemeClr val="tx1"/>
                </a:solidFill>
              </a:rPr>
              <a:t>bedre</a:t>
            </a:r>
            <a:r>
              <a:rPr lang="nn-NO" dirty="0">
                <a:solidFill>
                  <a:schemeClr val="tx1"/>
                </a:solidFill>
              </a:rPr>
              <a:t> beskyttelse?</a:t>
            </a:r>
          </a:p>
        </p:txBody>
      </p:sp>
      <p:sp>
        <p:nvSpPr>
          <p:cNvPr id="9" name="Biletforklaring forma som eit avrunda rektangel 7"/>
          <p:cNvSpPr/>
          <p:nvPr/>
        </p:nvSpPr>
        <p:spPr>
          <a:xfrm>
            <a:off x="5973419" y="896414"/>
            <a:ext cx="2210638" cy="986752"/>
          </a:xfrm>
          <a:prstGeom prst="wedgeRoundRectCallout">
            <a:avLst>
              <a:gd name="adj1" fmla="val -22167"/>
              <a:gd name="adj2" fmla="val 4755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Kan vi bruke </a:t>
            </a:r>
            <a:r>
              <a:rPr lang="nn-NO" dirty="0" err="1">
                <a:solidFill>
                  <a:schemeClr val="tx1"/>
                </a:solidFill>
              </a:rPr>
              <a:t>mer</a:t>
            </a:r>
            <a:r>
              <a:rPr lang="nn-NO" dirty="0">
                <a:solidFill>
                  <a:schemeClr val="tx1"/>
                </a:solidFill>
              </a:rPr>
              <a:t> </a:t>
            </a:r>
            <a:r>
              <a:rPr lang="nn-NO" dirty="0" err="1">
                <a:solidFill>
                  <a:schemeClr val="tx1"/>
                </a:solidFill>
              </a:rPr>
              <a:t>holdbare</a:t>
            </a:r>
            <a:r>
              <a:rPr lang="nn-NO" dirty="0">
                <a:solidFill>
                  <a:schemeClr val="tx1"/>
                </a:solidFill>
              </a:rPr>
              <a:t> </a:t>
            </a:r>
            <a:r>
              <a:rPr lang="nn-NO" dirty="0" err="1">
                <a:solidFill>
                  <a:schemeClr val="tx1"/>
                </a:solidFill>
              </a:rPr>
              <a:t>materialer</a:t>
            </a:r>
            <a:r>
              <a:rPr lang="nn-NO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13" name="Biletforklaring forma som eit avrunda rektangel 11"/>
          <p:cNvSpPr/>
          <p:nvPr/>
        </p:nvSpPr>
        <p:spPr>
          <a:xfrm>
            <a:off x="4863797" y="2675741"/>
            <a:ext cx="2210638" cy="883145"/>
          </a:xfrm>
          <a:prstGeom prst="wedgeRoundRectCallout">
            <a:avLst>
              <a:gd name="adj1" fmla="val -20833"/>
              <a:gd name="adj2" fmla="val 5081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Kan vi bruke </a:t>
            </a:r>
            <a:r>
              <a:rPr lang="nn-NO" dirty="0" err="1">
                <a:solidFill>
                  <a:schemeClr val="tx1"/>
                </a:solidFill>
              </a:rPr>
              <a:t>billigere</a:t>
            </a:r>
            <a:r>
              <a:rPr lang="nn-NO" dirty="0">
                <a:solidFill>
                  <a:schemeClr val="tx1"/>
                </a:solidFill>
              </a:rPr>
              <a:t> </a:t>
            </a:r>
            <a:r>
              <a:rPr lang="nn-NO" dirty="0" err="1">
                <a:solidFill>
                  <a:schemeClr val="tx1"/>
                </a:solidFill>
              </a:rPr>
              <a:t>materialer</a:t>
            </a:r>
            <a:r>
              <a:rPr lang="nb-NO" dirty="0">
                <a:solidFill>
                  <a:schemeClr val="tx1"/>
                </a:solidFill>
              </a:rPr>
              <a:t>? </a:t>
            </a:r>
          </a:p>
        </p:txBody>
      </p:sp>
      <p:pic>
        <p:nvPicPr>
          <p:cNvPr id="16" name="Plasshaldar for innhald 3" descr="Sykkelhjelm. Foto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61" y="0"/>
            <a:ext cx="3957739" cy="26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0.3276 0.7567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3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3659 0.3111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517 0.4048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-0.15638 0.382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00000"/>
                </a:solidFill>
              </a:rPr>
              <a:t>Oppdrag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sz="2200" dirty="0"/>
              <a:t>Firmaet du </a:t>
            </a:r>
            <a:r>
              <a:rPr lang="nn-NO" sz="2200" dirty="0" err="1"/>
              <a:t>jobber</a:t>
            </a:r>
            <a:r>
              <a:rPr lang="nn-NO" sz="2200" dirty="0"/>
              <a:t> i ønsker å bli sertifisert som Miljøfyrtårn-bedrift, og alle </a:t>
            </a:r>
            <a:r>
              <a:rPr lang="nn-NO" sz="2200" dirty="0" err="1"/>
              <a:t>tilsatte</a:t>
            </a:r>
            <a:r>
              <a:rPr lang="nn-NO" sz="2200" dirty="0"/>
              <a:t> får derfor i oppdrag å bidra med </a:t>
            </a:r>
            <a:r>
              <a:rPr lang="nn-NO" sz="2200" dirty="0" err="1"/>
              <a:t>ett</a:t>
            </a:r>
            <a:r>
              <a:rPr lang="nn-NO" sz="2200" dirty="0"/>
              <a:t> tiltak og lage en reklame for dette tiltaket. De kan </a:t>
            </a:r>
            <a:r>
              <a:rPr lang="nn-NO" sz="2200" dirty="0" err="1"/>
              <a:t>velge</a:t>
            </a:r>
            <a:r>
              <a:rPr lang="nn-NO" sz="2200" dirty="0"/>
              <a:t> mellom to </a:t>
            </a:r>
            <a:r>
              <a:rPr lang="nn-NO" sz="2200" dirty="0" err="1"/>
              <a:t>utfordringer</a:t>
            </a:r>
            <a:r>
              <a:rPr lang="nn-NO" sz="2200" dirty="0"/>
              <a:t>, A eller B:</a:t>
            </a:r>
          </a:p>
          <a:p>
            <a:pPr marL="0" lvl="0" indent="0">
              <a:buNone/>
            </a:pPr>
            <a:r>
              <a:rPr lang="nn-NO" sz="2200" b="1" dirty="0"/>
              <a:t>A</a:t>
            </a:r>
            <a:r>
              <a:rPr lang="nn-NO" sz="2200" dirty="0"/>
              <a:t>  </a:t>
            </a:r>
            <a:r>
              <a:rPr lang="nn-NO" sz="2200" dirty="0" err="1"/>
              <a:t>Forbedre</a:t>
            </a:r>
            <a:r>
              <a:rPr lang="nn-NO" sz="2200" dirty="0"/>
              <a:t> et teknologisk produkt eller system, slik at produktet eller bruken av produktet</a:t>
            </a:r>
          </a:p>
          <a:p>
            <a:pPr marL="0" lvl="0" indent="0">
              <a:buNone/>
            </a:pPr>
            <a:r>
              <a:rPr lang="nn-NO" sz="2200" dirty="0"/>
              <a:t>     blir </a:t>
            </a:r>
            <a:r>
              <a:rPr lang="nn-NO" sz="2200" dirty="0" err="1"/>
              <a:t>mer</a:t>
            </a:r>
            <a:r>
              <a:rPr lang="nn-NO" sz="2200" dirty="0"/>
              <a:t> </a:t>
            </a:r>
            <a:r>
              <a:rPr lang="nn-NO" sz="2200" dirty="0" err="1"/>
              <a:t>bærekraftig</a:t>
            </a:r>
            <a:r>
              <a:rPr lang="nn-NO" sz="2200" dirty="0"/>
              <a:t>.</a:t>
            </a:r>
          </a:p>
          <a:p>
            <a:pPr marL="0" lvl="0" indent="0">
              <a:buNone/>
            </a:pPr>
            <a:r>
              <a:rPr lang="nn-NO" sz="2200" b="1" dirty="0"/>
              <a:t>B</a:t>
            </a:r>
            <a:r>
              <a:rPr lang="nn-NO" sz="2200" dirty="0"/>
              <a:t>  Lage forslag til en teknologisk </a:t>
            </a:r>
            <a:r>
              <a:rPr lang="nn-NO" sz="2200" dirty="0" err="1"/>
              <a:t>løsning</a:t>
            </a:r>
            <a:r>
              <a:rPr lang="nn-NO" sz="2200" dirty="0"/>
              <a:t> på en utfordring </a:t>
            </a:r>
            <a:r>
              <a:rPr lang="nn-NO" sz="2200" dirty="0" err="1"/>
              <a:t>knyttet</a:t>
            </a:r>
            <a:r>
              <a:rPr lang="nn-NO" sz="2200" dirty="0"/>
              <a:t> til </a:t>
            </a:r>
            <a:r>
              <a:rPr lang="nn-NO" sz="2200" dirty="0" err="1"/>
              <a:t>bærekraftig</a:t>
            </a:r>
            <a:r>
              <a:rPr lang="nn-NO" sz="2200" dirty="0"/>
              <a:t> utvikling.</a:t>
            </a:r>
            <a:r>
              <a:rPr lang="nn-NO" dirty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4747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Elsparkesykkel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838200" y="1825625"/>
            <a:ext cx="60674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Foreslå en </a:t>
            </a:r>
            <a:r>
              <a:rPr lang="nn-NO" sz="2200" dirty="0" err="1"/>
              <a:t>forbedring</a:t>
            </a:r>
            <a:r>
              <a:rPr lang="nn-NO" sz="2200" dirty="0"/>
              <a:t> av en elsparkesykkel som kan </a:t>
            </a:r>
            <a:r>
              <a:rPr lang="nn-NO" sz="2200" dirty="0" err="1"/>
              <a:t>gjøre</a:t>
            </a:r>
            <a:r>
              <a:rPr lang="nn-NO" sz="2200" dirty="0"/>
              <a:t> den </a:t>
            </a:r>
            <a:r>
              <a:rPr lang="nn-NO" sz="2200" dirty="0" err="1"/>
              <a:t>mer</a:t>
            </a:r>
            <a:r>
              <a:rPr lang="nn-NO" sz="2200" dirty="0"/>
              <a:t> </a:t>
            </a:r>
            <a:r>
              <a:rPr lang="nn-NO" sz="2200" dirty="0" err="1"/>
              <a:t>bærekraftig</a:t>
            </a:r>
            <a:r>
              <a:rPr lang="nn-NO" sz="2200" dirty="0"/>
              <a:t>.</a:t>
            </a:r>
          </a:p>
          <a:p>
            <a:endParaRPr lang="nb-NO" sz="2200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946290"/>
              </p:ext>
            </p:extLst>
          </p:nvPr>
        </p:nvGraphicFramePr>
        <p:xfrm>
          <a:off x="879201" y="3283135"/>
          <a:ext cx="7340567" cy="185913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18277">
                  <a:extLst>
                    <a:ext uri="{9D8B030D-6E8A-4147-A177-3AD203B41FA5}">
                      <a16:colId xmlns:a16="http://schemas.microsoft.com/office/drawing/2014/main" val="1053834610"/>
                    </a:ext>
                  </a:extLst>
                </a:gridCol>
                <a:gridCol w="1907430">
                  <a:extLst>
                    <a:ext uri="{9D8B030D-6E8A-4147-A177-3AD203B41FA5}">
                      <a16:colId xmlns:a16="http://schemas.microsoft.com/office/drawing/2014/main" val="326405740"/>
                    </a:ext>
                  </a:extLst>
                </a:gridCol>
                <a:gridCol w="1907430">
                  <a:extLst>
                    <a:ext uri="{9D8B030D-6E8A-4147-A177-3AD203B41FA5}">
                      <a16:colId xmlns:a16="http://schemas.microsoft.com/office/drawing/2014/main" val="1331143432"/>
                    </a:ext>
                  </a:extLst>
                </a:gridCol>
                <a:gridCol w="1907430">
                  <a:extLst>
                    <a:ext uri="{9D8B030D-6E8A-4147-A177-3AD203B41FA5}">
                      <a16:colId xmlns:a16="http://schemas.microsoft.com/office/drawing/2014/main" val="1143049445"/>
                    </a:ext>
                  </a:extLst>
                </a:gridCol>
              </a:tblGrid>
              <a:tr h="445975">
                <a:tc>
                  <a:txBody>
                    <a:bodyPr/>
                    <a:lstStyle/>
                    <a:p>
                      <a:r>
                        <a:rPr lang="nb-NO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Sosiale </a:t>
                      </a:r>
                      <a:r>
                        <a:rPr lang="nn-NO" noProof="0" dirty="0"/>
                        <a:t>forhold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Økonomi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Miljø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895105"/>
                  </a:ext>
                </a:extLst>
              </a:tr>
              <a:tr h="445975">
                <a:tc>
                  <a:txBody>
                    <a:bodyPr/>
                    <a:lstStyle/>
                    <a:p>
                      <a:r>
                        <a:rPr lang="nb-NO" dirty="0"/>
                        <a:t>Produksjon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89848"/>
                  </a:ext>
                </a:extLst>
              </a:tr>
              <a:tr h="521210">
                <a:tc>
                  <a:txBody>
                    <a:bodyPr/>
                    <a:lstStyle/>
                    <a:p>
                      <a:r>
                        <a:rPr lang="nb-NO" dirty="0"/>
                        <a:t>Bruk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15959"/>
                  </a:ext>
                </a:extLst>
              </a:tr>
              <a:tr h="445975">
                <a:tc>
                  <a:txBody>
                    <a:bodyPr/>
                    <a:lstStyle/>
                    <a:p>
                      <a:r>
                        <a:rPr lang="nb-NO" dirty="0"/>
                        <a:t>Avfall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29211"/>
                  </a:ext>
                </a:extLst>
              </a:tr>
            </a:tbl>
          </a:graphicData>
        </a:graphic>
      </p:graphicFrame>
      <p:pic>
        <p:nvPicPr>
          <p:cNvPr id="6" name="Bilde 5" descr="Elsyklar. Foto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7" r="32330"/>
          <a:stretch/>
        </p:blipFill>
        <p:spPr>
          <a:xfrm rot="5400000">
            <a:off x="8125987" y="1095925"/>
            <a:ext cx="4640826" cy="319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7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b="1" dirty="0">
                <a:solidFill>
                  <a:srgbClr val="C00000"/>
                </a:solidFill>
              </a:rPr>
              <a:t>Lag en reklame for produktet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 err="1"/>
              <a:t>Dere</a:t>
            </a:r>
            <a:r>
              <a:rPr lang="nn-NO" sz="2200" dirty="0"/>
              <a:t> skal nå lage en reklame (film, poster, brosjyre e.l.) som profilerer produktet. Argumenter for på </a:t>
            </a:r>
            <a:r>
              <a:rPr lang="nn-NO" sz="2200" dirty="0" err="1"/>
              <a:t>hvilken</a:t>
            </a:r>
            <a:r>
              <a:rPr lang="nn-NO" sz="2200" dirty="0"/>
              <a:t> måte </a:t>
            </a:r>
            <a:r>
              <a:rPr lang="nn-NO" sz="2200" dirty="0" err="1"/>
              <a:t>løsningen</a:t>
            </a:r>
            <a:r>
              <a:rPr lang="nn-NO" sz="2200" dirty="0"/>
              <a:t> bidrar til en </a:t>
            </a:r>
            <a:r>
              <a:rPr lang="nn-NO" sz="2200" dirty="0" err="1"/>
              <a:t>mer</a:t>
            </a:r>
            <a:r>
              <a:rPr lang="nn-NO" sz="2200" dirty="0"/>
              <a:t> </a:t>
            </a:r>
            <a:r>
              <a:rPr lang="nn-NO" sz="2200" dirty="0" err="1"/>
              <a:t>bærekraftig</a:t>
            </a:r>
            <a:r>
              <a:rPr lang="nn-NO" sz="2200" dirty="0"/>
              <a:t> utvikling (bruk </a:t>
            </a:r>
            <a:r>
              <a:rPr lang="nn-NO" sz="2200" dirty="0" err="1"/>
              <a:t>dimensjonene</a:t>
            </a:r>
            <a:r>
              <a:rPr lang="nn-NO" sz="2200" dirty="0"/>
              <a:t> og </a:t>
            </a:r>
            <a:r>
              <a:rPr lang="nn-NO" sz="2200" dirty="0" err="1"/>
              <a:t>fasene</a:t>
            </a:r>
            <a:r>
              <a:rPr lang="nn-NO" sz="2200" dirty="0"/>
              <a:t>)</a:t>
            </a:r>
          </a:p>
          <a:p>
            <a:pPr marL="0" indent="0">
              <a:buNone/>
            </a:pPr>
            <a:r>
              <a:rPr lang="nn-NO" sz="2200" dirty="0"/>
              <a:t>Etter presentasjonen skal </a:t>
            </a:r>
            <a:r>
              <a:rPr lang="nn-NO" sz="2200" dirty="0" err="1"/>
              <a:t>dere</a:t>
            </a:r>
            <a:r>
              <a:rPr lang="nn-NO" sz="2200" dirty="0"/>
              <a:t> reflektere over </a:t>
            </a:r>
            <a:r>
              <a:rPr lang="nn-NO" sz="2200" dirty="0" err="1"/>
              <a:t>følgende</a:t>
            </a:r>
            <a:r>
              <a:rPr lang="nn-NO" sz="2200" dirty="0"/>
              <a:t> spørsmål:</a:t>
            </a:r>
          </a:p>
          <a:p>
            <a:pPr marL="514350" indent="-514350">
              <a:buAutoNum type="arabicPeriod"/>
            </a:pPr>
            <a:r>
              <a:rPr lang="nn-NO" sz="2200" dirty="0" err="1"/>
              <a:t>Hva</a:t>
            </a:r>
            <a:r>
              <a:rPr lang="nn-NO" sz="2200" dirty="0"/>
              <a:t> er </a:t>
            </a:r>
            <a:r>
              <a:rPr lang="nn-NO" sz="2200" dirty="0" err="1"/>
              <a:t>dere</a:t>
            </a:r>
            <a:r>
              <a:rPr lang="nn-NO" sz="2200" dirty="0"/>
              <a:t> mest fornøyd med ved det teknologiske produktet? </a:t>
            </a:r>
            <a:r>
              <a:rPr lang="nn-NO" sz="2200" dirty="0" err="1"/>
              <a:t>Hva</a:t>
            </a:r>
            <a:r>
              <a:rPr lang="nn-NO" sz="2200" dirty="0"/>
              <a:t> og </a:t>
            </a:r>
            <a:r>
              <a:rPr lang="nn-NO" sz="2200" dirty="0" err="1"/>
              <a:t>hvorfor</a:t>
            </a:r>
            <a:r>
              <a:rPr lang="nn-NO" sz="2200" dirty="0"/>
              <a:t>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nn-NO" sz="2200" dirty="0"/>
              <a:t>Er det </a:t>
            </a:r>
            <a:r>
              <a:rPr lang="nn-NO" sz="2200" dirty="0" err="1"/>
              <a:t>noe</a:t>
            </a:r>
            <a:r>
              <a:rPr lang="nn-NO" sz="2200" dirty="0"/>
              <a:t> </a:t>
            </a:r>
            <a:r>
              <a:rPr lang="nn-NO" sz="2200" dirty="0" err="1"/>
              <a:t>dere</a:t>
            </a:r>
            <a:r>
              <a:rPr lang="nn-NO" sz="2200" dirty="0"/>
              <a:t> ville gjort </a:t>
            </a:r>
            <a:r>
              <a:rPr lang="nn-NO" sz="2200" dirty="0" err="1"/>
              <a:t>annerledes</a:t>
            </a:r>
            <a:r>
              <a:rPr lang="nn-NO" sz="2200" dirty="0"/>
              <a:t>?  </a:t>
            </a:r>
            <a:r>
              <a:rPr lang="nn-NO" sz="2200" dirty="0" err="1"/>
              <a:t>Hva</a:t>
            </a:r>
            <a:r>
              <a:rPr lang="nn-NO" sz="2200" dirty="0"/>
              <a:t> og </a:t>
            </a:r>
            <a:r>
              <a:rPr lang="nn-NO" sz="2200" dirty="0" err="1"/>
              <a:t>hvorfor</a:t>
            </a:r>
            <a:r>
              <a:rPr lang="nn-NO" sz="2200" dirty="0"/>
              <a:t>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Produktet vil bli vurdert av de andre i klassen, og det vil bli kåring av </a:t>
            </a:r>
            <a:r>
              <a:rPr lang="nn-NO" sz="2200" dirty="0" err="1"/>
              <a:t>vinneren</a:t>
            </a:r>
            <a:r>
              <a:rPr lang="nn-NO" sz="2200" dirty="0"/>
              <a:t> av Gullfisken.</a:t>
            </a:r>
            <a:endParaRPr lang="nn-NO" dirty="0"/>
          </a:p>
          <a:p>
            <a:endParaRPr lang="nb-NO" dirty="0"/>
          </a:p>
        </p:txBody>
      </p:sp>
      <p:pic>
        <p:nvPicPr>
          <p:cNvPr id="5" name="Plasshaldar for innhald 3" descr="Gullfisk. Foto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903" y="4951141"/>
            <a:ext cx="2659566" cy="17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53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En god reklame skal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/>
              <a:t>skape </a:t>
            </a:r>
            <a:r>
              <a:rPr lang="nn-NO" sz="2200" dirty="0" err="1"/>
              <a:t>oppmerksomhet</a:t>
            </a:r>
            <a:r>
              <a:rPr lang="nn-NO" sz="2200" dirty="0"/>
              <a:t> om produktet til en bestemt målgruppe</a:t>
            </a:r>
          </a:p>
          <a:p>
            <a:r>
              <a:rPr lang="nn-NO" sz="2200" dirty="0"/>
              <a:t>få </a:t>
            </a:r>
            <a:r>
              <a:rPr lang="nn-NO" sz="2200" dirty="0" err="1"/>
              <a:t>forbrukere</a:t>
            </a:r>
            <a:r>
              <a:rPr lang="nn-NO" sz="2200" dirty="0"/>
              <a:t> til å kjøpe produktet</a:t>
            </a:r>
          </a:p>
          <a:p>
            <a:endParaRPr lang="nn-NO" sz="2200" dirty="0"/>
          </a:p>
          <a:p>
            <a:r>
              <a:rPr lang="nn-NO" sz="2200" dirty="0"/>
              <a:t>profilere produktet slik at et klart og </a:t>
            </a:r>
            <a:r>
              <a:rPr lang="nn-NO" sz="2200" dirty="0" err="1"/>
              <a:t>entydig</a:t>
            </a:r>
            <a:r>
              <a:rPr lang="nn-NO" sz="2200" dirty="0"/>
              <a:t> </a:t>
            </a:r>
            <a:r>
              <a:rPr lang="nn-NO" sz="2200" dirty="0" err="1"/>
              <a:t>budskap</a:t>
            </a:r>
            <a:r>
              <a:rPr lang="nn-NO" sz="2200" dirty="0"/>
              <a:t> kommer frem</a:t>
            </a:r>
          </a:p>
          <a:p>
            <a:r>
              <a:rPr lang="nn-NO" sz="2200" dirty="0"/>
              <a:t>være original (noe som er </a:t>
            </a:r>
            <a:r>
              <a:rPr lang="nn-NO" sz="2200" dirty="0" err="1"/>
              <a:t>uventet</a:t>
            </a:r>
            <a:r>
              <a:rPr lang="nn-NO" sz="2200" dirty="0"/>
              <a:t>, nytt eller </a:t>
            </a:r>
            <a:r>
              <a:rPr lang="nn-NO" sz="2200" dirty="0" err="1"/>
              <a:t>annerledes</a:t>
            </a:r>
            <a:r>
              <a:rPr lang="nn-NO" sz="2200" dirty="0"/>
              <a:t>)</a:t>
            </a:r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</p:txBody>
      </p:sp>
      <p:sp>
        <p:nvSpPr>
          <p:cNvPr id="5" name="Biletforklaring forma som eit avrunda rektangel 4"/>
          <p:cNvSpPr/>
          <p:nvPr/>
        </p:nvSpPr>
        <p:spPr>
          <a:xfrm>
            <a:off x="9118312" y="3675696"/>
            <a:ext cx="1930400" cy="1062181"/>
          </a:xfrm>
          <a:prstGeom prst="wedgeRoundRectCallout">
            <a:avLst>
              <a:gd name="adj1" fmla="val -74973"/>
              <a:gd name="adj2" fmla="val -3423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err="1">
                <a:solidFill>
                  <a:schemeClr val="tx1"/>
                </a:solidFill>
              </a:rPr>
              <a:t>innhold</a:t>
            </a:r>
            <a:r>
              <a:rPr lang="nn-NO" dirty="0">
                <a:solidFill>
                  <a:schemeClr val="tx1"/>
                </a:solidFill>
              </a:rPr>
              <a:t> og utforming av reklamen</a:t>
            </a:r>
          </a:p>
        </p:txBody>
      </p:sp>
      <p:sp>
        <p:nvSpPr>
          <p:cNvPr id="6" name="Biletforklaring forma som eit avrunda rektangel 5"/>
          <p:cNvSpPr/>
          <p:nvPr/>
        </p:nvSpPr>
        <p:spPr>
          <a:xfrm>
            <a:off x="9118312" y="1825625"/>
            <a:ext cx="1930400" cy="1062181"/>
          </a:xfrm>
          <a:prstGeom prst="wedgeRoundRectCallout">
            <a:avLst>
              <a:gd name="adj1" fmla="val -80465"/>
              <a:gd name="adj2" fmla="val -2550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hva </a:t>
            </a:r>
            <a:r>
              <a:rPr lang="nn-NO" dirty="0">
                <a:solidFill>
                  <a:schemeClr val="tx1"/>
                </a:solidFill>
              </a:rPr>
              <a:t>reklamen</a:t>
            </a:r>
            <a:r>
              <a:rPr lang="nb-NO" dirty="0">
                <a:solidFill>
                  <a:schemeClr val="tx1"/>
                </a:solidFill>
              </a:rPr>
              <a:t> har som mål</a:t>
            </a:r>
          </a:p>
        </p:txBody>
      </p:sp>
    </p:spTree>
    <p:extLst>
      <p:ext uri="{BB962C8B-B14F-4D97-AF65-F5344CB8AC3E}">
        <p14:creationId xmlns:p14="http://schemas.microsoft.com/office/powerpoint/2010/main" val="9509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Kjennetegn</a:t>
            </a:r>
            <a:r>
              <a:rPr lang="nn-NO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på </a:t>
            </a:r>
            <a:r>
              <a:rPr lang="nn-NO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måloppnåelse</a:t>
            </a:r>
            <a:endParaRPr lang="nn-NO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B9D3FEE8-28DF-4AB5-9E94-BE220E34D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129873"/>
              </p:ext>
            </p:extLst>
          </p:nvPr>
        </p:nvGraphicFramePr>
        <p:xfrm>
          <a:off x="4086225" y="-1"/>
          <a:ext cx="7725669" cy="6748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8365">
                  <a:extLst>
                    <a:ext uri="{9D8B030D-6E8A-4147-A177-3AD203B41FA5}">
                      <a16:colId xmlns:a16="http://schemas.microsoft.com/office/drawing/2014/main" val="2870699397"/>
                    </a:ext>
                  </a:extLst>
                </a:gridCol>
                <a:gridCol w="1988218">
                  <a:extLst>
                    <a:ext uri="{9D8B030D-6E8A-4147-A177-3AD203B41FA5}">
                      <a16:colId xmlns:a16="http://schemas.microsoft.com/office/drawing/2014/main" val="774993387"/>
                    </a:ext>
                  </a:extLst>
                </a:gridCol>
                <a:gridCol w="2122693">
                  <a:extLst>
                    <a:ext uri="{9D8B030D-6E8A-4147-A177-3AD203B41FA5}">
                      <a16:colId xmlns:a16="http://schemas.microsoft.com/office/drawing/2014/main" val="1847337451"/>
                    </a:ext>
                  </a:extLst>
                </a:gridCol>
                <a:gridCol w="2086393">
                  <a:extLst>
                    <a:ext uri="{9D8B030D-6E8A-4147-A177-3AD203B41FA5}">
                      <a16:colId xmlns:a16="http://schemas.microsoft.com/office/drawing/2014/main" val="3784986000"/>
                    </a:ext>
                  </a:extLst>
                </a:gridCol>
              </a:tblGrid>
              <a:tr h="10302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n-NO" sz="1400" dirty="0" err="1">
                          <a:solidFill>
                            <a:schemeClr val="tx1"/>
                          </a:solidFill>
                          <a:effectLst/>
                        </a:rPr>
                        <a:t>Overordnede</a:t>
                      </a:r>
                      <a:r>
                        <a:rPr lang="nn-NO" sz="1400" dirty="0">
                          <a:solidFill>
                            <a:schemeClr val="tx1"/>
                          </a:solidFill>
                          <a:effectLst/>
                        </a:rPr>
                        <a:t> læringsmål.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n-NO" sz="1400" dirty="0" err="1">
                          <a:solidFill>
                            <a:schemeClr val="tx1"/>
                          </a:solidFill>
                          <a:effectLst/>
                        </a:rPr>
                        <a:t>Elevene</a:t>
                      </a:r>
                      <a:r>
                        <a:rPr lang="nn-NO" sz="1400" dirty="0">
                          <a:solidFill>
                            <a:schemeClr val="tx1"/>
                          </a:solidFill>
                          <a:effectLst/>
                        </a:rPr>
                        <a:t> skal kunne: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579079"/>
                  </a:ext>
                </a:extLst>
              </a:tr>
              <a:tr h="1627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solidFill>
                            <a:schemeClr val="tx1"/>
                          </a:solidFill>
                          <a:effectLst/>
                        </a:rPr>
                        <a:t>Foreslå </a:t>
                      </a:r>
                      <a:r>
                        <a:rPr lang="nn-NO" sz="1200" dirty="0" err="1">
                          <a:solidFill>
                            <a:schemeClr val="tx1"/>
                          </a:solidFill>
                          <a:effectLst/>
                        </a:rPr>
                        <a:t>forbedringer</a:t>
                      </a:r>
                      <a:r>
                        <a:rPr lang="nn-NO" sz="1200" dirty="0">
                          <a:solidFill>
                            <a:schemeClr val="tx1"/>
                          </a:solidFill>
                          <a:effectLst/>
                        </a:rPr>
                        <a:t> av et teknologisk produkt eller designe et teknologisk produkt.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Foreslår produkt eller </a:t>
                      </a:r>
                      <a:r>
                        <a:rPr lang="nn-NO" sz="1200" dirty="0" err="1">
                          <a:effectLst/>
                        </a:rPr>
                        <a:t>produktforbedringer</a:t>
                      </a:r>
                      <a:r>
                        <a:rPr lang="nn-NO" sz="1200" dirty="0">
                          <a:effectLst/>
                        </a:rPr>
                        <a:t>, men vurderer </a:t>
                      </a:r>
                      <a:r>
                        <a:rPr lang="nn-NO" sz="1200" dirty="0" err="1">
                          <a:effectLst/>
                        </a:rPr>
                        <a:t>ikke</a:t>
                      </a:r>
                      <a:r>
                        <a:rPr lang="nn-NO" sz="1200" dirty="0">
                          <a:effectLst/>
                        </a:rPr>
                        <a:t> styrker og </a:t>
                      </a:r>
                      <a:r>
                        <a:rPr lang="nn-NO" sz="1200" dirty="0" err="1">
                          <a:effectLst/>
                        </a:rPr>
                        <a:t>svakheter</a:t>
                      </a:r>
                      <a:r>
                        <a:rPr lang="nn-NO" sz="1200" dirty="0">
                          <a:effectLst/>
                        </a:rPr>
                        <a:t> ved designet.</a:t>
                      </a:r>
                      <a:endParaRPr lang="nb-NO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Foreslår produkt eller </a:t>
                      </a:r>
                      <a:r>
                        <a:rPr lang="nn-NO" sz="1200" dirty="0" err="1">
                          <a:effectLst/>
                        </a:rPr>
                        <a:t>produktforbedringer</a:t>
                      </a:r>
                      <a:r>
                        <a:rPr lang="nn-NO" sz="1200" dirty="0">
                          <a:effectLst/>
                        </a:rPr>
                        <a:t>, identifiserer </a:t>
                      </a:r>
                      <a:r>
                        <a:rPr lang="nn-NO" sz="1200" dirty="0" err="1">
                          <a:effectLst/>
                        </a:rPr>
                        <a:t>noen</a:t>
                      </a:r>
                      <a:r>
                        <a:rPr lang="nn-NO" sz="1200" dirty="0">
                          <a:effectLst/>
                        </a:rPr>
                        <a:t> styrker og </a:t>
                      </a:r>
                      <a:r>
                        <a:rPr lang="nn-NO" sz="1200" dirty="0" err="1">
                          <a:effectLst/>
                        </a:rPr>
                        <a:t>svakheter</a:t>
                      </a:r>
                      <a:r>
                        <a:rPr lang="nn-NO" sz="1200" dirty="0">
                          <a:effectLst/>
                        </a:rPr>
                        <a:t> ved teknologiske </a:t>
                      </a:r>
                      <a:r>
                        <a:rPr lang="nn-NO" sz="1200" dirty="0" err="1">
                          <a:effectLst/>
                        </a:rPr>
                        <a:t>løsninger</a:t>
                      </a:r>
                      <a:r>
                        <a:rPr lang="nn-NO" sz="1200" dirty="0">
                          <a:effectLst/>
                        </a:rPr>
                        <a:t> og bruker det til å grunngi gruppa sine </a:t>
                      </a:r>
                      <a:r>
                        <a:rPr lang="nn-NO" sz="1200" dirty="0" err="1">
                          <a:effectLst/>
                        </a:rPr>
                        <a:t>valg</a:t>
                      </a:r>
                      <a:r>
                        <a:rPr lang="nn-NO" sz="1200" dirty="0">
                          <a:effectLst/>
                        </a:rPr>
                        <a:t>.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Foreslår produkt eller </a:t>
                      </a:r>
                      <a:r>
                        <a:rPr lang="nn-NO" sz="1200" dirty="0" err="1">
                          <a:effectLst/>
                        </a:rPr>
                        <a:t>produktforbedringer</a:t>
                      </a:r>
                      <a:r>
                        <a:rPr lang="nn-NO" sz="1200" dirty="0">
                          <a:effectLst/>
                        </a:rPr>
                        <a:t>, vurderer styrker og </a:t>
                      </a:r>
                      <a:r>
                        <a:rPr lang="nn-NO" sz="1200" dirty="0" err="1">
                          <a:effectLst/>
                        </a:rPr>
                        <a:t>svakheter</a:t>
                      </a:r>
                      <a:r>
                        <a:rPr lang="nn-NO" sz="1200" dirty="0">
                          <a:effectLst/>
                        </a:rPr>
                        <a:t> og bruker riktig </a:t>
                      </a:r>
                      <a:r>
                        <a:rPr lang="nn-NO" sz="1200" dirty="0" err="1">
                          <a:effectLst/>
                        </a:rPr>
                        <a:t>produktbegrep</a:t>
                      </a:r>
                      <a:r>
                        <a:rPr lang="nn-NO" sz="1200" dirty="0">
                          <a:effectLst/>
                        </a:rPr>
                        <a:t>, i </a:t>
                      </a:r>
                      <a:r>
                        <a:rPr lang="nn-NO" sz="1200" dirty="0" err="1">
                          <a:effectLst/>
                        </a:rPr>
                        <a:t>begrunnelsen</a:t>
                      </a:r>
                      <a:r>
                        <a:rPr lang="nn-NO" sz="1200" dirty="0">
                          <a:effectLst/>
                        </a:rPr>
                        <a:t> av gruppa sine </a:t>
                      </a:r>
                      <a:r>
                        <a:rPr lang="nn-NO" sz="1200" dirty="0" err="1">
                          <a:effectLst/>
                        </a:rPr>
                        <a:t>valg</a:t>
                      </a:r>
                      <a:r>
                        <a:rPr lang="nn-NO" sz="1200" dirty="0">
                          <a:effectLst/>
                        </a:rPr>
                        <a:t>.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443584"/>
                  </a:ext>
                </a:extLst>
              </a:tr>
              <a:tr h="1399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solidFill>
                            <a:schemeClr val="tx1"/>
                          </a:solidFill>
                          <a:effectLst/>
                        </a:rPr>
                        <a:t>Bruke de tre </a:t>
                      </a:r>
                      <a:r>
                        <a:rPr lang="nn-NO" sz="1200" dirty="0" err="1">
                          <a:solidFill>
                            <a:schemeClr val="tx1"/>
                          </a:solidFill>
                          <a:effectLst/>
                        </a:rPr>
                        <a:t>dimensjonene</a:t>
                      </a:r>
                      <a:r>
                        <a:rPr lang="nn-NO" sz="1200" dirty="0">
                          <a:solidFill>
                            <a:schemeClr val="tx1"/>
                          </a:solidFill>
                          <a:effectLst/>
                        </a:rPr>
                        <a:t> av </a:t>
                      </a:r>
                      <a:r>
                        <a:rPr lang="nn-NO" sz="1200" dirty="0" err="1">
                          <a:solidFill>
                            <a:schemeClr val="tx1"/>
                          </a:solidFill>
                          <a:effectLst/>
                        </a:rPr>
                        <a:t>bærekraftig</a:t>
                      </a:r>
                      <a:r>
                        <a:rPr lang="nn-NO" sz="1200" dirty="0">
                          <a:solidFill>
                            <a:schemeClr val="tx1"/>
                          </a:solidFill>
                          <a:effectLst/>
                        </a:rPr>
                        <a:t> utvikling til å grunngi forslaget til </a:t>
                      </a:r>
                      <a:r>
                        <a:rPr lang="nn-NO" sz="1200" dirty="0" err="1">
                          <a:solidFill>
                            <a:schemeClr val="tx1"/>
                          </a:solidFill>
                          <a:effectLst/>
                        </a:rPr>
                        <a:t>forbedring</a:t>
                      </a:r>
                      <a:r>
                        <a:rPr lang="nn-NO" sz="1200" dirty="0">
                          <a:solidFill>
                            <a:schemeClr val="tx1"/>
                          </a:solidFill>
                          <a:effectLst/>
                        </a:rPr>
                        <a:t> eller designet.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Beskriver de tre </a:t>
                      </a:r>
                      <a:r>
                        <a:rPr lang="nn-NO" sz="1200" dirty="0" err="1">
                          <a:effectLst/>
                        </a:rPr>
                        <a:t>dimensjonene</a:t>
                      </a:r>
                      <a:r>
                        <a:rPr lang="nn-NO" sz="1200" dirty="0">
                          <a:effectLst/>
                        </a:rPr>
                        <a:t> av </a:t>
                      </a:r>
                      <a:r>
                        <a:rPr lang="nn-NO" sz="1200" dirty="0" err="1">
                          <a:effectLst/>
                        </a:rPr>
                        <a:t>bærekraftig</a:t>
                      </a:r>
                      <a:r>
                        <a:rPr lang="nn-NO" sz="1200" dirty="0">
                          <a:effectLst/>
                        </a:rPr>
                        <a:t> utvikling, men </a:t>
                      </a:r>
                      <a:r>
                        <a:rPr lang="nn-NO" sz="1200" dirty="0" err="1">
                          <a:effectLst/>
                        </a:rPr>
                        <a:t>uten</a:t>
                      </a:r>
                      <a:r>
                        <a:rPr lang="nn-NO" sz="1200" dirty="0">
                          <a:effectLst/>
                        </a:rPr>
                        <a:t> å </a:t>
                      </a:r>
                      <a:r>
                        <a:rPr lang="nn-NO" sz="1200" dirty="0" err="1">
                          <a:effectLst/>
                        </a:rPr>
                        <a:t>koble</a:t>
                      </a:r>
                      <a:r>
                        <a:rPr lang="nn-NO" sz="1200" dirty="0">
                          <a:effectLst/>
                        </a:rPr>
                        <a:t> de til produktet/</a:t>
                      </a:r>
                      <a:r>
                        <a:rPr lang="nn-NO" sz="1200" dirty="0" err="1">
                          <a:effectLst/>
                        </a:rPr>
                        <a:t>produktforbedringen</a:t>
                      </a:r>
                      <a:r>
                        <a:rPr lang="nn-NO" sz="1200" dirty="0">
                          <a:effectLst/>
                        </a:rPr>
                        <a:t>. </a:t>
                      </a:r>
                      <a:endParaRPr lang="nb-NO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Beskriver </a:t>
                      </a:r>
                      <a:r>
                        <a:rPr lang="nn-NO" sz="1200" dirty="0" err="1">
                          <a:effectLst/>
                        </a:rPr>
                        <a:t>noen</a:t>
                      </a:r>
                      <a:r>
                        <a:rPr lang="nn-NO" sz="1200" dirty="0">
                          <a:effectLst/>
                        </a:rPr>
                        <a:t> sider av produktet/</a:t>
                      </a:r>
                      <a:r>
                        <a:rPr lang="nn-NO" sz="1200" dirty="0" err="1">
                          <a:effectLst/>
                        </a:rPr>
                        <a:t>produktforbedringene</a:t>
                      </a:r>
                      <a:r>
                        <a:rPr lang="nn-NO" sz="1200" dirty="0">
                          <a:effectLst/>
                        </a:rPr>
                        <a:t> i lys av de tre </a:t>
                      </a:r>
                      <a:r>
                        <a:rPr lang="nn-NO" sz="1200" dirty="0" err="1">
                          <a:effectLst/>
                        </a:rPr>
                        <a:t>dimensjonene</a:t>
                      </a:r>
                      <a:r>
                        <a:rPr lang="nn-NO" sz="1200" dirty="0">
                          <a:effectLst/>
                        </a:rPr>
                        <a:t> av </a:t>
                      </a:r>
                      <a:r>
                        <a:rPr lang="nn-NO" sz="1200" dirty="0" err="1">
                          <a:effectLst/>
                        </a:rPr>
                        <a:t>bærekraftig</a:t>
                      </a:r>
                      <a:r>
                        <a:rPr lang="nn-NO" sz="1200" dirty="0">
                          <a:effectLst/>
                        </a:rPr>
                        <a:t> utvikling.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Beskriver produktet/produkt-</a:t>
                      </a:r>
                      <a:r>
                        <a:rPr lang="nn-NO" sz="1200" dirty="0" err="1">
                          <a:effectLst/>
                        </a:rPr>
                        <a:t>forbedringene</a:t>
                      </a:r>
                      <a:r>
                        <a:rPr lang="nn-NO" sz="1200" dirty="0">
                          <a:effectLst/>
                        </a:rPr>
                        <a:t> i lys av de tre </a:t>
                      </a:r>
                      <a:r>
                        <a:rPr lang="nn-NO" sz="1200" dirty="0" err="1">
                          <a:effectLst/>
                        </a:rPr>
                        <a:t>dimensjonene</a:t>
                      </a:r>
                      <a:r>
                        <a:rPr lang="nn-NO" sz="1200" dirty="0">
                          <a:effectLst/>
                        </a:rPr>
                        <a:t> av </a:t>
                      </a:r>
                      <a:r>
                        <a:rPr lang="nn-NO" sz="1200" dirty="0" err="1">
                          <a:effectLst/>
                        </a:rPr>
                        <a:t>bærekraftig</a:t>
                      </a:r>
                      <a:r>
                        <a:rPr lang="nn-NO" sz="1200" dirty="0">
                          <a:effectLst/>
                        </a:rPr>
                        <a:t> utvikling. </a:t>
                      </a:r>
                      <a:r>
                        <a:rPr lang="nn-NO" sz="1200" dirty="0" err="1">
                          <a:effectLst/>
                        </a:rPr>
                        <a:t>Gjør</a:t>
                      </a:r>
                      <a:r>
                        <a:rPr lang="nn-NO" sz="1200" dirty="0">
                          <a:effectLst/>
                        </a:rPr>
                        <a:t> en </a:t>
                      </a:r>
                      <a:r>
                        <a:rPr lang="nn-NO" sz="1200" dirty="0" err="1">
                          <a:effectLst/>
                        </a:rPr>
                        <a:t>helhetsvurdering</a:t>
                      </a:r>
                      <a:r>
                        <a:rPr lang="nn-NO" sz="1200" dirty="0">
                          <a:effectLst/>
                        </a:rPr>
                        <a:t> om </a:t>
                      </a:r>
                      <a:r>
                        <a:rPr lang="nn-NO" sz="1200" dirty="0" err="1">
                          <a:effectLst/>
                        </a:rPr>
                        <a:t>hvor</a:t>
                      </a:r>
                      <a:r>
                        <a:rPr lang="nn-NO" sz="1200" dirty="0">
                          <a:effectLst/>
                        </a:rPr>
                        <a:t> </a:t>
                      </a:r>
                      <a:r>
                        <a:rPr lang="nn-NO" sz="1200" dirty="0" err="1">
                          <a:effectLst/>
                        </a:rPr>
                        <a:t>bærekraftig</a:t>
                      </a:r>
                      <a:r>
                        <a:rPr lang="nn-NO" sz="1200" dirty="0">
                          <a:effectLst/>
                        </a:rPr>
                        <a:t> produktet er.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495643"/>
                  </a:ext>
                </a:extLst>
              </a:tr>
              <a:tr h="2691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solidFill>
                            <a:schemeClr val="tx1"/>
                          </a:solidFill>
                          <a:effectLst/>
                        </a:rPr>
                        <a:t>Formidle produkt/</a:t>
                      </a:r>
                      <a:br>
                        <a:rPr lang="nn-NO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nn-NO" sz="1200" dirty="0" err="1">
                          <a:solidFill>
                            <a:schemeClr val="tx1"/>
                          </a:solidFill>
                          <a:effectLst/>
                        </a:rPr>
                        <a:t>produktforbedring</a:t>
                      </a:r>
                      <a:r>
                        <a:rPr lang="nn-NO" sz="1200" dirty="0">
                          <a:solidFill>
                            <a:schemeClr val="tx1"/>
                          </a:solidFill>
                          <a:effectLst/>
                        </a:rPr>
                        <a:t> og påpeke styrker og </a:t>
                      </a:r>
                      <a:r>
                        <a:rPr lang="nn-NO" sz="1200" dirty="0" err="1">
                          <a:solidFill>
                            <a:schemeClr val="tx1"/>
                          </a:solidFill>
                          <a:effectLst/>
                        </a:rPr>
                        <a:t>svakheter</a:t>
                      </a:r>
                      <a:r>
                        <a:rPr lang="nn-NO" sz="1200" dirty="0">
                          <a:solidFill>
                            <a:schemeClr val="tx1"/>
                          </a:solidFill>
                          <a:effectLst/>
                        </a:rPr>
                        <a:t> ved egne og andre sitt arbeid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 err="1">
                          <a:effectLst/>
                        </a:rPr>
                        <a:t>Formidler</a:t>
                      </a:r>
                      <a:r>
                        <a:rPr lang="nn-NO" sz="1200" dirty="0">
                          <a:effectLst/>
                        </a:rPr>
                        <a:t> produkt/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 err="1">
                          <a:effectLst/>
                        </a:rPr>
                        <a:t>produktforbedringer</a:t>
                      </a:r>
                      <a:r>
                        <a:rPr lang="nn-NO" sz="1200" dirty="0">
                          <a:effectLst/>
                        </a:rPr>
                        <a:t> og bruker </a:t>
                      </a:r>
                      <a:r>
                        <a:rPr lang="nn-NO" sz="1200" dirty="0" err="1">
                          <a:effectLst/>
                        </a:rPr>
                        <a:t>produktbegrep</a:t>
                      </a:r>
                      <a:r>
                        <a:rPr lang="nn-NO" sz="1200" dirty="0">
                          <a:effectLst/>
                        </a:rPr>
                        <a:t> på en </a:t>
                      </a:r>
                      <a:r>
                        <a:rPr lang="nn-NO" sz="1200" dirty="0" err="1">
                          <a:effectLst/>
                        </a:rPr>
                        <a:t>forståelig</a:t>
                      </a:r>
                      <a:r>
                        <a:rPr lang="nn-NO" sz="1200" dirty="0">
                          <a:effectLst/>
                        </a:rPr>
                        <a:t> måte. Stiller spørsmål </a:t>
                      </a:r>
                      <a:r>
                        <a:rPr lang="nn-NO" sz="1200" dirty="0" err="1">
                          <a:effectLst/>
                        </a:rPr>
                        <a:t>knyttet</a:t>
                      </a:r>
                      <a:r>
                        <a:rPr lang="nn-NO" sz="1200" dirty="0">
                          <a:effectLst/>
                        </a:rPr>
                        <a:t> til andre sine produkt/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 err="1">
                          <a:effectLst/>
                        </a:rPr>
                        <a:t>produktforbedringer</a:t>
                      </a:r>
                      <a:r>
                        <a:rPr lang="nn-NO" sz="1200" dirty="0">
                          <a:effectLst/>
                        </a:rPr>
                        <a:t>.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 err="1">
                          <a:effectLst/>
                        </a:rPr>
                        <a:t>Formidler</a:t>
                      </a:r>
                      <a:r>
                        <a:rPr lang="nn-NO" sz="1200" dirty="0">
                          <a:effectLst/>
                        </a:rPr>
                        <a:t> produkt/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 err="1">
                          <a:effectLst/>
                        </a:rPr>
                        <a:t>produktforbedringene</a:t>
                      </a:r>
                      <a:r>
                        <a:rPr lang="nn-NO" sz="1200" dirty="0">
                          <a:effectLst/>
                        </a:rPr>
                        <a:t> og bruker </a:t>
                      </a:r>
                      <a:r>
                        <a:rPr lang="nn-NO" sz="1200" dirty="0" err="1">
                          <a:effectLst/>
                        </a:rPr>
                        <a:t>produktbegrepene</a:t>
                      </a:r>
                      <a:r>
                        <a:rPr lang="nn-NO" sz="1200" dirty="0">
                          <a:effectLst/>
                        </a:rPr>
                        <a:t> stort sett korrekt.  </a:t>
                      </a:r>
                      <a:endParaRPr lang="nb-NO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Påpeker enkelte styrker og </a:t>
                      </a:r>
                      <a:r>
                        <a:rPr lang="nn-NO" sz="1200" dirty="0" err="1">
                          <a:effectLst/>
                        </a:rPr>
                        <a:t>svakheter</a:t>
                      </a:r>
                      <a:r>
                        <a:rPr lang="nn-NO" sz="1200" dirty="0">
                          <a:effectLst/>
                        </a:rPr>
                        <a:t> ved egne produkt/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 err="1">
                          <a:effectLst/>
                        </a:rPr>
                        <a:t>produktforbedringer</a:t>
                      </a:r>
                      <a:r>
                        <a:rPr lang="nn-NO" sz="1200" dirty="0">
                          <a:effectLst/>
                        </a:rPr>
                        <a:t>. 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>
                          <a:effectLst/>
                        </a:rPr>
                        <a:t>Stiller </a:t>
                      </a:r>
                      <a:r>
                        <a:rPr lang="nn-NO" sz="1200" dirty="0" err="1">
                          <a:effectLst/>
                        </a:rPr>
                        <a:t>faglig</a:t>
                      </a:r>
                      <a:r>
                        <a:rPr lang="nn-NO" sz="1200" dirty="0">
                          <a:effectLst/>
                        </a:rPr>
                        <a:t> relevante spørsmål til de andre gruppene sine produkt/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 err="1">
                          <a:effectLst/>
                        </a:rPr>
                        <a:t>produktforbedringer</a:t>
                      </a:r>
                      <a:r>
                        <a:rPr lang="nn-NO" sz="1200" dirty="0">
                          <a:effectLst/>
                        </a:rPr>
                        <a:t>.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 err="1">
                          <a:effectLst/>
                        </a:rPr>
                        <a:t>Formidler</a:t>
                      </a:r>
                      <a:r>
                        <a:rPr lang="nn-NO" sz="1200" dirty="0">
                          <a:effectLst/>
                        </a:rPr>
                        <a:t> produkt/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 err="1">
                          <a:effectLst/>
                        </a:rPr>
                        <a:t>produktforbedringene</a:t>
                      </a:r>
                      <a:r>
                        <a:rPr lang="nn-NO" sz="1200" dirty="0">
                          <a:effectLst/>
                        </a:rPr>
                        <a:t> og bruker </a:t>
                      </a:r>
                      <a:r>
                        <a:rPr lang="nn-NO" sz="1200" dirty="0" err="1">
                          <a:effectLst/>
                        </a:rPr>
                        <a:t>produktbegrep</a:t>
                      </a:r>
                      <a:r>
                        <a:rPr lang="nn-NO" sz="1200" dirty="0">
                          <a:effectLst/>
                        </a:rPr>
                        <a:t> korrekt og presist. </a:t>
                      </a:r>
                      <a:endParaRPr lang="nb-NO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Påpeker styrker og </a:t>
                      </a:r>
                      <a:r>
                        <a:rPr lang="nn-NO" sz="1200" dirty="0" err="1">
                          <a:effectLst/>
                        </a:rPr>
                        <a:t>svakheter</a:t>
                      </a:r>
                      <a:r>
                        <a:rPr lang="nn-NO" sz="1200" dirty="0">
                          <a:effectLst/>
                        </a:rPr>
                        <a:t> ved egne produkt/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 err="1">
                          <a:effectLst/>
                        </a:rPr>
                        <a:t>produktforbedringer</a:t>
                      </a:r>
                      <a:r>
                        <a:rPr lang="nn-NO" sz="1200" dirty="0">
                          <a:effectLst/>
                        </a:rPr>
                        <a:t>.  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>
                          <a:effectLst/>
                        </a:rPr>
                        <a:t>Stiller kritiske og </a:t>
                      </a:r>
                      <a:r>
                        <a:rPr lang="nn-NO" sz="1200" dirty="0" err="1">
                          <a:effectLst/>
                        </a:rPr>
                        <a:t>faglig</a:t>
                      </a:r>
                      <a:r>
                        <a:rPr lang="nn-NO" sz="1200" dirty="0">
                          <a:effectLst/>
                        </a:rPr>
                        <a:t> relevante spørsmål til de andre gruppene sine produkt/</a:t>
                      </a:r>
                      <a:br>
                        <a:rPr lang="nn-NO" sz="1200" dirty="0">
                          <a:effectLst/>
                        </a:rPr>
                      </a:br>
                      <a:r>
                        <a:rPr lang="nn-NO" sz="1200" dirty="0" err="1">
                          <a:effectLst/>
                        </a:rPr>
                        <a:t>produktforbedringer</a:t>
                      </a:r>
                      <a:r>
                        <a:rPr lang="nn-NO" sz="1200" dirty="0">
                          <a:effectLst/>
                        </a:rPr>
                        <a:t>.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2" marR="432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280394"/>
                  </a:ext>
                </a:extLst>
              </a:tr>
            </a:tbl>
          </a:graphicData>
        </a:graphic>
      </p:graphicFrame>
      <p:sp>
        <p:nvSpPr>
          <p:cNvPr id="8" name="Right Arrow 58376">
            <a:extLst>
              <a:ext uri="{FF2B5EF4-FFF2-40B4-BE49-F238E27FC236}">
                <a16:creationId xmlns:a16="http://schemas.microsoft.com/office/drawing/2014/main" id="{EF34AB8F-20A4-48F5-9A20-7D169BFB1ECE}"/>
              </a:ext>
            </a:extLst>
          </p:cNvPr>
          <p:cNvSpPr/>
          <p:nvPr/>
        </p:nvSpPr>
        <p:spPr>
          <a:xfrm>
            <a:off x="6629398" y="0"/>
            <a:ext cx="4046513" cy="89376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Progresjon over tid</a:t>
            </a:r>
            <a:endParaRPr lang="nb-NO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7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C00000"/>
                </a:solidFill>
              </a:rPr>
              <a:t>Arbeid med oppdraget (økt 3)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Enten: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n-NO" sz="2200" dirty="0" err="1"/>
              <a:t>Forbedre</a:t>
            </a:r>
            <a:r>
              <a:rPr lang="nn-NO" sz="2200" dirty="0"/>
              <a:t> et teknologisk produkt eller system, slik at produktet eller bruken av produktet blir </a:t>
            </a:r>
            <a:r>
              <a:rPr lang="nn-NO" sz="2200" dirty="0" err="1"/>
              <a:t>mer</a:t>
            </a:r>
            <a:r>
              <a:rPr lang="nn-NO" sz="2200" dirty="0"/>
              <a:t> </a:t>
            </a:r>
            <a:r>
              <a:rPr lang="nn-NO" sz="2200" dirty="0" err="1"/>
              <a:t>bærekraftig</a:t>
            </a:r>
            <a:r>
              <a:rPr lang="nn-NO" sz="2200" dirty="0"/>
              <a:t>.</a:t>
            </a:r>
          </a:p>
          <a:p>
            <a:pPr marL="0" indent="0">
              <a:buNone/>
            </a:pPr>
            <a:r>
              <a:rPr lang="nn-NO" sz="2200" dirty="0" err="1"/>
              <a:t>Velg</a:t>
            </a:r>
            <a:r>
              <a:rPr lang="nn-NO" sz="2200" dirty="0"/>
              <a:t> minst </a:t>
            </a:r>
            <a:r>
              <a:rPr lang="nn-NO" sz="2200" dirty="0" err="1"/>
              <a:t>én</a:t>
            </a:r>
            <a:r>
              <a:rPr lang="nn-NO" sz="2200" dirty="0"/>
              <a:t> fase i livsløpet til produktet </a:t>
            </a:r>
            <a:r>
              <a:rPr lang="nn-NO" sz="2200" dirty="0" err="1"/>
              <a:t>dere</a:t>
            </a:r>
            <a:r>
              <a:rPr lang="nn-NO" sz="2200" dirty="0"/>
              <a:t> har </a:t>
            </a:r>
            <a:r>
              <a:rPr lang="nn-NO" sz="2200" dirty="0" err="1"/>
              <a:t>valgt</a:t>
            </a:r>
            <a:r>
              <a:rPr lang="nn-NO" sz="2200" dirty="0"/>
              <a:t>. 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b-NO" dirty="0"/>
              <a:t>Eller: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Lag forslag til en teknologisk </a:t>
            </a:r>
            <a:r>
              <a:rPr lang="nn-NO" sz="2200" dirty="0" err="1"/>
              <a:t>løsning</a:t>
            </a:r>
            <a:r>
              <a:rPr lang="nn-NO" sz="2200" dirty="0"/>
              <a:t> på en utfordring </a:t>
            </a:r>
            <a:r>
              <a:rPr lang="nn-NO" sz="2200" dirty="0" err="1"/>
              <a:t>knyttet</a:t>
            </a:r>
            <a:r>
              <a:rPr lang="nn-NO" sz="2200" dirty="0"/>
              <a:t> til </a:t>
            </a:r>
            <a:r>
              <a:rPr lang="nn-NO" sz="2200" dirty="0" err="1"/>
              <a:t>bærekraftig</a:t>
            </a:r>
            <a:r>
              <a:rPr lang="nn-NO" sz="2200" dirty="0"/>
              <a:t> utvikling. Bruk skjemaet og argumenter for </a:t>
            </a:r>
            <a:r>
              <a:rPr lang="nn-NO" sz="2200" dirty="0" err="1"/>
              <a:t>hvilke</a:t>
            </a:r>
            <a:r>
              <a:rPr lang="nn-NO" sz="2200" dirty="0"/>
              <a:t> dimensjoner av </a:t>
            </a:r>
            <a:r>
              <a:rPr lang="nn-NO" sz="2200" dirty="0" err="1"/>
              <a:t>bærekraftig</a:t>
            </a:r>
            <a:r>
              <a:rPr lang="nn-NO" sz="2200" dirty="0"/>
              <a:t> utvikling </a:t>
            </a:r>
            <a:r>
              <a:rPr lang="nn-NO" sz="2200" dirty="0" err="1"/>
              <a:t>løsningen</a:t>
            </a:r>
            <a:r>
              <a:rPr lang="nn-NO" sz="2200" dirty="0"/>
              <a:t> </a:t>
            </a:r>
            <a:r>
              <a:rPr lang="nn-NO" sz="2200" dirty="0" err="1"/>
              <a:t>deres</a:t>
            </a:r>
            <a:r>
              <a:rPr lang="nn-NO" sz="2200" dirty="0"/>
              <a:t> bidrar til. </a:t>
            </a:r>
            <a:endParaRPr lang="nb-NO" sz="2200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785137"/>
              </p:ext>
            </p:extLst>
          </p:nvPr>
        </p:nvGraphicFramePr>
        <p:xfrm>
          <a:off x="2216388" y="4757973"/>
          <a:ext cx="7340567" cy="185913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18277">
                  <a:extLst>
                    <a:ext uri="{9D8B030D-6E8A-4147-A177-3AD203B41FA5}">
                      <a16:colId xmlns:a16="http://schemas.microsoft.com/office/drawing/2014/main" val="1053834610"/>
                    </a:ext>
                  </a:extLst>
                </a:gridCol>
                <a:gridCol w="1907430">
                  <a:extLst>
                    <a:ext uri="{9D8B030D-6E8A-4147-A177-3AD203B41FA5}">
                      <a16:colId xmlns:a16="http://schemas.microsoft.com/office/drawing/2014/main" val="326405740"/>
                    </a:ext>
                  </a:extLst>
                </a:gridCol>
                <a:gridCol w="1907430">
                  <a:extLst>
                    <a:ext uri="{9D8B030D-6E8A-4147-A177-3AD203B41FA5}">
                      <a16:colId xmlns:a16="http://schemas.microsoft.com/office/drawing/2014/main" val="1331143432"/>
                    </a:ext>
                  </a:extLst>
                </a:gridCol>
                <a:gridCol w="1907430">
                  <a:extLst>
                    <a:ext uri="{9D8B030D-6E8A-4147-A177-3AD203B41FA5}">
                      <a16:colId xmlns:a16="http://schemas.microsoft.com/office/drawing/2014/main" val="1143049445"/>
                    </a:ext>
                  </a:extLst>
                </a:gridCol>
              </a:tblGrid>
              <a:tr h="445975">
                <a:tc>
                  <a:txBody>
                    <a:bodyPr/>
                    <a:lstStyle/>
                    <a:p>
                      <a:r>
                        <a:rPr lang="nb-NO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Sosiale forhold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Økonomi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Miljø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895105"/>
                  </a:ext>
                </a:extLst>
              </a:tr>
              <a:tr h="445975">
                <a:tc>
                  <a:txBody>
                    <a:bodyPr/>
                    <a:lstStyle/>
                    <a:p>
                      <a:r>
                        <a:rPr lang="nb-NO" dirty="0"/>
                        <a:t>Produksjon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89848"/>
                  </a:ext>
                </a:extLst>
              </a:tr>
              <a:tr h="521210">
                <a:tc>
                  <a:txBody>
                    <a:bodyPr/>
                    <a:lstStyle/>
                    <a:p>
                      <a:r>
                        <a:rPr lang="nb-NO" dirty="0"/>
                        <a:t>Bruk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415959"/>
                  </a:ext>
                </a:extLst>
              </a:tr>
              <a:tr h="445975">
                <a:tc>
                  <a:txBody>
                    <a:bodyPr/>
                    <a:lstStyle/>
                    <a:p>
                      <a:r>
                        <a:rPr lang="nb-NO" dirty="0"/>
                        <a:t>Avfall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29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4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 err="1">
                <a:solidFill>
                  <a:srgbClr val="C00000"/>
                </a:solidFill>
              </a:rPr>
              <a:t>Hva</a:t>
            </a:r>
            <a:r>
              <a:rPr lang="nn-NO" b="1" dirty="0">
                <a:solidFill>
                  <a:srgbClr val="C00000"/>
                </a:solidFill>
              </a:rPr>
              <a:t> trenger vi å vite </a:t>
            </a:r>
            <a:r>
              <a:rPr lang="nn-NO" b="1" dirty="0" err="1">
                <a:solidFill>
                  <a:srgbClr val="C00000"/>
                </a:solidFill>
              </a:rPr>
              <a:t>mer</a:t>
            </a:r>
            <a:r>
              <a:rPr lang="nn-NO" b="1" dirty="0">
                <a:solidFill>
                  <a:srgbClr val="C00000"/>
                </a:solidFill>
              </a:rPr>
              <a:t> om for å </a:t>
            </a:r>
            <a:r>
              <a:rPr lang="nn-NO" b="1" dirty="0" err="1">
                <a:solidFill>
                  <a:srgbClr val="C00000"/>
                </a:solidFill>
              </a:rPr>
              <a:t>løse</a:t>
            </a:r>
            <a:r>
              <a:rPr lang="nn-NO" b="1" dirty="0">
                <a:solidFill>
                  <a:srgbClr val="C00000"/>
                </a:solidFill>
              </a:rPr>
              <a:t> oppdraget? (økt 3)</a:t>
            </a:r>
          </a:p>
        </p:txBody>
      </p:sp>
      <p:sp>
        <p:nvSpPr>
          <p:cNvPr id="6" name="Plasshaldar for innhald 1">
            <a:extLst>
              <a:ext uri="{FF2B5EF4-FFF2-40B4-BE49-F238E27FC236}">
                <a16:creationId xmlns:a16="http://schemas.microsoft.com/office/drawing/2014/main" id="{8A17BAFD-886D-412E-9262-89C0DF0D6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477"/>
            <a:ext cx="8402053" cy="391343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>
                <a:solidFill>
                  <a:srgbClr val="C00000"/>
                </a:solidFill>
              </a:rPr>
              <a:t>Oppdrag</a:t>
            </a:r>
          </a:p>
          <a:p>
            <a:pPr marL="0" indent="0">
              <a:buNone/>
            </a:pPr>
            <a:r>
              <a:rPr lang="nn-NO" sz="2200" dirty="0"/>
              <a:t>Firmaet der du </a:t>
            </a:r>
            <a:r>
              <a:rPr lang="nn-NO" sz="2200" dirty="0" err="1"/>
              <a:t>jobber</a:t>
            </a:r>
            <a:r>
              <a:rPr lang="nn-NO" sz="2200" dirty="0"/>
              <a:t> ønsker å bli sertifisert som Miljøfyrtårn-bedrift, og alle </a:t>
            </a:r>
            <a:r>
              <a:rPr lang="nn-NO" sz="2200" dirty="0" err="1"/>
              <a:t>tilsatte</a:t>
            </a:r>
            <a:r>
              <a:rPr lang="nn-NO" sz="2200" dirty="0"/>
              <a:t> får derfor i oppdrag å bidra med </a:t>
            </a:r>
            <a:r>
              <a:rPr lang="nn-NO" sz="2200" dirty="0" err="1"/>
              <a:t>ett</a:t>
            </a:r>
            <a:r>
              <a:rPr lang="nn-NO" sz="2200" dirty="0"/>
              <a:t> tiltak, og lage en reklame for det. </a:t>
            </a:r>
            <a:r>
              <a:rPr lang="nn-NO" sz="2200" dirty="0" err="1"/>
              <a:t>Dere</a:t>
            </a:r>
            <a:r>
              <a:rPr lang="nn-NO" sz="2200" dirty="0"/>
              <a:t> kan </a:t>
            </a:r>
            <a:r>
              <a:rPr lang="nn-NO" sz="2200" dirty="0" err="1"/>
              <a:t>velge</a:t>
            </a:r>
            <a:r>
              <a:rPr lang="nn-NO" sz="2200" dirty="0"/>
              <a:t> mellom to </a:t>
            </a:r>
            <a:r>
              <a:rPr lang="nn-NO" sz="2200" dirty="0" err="1"/>
              <a:t>utfordringer</a:t>
            </a:r>
            <a:r>
              <a:rPr lang="nn-NO" sz="2200" dirty="0"/>
              <a:t>, A eller B:</a:t>
            </a:r>
          </a:p>
          <a:p>
            <a:pPr marL="0" lvl="0" indent="0">
              <a:buNone/>
            </a:pPr>
            <a:r>
              <a:rPr lang="nn-NO" sz="2200" b="1" dirty="0"/>
              <a:t>A</a:t>
            </a:r>
            <a:r>
              <a:rPr lang="nn-NO" sz="2200" dirty="0"/>
              <a:t>  </a:t>
            </a:r>
            <a:r>
              <a:rPr lang="nn-NO" sz="2200" dirty="0" err="1"/>
              <a:t>Forbedre</a:t>
            </a:r>
            <a:r>
              <a:rPr lang="nn-NO" sz="2200" dirty="0"/>
              <a:t> et teknologisk produkt eller system, slik at produktet eller bruken av produktet blir </a:t>
            </a:r>
            <a:r>
              <a:rPr lang="nn-NO" sz="2200" dirty="0" err="1"/>
              <a:t>mer</a:t>
            </a:r>
            <a:r>
              <a:rPr lang="nn-NO" sz="2200" dirty="0"/>
              <a:t> </a:t>
            </a:r>
            <a:r>
              <a:rPr lang="nn-NO" sz="2200" dirty="0" err="1"/>
              <a:t>bærekraftig</a:t>
            </a:r>
            <a:endParaRPr lang="nn-NO" sz="2200" dirty="0"/>
          </a:p>
          <a:p>
            <a:pPr marL="0" lvl="0" indent="0">
              <a:buNone/>
            </a:pPr>
            <a:r>
              <a:rPr lang="nn-NO" sz="2200" b="1" dirty="0"/>
              <a:t>B</a:t>
            </a:r>
            <a:r>
              <a:rPr lang="nn-NO" sz="2200" dirty="0"/>
              <a:t>  Lag forslag til en teknologisk </a:t>
            </a:r>
            <a:r>
              <a:rPr lang="nn-NO" sz="2200" dirty="0" err="1"/>
              <a:t>løsning</a:t>
            </a:r>
            <a:r>
              <a:rPr lang="nn-NO" sz="2200" dirty="0"/>
              <a:t> på en utfordring </a:t>
            </a:r>
            <a:r>
              <a:rPr lang="nn-NO" sz="2200" dirty="0" err="1"/>
              <a:t>knyttet</a:t>
            </a:r>
            <a:r>
              <a:rPr lang="nn-NO" sz="2200" dirty="0"/>
              <a:t> til </a:t>
            </a:r>
            <a:r>
              <a:rPr lang="nn-NO" sz="2200" dirty="0" err="1"/>
              <a:t>bærekraftig</a:t>
            </a:r>
            <a:r>
              <a:rPr lang="nn-NO" sz="2200" dirty="0"/>
              <a:t> utvikling.</a:t>
            </a:r>
            <a:endParaRPr lang="nb-NO" sz="2200" dirty="0"/>
          </a:p>
        </p:txBody>
      </p:sp>
      <p:sp>
        <p:nvSpPr>
          <p:cNvPr id="7" name="Avrundet rektangel 6" descr="Rektangel som uthever ordet «reklame».">
            <a:extLst>
              <a:ext uri="{FF2B5EF4-FFF2-40B4-BE49-F238E27FC236}">
                <a16:creationId xmlns:a16="http://schemas.microsoft.com/office/drawing/2014/main" id="{AFAD307F-AF89-4A1A-ACCB-056256DEA863}"/>
              </a:ext>
            </a:extLst>
          </p:cNvPr>
          <p:cNvSpPr/>
          <p:nvPr/>
        </p:nvSpPr>
        <p:spPr>
          <a:xfrm>
            <a:off x="850232" y="3237615"/>
            <a:ext cx="1086852" cy="39592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Bildeforklaring formet som et avrundet rektangel 8">
            <a:extLst>
              <a:ext uri="{FF2B5EF4-FFF2-40B4-BE49-F238E27FC236}">
                <a16:creationId xmlns:a16="http://schemas.microsoft.com/office/drawing/2014/main" id="{AD608714-74A7-41A2-8A65-ABAEF4972C8A}"/>
              </a:ext>
            </a:extLst>
          </p:cNvPr>
          <p:cNvSpPr/>
          <p:nvPr/>
        </p:nvSpPr>
        <p:spPr>
          <a:xfrm>
            <a:off x="9521605" y="1027906"/>
            <a:ext cx="2517058" cy="1671484"/>
          </a:xfrm>
          <a:prstGeom prst="wedgeRoundRectCallout">
            <a:avLst>
              <a:gd name="adj1" fmla="val -56642"/>
              <a:gd name="adj2" fmla="val 82044"/>
              <a:gd name="adj3" fmla="val 16667"/>
            </a:avLst>
          </a:prstGeom>
          <a:solidFill>
            <a:schemeClr val="accent2">
              <a:lumMod val="75000"/>
              <a:alpha val="64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Kort statusoppdatering </a:t>
            </a:r>
            <a:r>
              <a:rPr lang="nn-NO" dirty="0" err="1">
                <a:solidFill>
                  <a:schemeClr val="tx1"/>
                </a:solidFill>
              </a:rPr>
              <a:t>fra</a:t>
            </a:r>
            <a:r>
              <a:rPr lang="nn-NO" dirty="0">
                <a:solidFill>
                  <a:schemeClr val="tx1"/>
                </a:solidFill>
              </a:rPr>
              <a:t> gruppene. </a:t>
            </a:r>
          </a:p>
        </p:txBody>
      </p:sp>
    </p:spTree>
    <p:extLst>
      <p:ext uri="{BB962C8B-B14F-4D97-AF65-F5344CB8AC3E}">
        <p14:creationId xmlns:p14="http://schemas.microsoft.com/office/powerpoint/2010/main" val="2791925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aldar for innhald 3" descr="Gullfisk. Foto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053" y="0"/>
            <a:ext cx="10287001" cy="6858000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9942444" y="265819"/>
            <a:ext cx="2211658" cy="1219393"/>
          </a:xfrm>
        </p:spPr>
        <p:txBody>
          <a:bodyPr/>
          <a:lstStyle/>
          <a:p>
            <a:r>
              <a:rPr lang="nb-NO" b="1" dirty="0">
                <a:solidFill>
                  <a:srgbClr val="C00000"/>
                </a:solidFill>
              </a:rPr>
              <a:t>Økt 4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0168296" y="1639423"/>
            <a:ext cx="2211658" cy="692960"/>
          </a:xfrm>
        </p:spPr>
        <p:txBody>
          <a:bodyPr>
            <a:noAutofit/>
          </a:bodyPr>
          <a:lstStyle/>
          <a:p>
            <a:pPr algn="l"/>
            <a:r>
              <a:rPr lang="nb-NO" dirty="0">
                <a:solidFill>
                  <a:srgbClr val="C00000"/>
                </a:solidFill>
              </a:rPr>
              <a:t>Lage </a:t>
            </a:r>
            <a:r>
              <a:rPr lang="nn-NO" dirty="0">
                <a:solidFill>
                  <a:srgbClr val="C00000"/>
                </a:solidFill>
              </a:rPr>
              <a:t>reklame</a:t>
            </a:r>
            <a:r>
              <a:rPr lang="nb-NO" dirty="0">
                <a:solidFill>
                  <a:srgbClr val="C00000"/>
                </a:solidFill>
              </a:rPr>
              <a:t> for </a:t>
            </a:r>
            <a:r>
              <a:rPr lang="nn-NO" dirty="0">
                <a:solidFill>
                  <a:srgbClr val="C00000"/>
                </a:solidFill>
              </a:rPr>
              <a:t>produktet</a:t>
            </a:r>
          </a:p>
        </p:txBody>
      </p:sp>
    </p:spTree>
    <p:extLst>
      <p:ext uri="{BB962C8B-B14F-4D97-AF65-F5344CB8AC3E}">
        <p14:creationId xmlns:p14="http://schemas.microsoft.com/office/powerpoint/2010/main" val="4132880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rgbClr val="C00000"/>
                </a:solidFill>
              </a:rPr>
              <a:t>Ein god reklame skal: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skape </a:t>
            </a:r>
            <a:r>
              <a:rPr lang="nn-NO" dirty="0" err="1"/>
              <a:t>oppmerksomhet</a:t>
            </a:r>
            <a:r>
              <a:rPr lang="nn-NO" dirty="0"/>
              <a:t> rundt produktet til en bestemt målgruppe</a:t>
            </a:r>
          </a:p>
          <a:p>
            <a:r>
              <a:rPr lang="nn-NO" dirty="0"/>
              <a:t>få </a:t>
            </a:r>
            <a:r>
              <a:rPr lang="nn-NO" dirty="0" err="1"/>
              <a:t>forbrukere</a:t>
            </a:r>
            <a:r>
              <a:rPr lang="nn-NO" dirty="0"/>
              <a:t> til å kjøpe produktet</a:t>
            </a:r>
          </a:p>
          <a:p>
            <a:endParaRPr lang="nn-NO" dirty="0"/>
          </a:p>
          <a:p>
            <a:r>
              <a:rPr lang="nn-NO" dirty="0"/>
              <a:t>profilere produktet slik at et klart og </a:t>
            </a:r>
            <a:r>
              <a:rPr lang="nn-NO" dirty="0" err="1"/>
              <a:t>entydig</a:t>
            </a:r>
            <a:r>
              <a:rPr lang="nn-NO" dirty="0"/>
              <a:t> </a:t>
            </a:r>
            <a:r>
              <a:rPr lang="nn-NO" dirty="0" err="1"/>
              <a:t>budskap</a:t>
            </a:r>
            <a:r>
              <a:rPr lang="nn-NO" dirty="0"/>
              <a:t> kommer fram</a:t>
            </a:r>
          </a:p>
          <a:p>
            <a:r>
              <a:rPr lang="nn-NO" dirty="0"/>
              <a:t>være original (</a:t>
            </a:r>
            <a:r>
              <a:rPr lang="nn-NO" dirty="0" err="1"/>
              <a:t>noe</a:t>
            </a:r>
            <a:r>
              <a:rPr lang="nn-NO" dirty="0"/>
              <a:t> som er </a:t>
            </a:r>
            <a:r>
              <a:rPr lang="nn-NO" dirty="0" err="1"/>
              <a:t>uventet</a:t>
            </a:r>
            <a:r>
              <a:rPr lang="nn-NO" dirty="0"/>
              <a:t>, nytt eller </a:t>
            </a:r>
            <a:r>
              <a:rPr lang="nn-NO" dirty="0" err="1"/>
              <a:t>annerledes</a:t>
            </a:r>
            <a:r>
              <a:rPr lang="nn-NO" dirty="0"/>
              <a:t>)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Biletforklaring forma som eit avrunda rektangel 4"/>
          <p:cNvSpPr/>
          <p:nvPr/>
        </p:nvSpPr>
        <p:spPr>
          <a:xfrm>
            <a:off x="9118312" y="4391314"/>
            <a:ext cx="1930400" cy="1062181"/>
          </a:xfrm>
          <a:prstGeom prst="wedgeRoundRectCallout">
            <a:avLst>
              <a:gd name="adj1" fmla="val -74973"/>
              <a:gd name="adj2" fmla="val -3423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err="1">
                <a:solidFill>
                  <a:schemeClr val="tx1"/>
                </a:solidFill>
              </a:rPr>
              <a:t>innhold</a:t>
            </a:r>
            <a:r>
              <a:rPr lang="nn-NO" dirty="0">
                <a:solidFill>
                  <a:schemeClr val="tx1"/>
                </a:solidFill>
              </a:rPr>
              <a:t> og utforming av reklamen</a:t>
            </a:r>
          </a:p>
        </p:txBody>
      </p:sp>
      <p:sp>
        <p:nvSpPr>
          <p:cNvPr id="6" name="Biletforklaring forma som eit avrunda rektangel 5"/>
          <p:cNvSpPr/>
          <p:nvPr/>
        </p:nvSpPr>
        <p:spPr>
          <a:xfrm>
            <a:off x="9379409" y="2234181"/>
            <a:ext cx="1930400" cy="1062181"/>
          </a:xfrm>
          <a:prstGeom prst="wedgeRoundRectCallout">
            <a:avLst>
              <a:gd name="adj1" fmla="val -74973"/>
              <a:gd name="adj2" fmla="val -3423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err="1">
                <a:solidFill>
                  <a:schemeClr val="tx1"/>
                </a:solidFill>
              </a:rPr>
              <a:t>hva</a:t>
            </a:r>
            <a:r>
              <a:rPr lang="nn-NO" dirty="0">
                <a:solidFill>
                  <a:schemeClr val="tx1"/>
                </a:solidFill>
              </a:rPr>
              <a:t> reklamen har som mål</a:t>
            </a:r>
          </a:p>
        </p:txBody>
      </p:sp>
    </p:spTree>
    <p:extLst>
      <p:ext uri="{BB962C8B-B14F-4D97-AF65-F5344CB8AC3E}">
        <p14:creationId xmlns:p14="http://schemas.microsoft.com/office/powerpoint/2010/main" val="118405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D80B5F-3ED1-4932-B37D-C476E3A7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n-NO" b="1" dirty="0" err="1">
                <a:solidFill>
                  <a:srgbClr val="C00000"/>
                </a:solidFill>
              </a:rPr>
              <a:t>Hverandre</a:t>
            </a:r>
            <a:r>
              <a:rPr lang="nn-NO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vurdering</a:t>
            </a:r>
            <a:r>
              <a:rPr lang="nn-NO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– oppsummering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3DA2EDC8-FE32-47D6-A479-B47787E4C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246179"/>
              </p:ext>
            </p:extLst>
          </p:nvPr>
        </p:nvGraphicFramePr>
        <p:xfrm>
          <a:off x="1069186" y="1507202"/>
          <a:ext cx="10014691" cy="5175426"/>
        </p:xfrm>
        <a:graphic>
          <a:graphicData uri="http://schemas.openxmlformats.org/drawingml/2006/table">
            <a:tbl>
              <a:tblPr firstRow="1" firstCol="1" bandRow="1"/>
              <a:tblGrid>
                <a:gridCol w="2190624">
                  <a:extLst>
                    <a:ext uri="{9D8B030D-6E8A-4147-A177-3AD203B41FA5}">
                      <a16:colId xmlns:a16="http://schemas.microsoft.com/office/drawing/2014/main" val="1587893088"/>
                    </a:ext>
                  </a:extLst>
                </a:gridCol>
                <a:gridCol w="2144123">
                  <a:extLst>
                    <a:ext uri="{9D8B030D-6E8A-4147-A177-3AD203B41FA5}">
                      <a16:colId xmlns:a16="http://schemas.microsoft.com/office/drawing/2014/main" val="3959636130"/>
                    </a:ext>
                  </a:extLst>
                </a:gridCol>
                <a:gridCol w="2834990">
                  <a:extLst>
                    <a:ext uri="{9D8B030D-6E8A-4147-A177-3AD203B41FA5}">
                      <a16:colId xmlns:a16="http://schemas.microsoft.com/office/drawing/2014/main" val="1327969654"/>
                    </a:ext>
                  </a:extLst>
                </a:gridCol>
                <a:gridCol w="2844954">
                  <a:extLst>
                    <a:ext uri="{9D8B030D-6E8A-4147-A177-3AD203B41FA5}">
                      <a16:colId xmlns:a16="http://schemas.microsoft.com/office/drawing/2014/main" val="3235257595"/>
                    </a:ext>
                  </a:extLst>
                </a:gridCol>
              </a:tblGrid>
              <a:tr h="11833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3–4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5–6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42200"/>
                  </a:ext>
                </a:extLst>
              </a:tr>
              <a:tr h="83234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Foreslå </a:t>
                      </a:r>
                      <a:r>
                        <a:rPr lang="nn-N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forbedringer</a:t>
                      </a:r>
                      <a:r>
                        <a:rPr lang="nn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 et teknologisk produkt eller designe et teknologisk produkt.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Foreslår produkt eller </a:t>
                      </a:r>
                      <a:r>
                        <a:rPr lang="nn-NO" sz="1200" b="0" i="0" u="none" strike="noStrike" dirty="0" err="1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produktforbedringer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men vurderer </a:t>
                      </a:r>
                      <a:r>
                        <a:rPr lang="nn-NO" sz="1200" b="0" i="0" u="none" strike="noStrike" dirty="0" err="1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ikke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styrker og </a:t>
                      </a:r>
                      <a:r>
                        <a:rPr lang="nn-NO" sz="1200" b="0" i="0" u="none" strike="noStrike" dirty="0" err="1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svakheter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ved designet.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Foreslår produkt eller </a:t>
                      </a:r>
                      <a:r>
                        <a:rPr lang="nn-NO" sz="1200" b="0" i="0" u="none" strike="noStrike" dirty="0" err="1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produktforbedringer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identifiserer </a:t>
                      </a:r>
                      <a:r>
                        <a:rPr lang="nn-NO" sz="1200" b="0" i="0" u="none" strike="noStrike" dirty="0" err="1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noen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styrker og </a:t>
                      </a:r>
                      <a:r>
                        <a:rPr lang="nn-NO" sz="1200" b="0" i="0" u="none" strike="noStrike" dirty="0" err="1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svakheter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ved teknologiske </a:t>
                      </a:r>
                      <a:r>
                        <a:rPr lang="nn-NO" sz="1200" b="0" i="0" u="none" strike="noStrike" dirty="0" err="1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løsninger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og bruker det til å </a:t>
                      </a:r>
                      <a:r>
                        <a:rPr lang="nn-NO" sz="1200" b="0" i="0" u="none" strike="noStrike" dirty="0" err="1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begrunne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gruppa sine </a:t>
                      </a:r>
                      <a:r>
                        <a:rPr lang="nn-NO" sz="1200" b="0" i="0" u="none" strike="noStrike" dirty="0" err="1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valg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Foreslår produkt 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eller </a:t>
                      </a:r>
                      <a:r>
                        <a:rPr lang="nn-NO" sz="1200" b="0" i="0" u="none" strike="noStrike" dirty="0" err="1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produktforbedringer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vurderer styrker og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svakheter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og bruker riktig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produktbegrep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i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begrunnelsen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av gruppa sine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valg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83908"/>
                  </a:ext>
                </a:extLst>
              </a:tr>
              <a:tr h="198405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Vurdering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28716"/>
                  </a:ext>
                </a:extLst>
              </a:tr>
              <a:tr h="1124305"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Bruke de tre </a:t>
                      </a:r>
                      <a:r>
                        <a:rPr lang="nn-N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dimensjonene</a:t>
                      </a:r>
                      <a:r>
                        <a:rPr lang="nn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av </a:t>
                      </a:r>
                      <a:r>
                        <a:rPr lang="nn-N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bærekraftig</a:t>
                      </a:r>
                      <a:r>
                        <a:rPr lang="nn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utvikling til å </a:t>
                      </a:r>
                      <a:r>
                        <a:rPr lang="nn-N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begrunne</a:t>
                      </a:r>
                      <a:r>
                        <a:rPr lang="nn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forslag til </a:t>
                      </a:r>
                      <a:r>
                        <a:rPr lang="nn-N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forbedring</a:t>
                      </a:r>
                      <a:r>
                        <a:rPr lang="nn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eller designet.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Beskriver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tre </a:t>
                      </a:r>
                      <a:r>
                        <a:rPr lang="nn-NO" sz="1200" b="0" i="0" u="none" strike="noStrike" dirty="0" err="1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dimensjonene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av </a:t>
                      </a:r>
                      <a:r>
                        <a:rPr lang="nn-NO" sz="1200" b="0" i="0" u="none" strike="noStrike" dirty="0" err="1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bærekraftig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utvikling, men </a:t>
                      </a:r>
                      <a:r>
                        <a:rPr lang="nn-NO" sz="1200" b="0" i="0" u="none" strike="noStrike" dirty="0" err="1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uten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å </a:t>
                      </a:r>
                      <a:r>
                        <a:rPr lang="nn-NO" sz="1200" b="0" i="0" u="none" strike="noStrike" dirty="0" err="1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koble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til produktet/ </a:t>
                      </a:r>
                      <a:r>
                        <a:rPr lang="nn-NO" sz="1200" b="0" i="0" u="none" strike="noStrike" dirty="0" err="1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produktforbedringen</a:t>
                      </a:r>
                      <a:r>
                        <a:rPr lang="nn-NO" sz="12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Beskriver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noen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sider av produktet/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produktforbedringer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 lys av de tre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dimensjonene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av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bærekraftig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utvikling.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Beskriver produktet/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produktforbedringen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 lys av de tre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dimensjonene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av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bærekraftig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utvikling.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Gjør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en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helhetsvurdering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av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hvor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bærekraftig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produktet er. 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475328"/>
                  </a:ext>
                </a:extLst>
              </a:tr>
              <a:tr h="2195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Vurdering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60086"/>
                  </a:ext>
                </a:extLst>
              </a:tr>
              <a:tr h="142159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Formidle produkt/</a:t>
                      </a:r>
                      <a:r>
                        <a:rPr lang="nn-N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produktforbedringer</a:t>
                      </a:r>
                      <a:r>
                        <a:rPr lang="nn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og påpeke styrker og </a:t>
                      </a:r>
                      <a:r>
                        <a:rPr lang="nn-N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svakheter</a:t>
                      </a:r>
                      <a:r>
                        <a:rPr lang="nn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ved </a:t>
                      </a:r>
                      <a:r>
                        <a:rPr lang="nn-N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eget</a:t>
                      </a:r>
                      <a:r>
                        <a:rPr lang="nn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og andre sitt arbeid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Formidler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produkt/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produktforbedringer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og bruker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produktbegrep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på en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forståelig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måte. Stiller spørsmål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knyttet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til andre sine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produktforbedringer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Formidler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produkt/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produktforbedringer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og bruker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produktbegrepene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stort sett korrekt.  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Påpeker enkelte 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styrker og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svakheter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ved egne produkt/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produktforbedringer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Stiller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faglig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relevante spørsmål til de andre gruppenes produkt/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produktforbedringer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Formidler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produkt/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produktforbedringer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og bruker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produktbegrep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korrekt og presist 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Påpeker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styrker og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svakheter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ved egne 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produkt/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produktforbedringer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 Stiller kritiske og 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faglig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relevante spørsmål til de andre gruppenes produkt/</a:t>
                      </a:r>
                      <a:r>
                        <a:rPr lang="nn-N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produktforbedringer</a:t>
                      </a:r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11314"/>
                  </a:ext>
                </a:extLst>
              </a:tr>
              <a:tr h="64217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12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Vurdering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7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n-NO" sz="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n-NO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75" marR="45575" marT="63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15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48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Bildeaktivitet</a:t>
            </a:r>
            <a:r>
              <a:rPr lang="nb-NO" dirty="0"/>
              <a:t> </a:t>
            </a:r>
          </a:p>
        </p:txBody>
      </p:sp>
      <p:pic>
        <p:nvPicPr>
          <p:cNvPr id="4" name="Picture 1" descr="Grasklippar som klipper graset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7" y="1868992"/>
            <a:ext cx="2752551" cy="1192981"/>
          </a:xfrm>
          <a:prstGeom prst="rect">
            <a:avLst/>
          </a:prstGeom>
        </p:spPr>
      </p:pic>
      <p:pic>
        <p:nvPicPr>
          <p:cNvPr id="5" name="Picture 1" descr="Eit tomt syltetøyglas. Foto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78" y="1426865"/>
            <a:ext cx="3579726" cy="2386484"/>
          </a:xfrm>
          <a:prstGeom prst="rect">
            <a:avLst/>
          </a:prstGeom>
        </p:spPr>
      </p:pic>
      <p:pic>
        <p:nvPicPr>
          <p:cNvPr id="6" name="Picture 1" descr="Mortar laga av tre. Foto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428" y="673240"/>
            <a:ext cx="3081617" cy="2742162"/>
          </a:xfrm>
          <a:prstGeom prst="rect">
            <a:avLst/>
          </a:prstGeom>
        </p:spPr>
      </p:pic>
      <p:pic>
        <p:nvPicPr>
          <p:cNvPr id="7" name="Bilete 6" descr="Eit glas med sylteagurkar. Foto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0" y="4003987"/>
            <a:ext cx="3663043" cy="2442029"/>
          </a:xfrm>
          <a:prstGeom prst="rect">
            <a:avLst/>
          </a:prstGeom>
        </p:spPr>
      </p:pic>
      <p:pic>
        <p:nvPicPr>
          <p:cNvPr id="8" name="Picture 1" descr="Ein kulepenn som ligg på trepanel. Foto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2" y="4263627"/>
            <a:ext cx="3665974" cy="20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2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 err="1">
                <a:solidFill>
                  <a:srgbClr val="C00000"/>
                </a:solidFill>
              </a:rPr>
              <a:t>Hva</a:t>
            </a:r>
            <a:r>
              <a:rPr lang="nn-NO" b="1" dirty="0">
                <a:solidFill>
                  <a:srgbClr val="C00000"/>
                </a:solidFill>
              </a:rPr>
              <a:t> er teknologi? (1)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En pinne som ligger på bakken, er en del av naturen. Men når et menneske tar den opp og bruker den som et </a:t>
            </a:r>
            <a:r>
              <a:rPr lang="nn-NO" sz="2200" dirty="0" err="1"/>
              <a:t>redskap</a:t>
            </a:r>
            <a:r>
              <a:rPr lang="nn-NO" sz="2200" dirty="0"/>
              <a:t>, er det teknologi.</a:t>
            </a:r>
          </a:p>
          <a:p>
            <a:pPr marL="0" indent="0">
              <a:buNone/>
            </a:pPr>
            <a:endParaRPr lang="nn-NO" sz="2200" dirty="0"/>
          </a:p>
        </p:txBody>
      </p:sp>
      <p:pic>
        <p:nvPicPr>
          <p:cNvPr id="10" name="Bilete 9" descr="Ein apeliknande skikkelse som sit bak eit skjelett som ligg på bakken. Skikkelsen løftar opp ein knokkel for å slå med han. Teikning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62" y="3641969"/>
            <a:ext cx="4894653" cy="29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9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Kva er teknologi? (2)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Teknologi har som mål å </a:t>
            </a:r>
            <a:r>
              <a:rPr lang="nn-NO" sz="2200" dirty="0" err="1"/>
              <a:t>løse</a:t>
            </a:r>
            <a:r>
              <a:rPr lang="nn-NO" sz="2200" dirty="0"/>
              <a:t> et problem eller å utføre en spesiell </a:t>
            </a:r>
            <a:r>
              <a:rPr lang="nn-NO" sz="2200" dirty="0" err="1"/>
              <a:t>oppgave</a:t>
            </a:r>
            <a:r>
              <a:rPr lang="nn-NO" sz="2200" dirty="0"/>
              <a:t>. </a:t>
            </a:r>
          </a:p>
          <a:p>
            <a:pPr marL="0" indent="0">
              <a:buNone/>
            </a:pPr>
            <a:r>
              <a:rPr lang="nn-NO" sz="2200" dirty="0" err="1"/>
              <a:t>Kjennetegnet</a:t>
            </a:r>
            <a:r>
              <a:rPr lang="nn-NO" sz="2200" dirty="0"/>
              <a:t> på et teknologisk produkt er at det er et </a:t>
            </a:r>
            <a:r>
              <a:rPr lang="nn-NO" sz="2200" dirty="0" err="1"/>
              <a:t>redskap</a:t>
            </a:r>
            <a:r>
              <a:rPr lang="nn-NO" sz="2200" dirty="0"/>
              <a:t> som fyller en </a:t>
            </a:r>
            <a:r>
              <a:rPr lang="nn-NO" sz="2200" dirty="0" err="1"/>
              <a:t>oppgave</a:t>
            </a:r>
            <a:r>
              <a:rPr lang="nn-NO" sz="2200" dirty="0"/>
              <a:t> og har en funksjon. Et teknologisk system består av </a:t>
            </a:r>
            <a:r>
              <a:rPr lang="nn-NO" sz="2200" dirty="0" err="1"/>
              <a:t>flere</a:t>
            </a:r>
            <a:r>
              <a:rPr lang="nn-NO" sz="2200" dirty="0"/>
              <a:t> deler som </a:t>
            </a:r>
            <a:r>
              <a:rPr lang="nn-NO" sz="2200" dirty="0" err="1"/>
              <a:t>virker</a:t>
            </a:r>
            <a:r>
              <a:rPr lang="nn-NO" sz="2200" dirty="0"/>
              <a:t> </a:t>
            </a:r>
            <a:r>
              <a:rPr lang="nn-NO" sz="2200" dirty="0" err="1"/>
              <a:t>sammen</a:t>
            </a:r>
            <a:r>
              <a:rPr lang="nn-NO" sz="2200" dirty="0"/>
              <a:t>. </a:t>
            </a:r>
          </a:p>
          <a:p>
            <a:pPr marL="0" indent="0">
              <a:buNone/>
            </a:pPr>
            <a:endParaRPr lang="nn-NO" sz="2200" dirty="0"/>
          </a:p>
        </p:txBody>
      </p:sp>
      <p:pic>
        <p:nvPicPr>
          <p:cNvPr id="4" name="Bilete 3" descr="Ein kopp med kaffi som står på eit dekke av kaffebønner. Foto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" y="4711944"/>
            <a:ext cx="2886075" cy="1924050"/>
          </a:xfrm>
          <a:prstGeom prst="rect">
            <a:avLst/>
          </a:prstGeom>
        </p:spPr>
      </p:pic>
      <p:sp>
        <p:nvSpPr>
          <p:cNvPr id="5" name="Biletforklaring forma som eit avrunda rektangel 4"/>
          <p:cNvSpPr/>
          <p:nvPr/>
        </p:nvSpPr>
        <p:spPr>
          <a:xfrm>
            <a:off x="2074251" y="3683976"/>
            <a:ext cx="2324100" cy="904875"/>
          </a:xfrm>
          <a:prstGeom prst="wedgeRoundRectCallout">
            <a:avLst>
              <a:gd name="adj1" fmla="val -27895"/>
              <a:gd name="adj2" fmla="val 9359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err="1">
                <a:solidFill>
                  <a:schemeClr val="tx1"/>
                </a:solidFill>
              </a:rPr>
              <a:t>Håndtering</a:t>
            </a:r>
            <a:r>
              <a:rPr lang="nn-NO" dirty="0">
                <a:solidFill>
                  <a:schemeClr val="tx1"/>
                </a:solidFill>
              </a:rPr>
              <a:t> av råvarer, f.eks. </a:t>
            </a:r>
            <a:r>
              <a:rPr lang="nn-NO" dirty="0" err="1">
                <a:solidFill>
                  <a:schemeClr val="tx1"/>
                </a:solidFill>
              </a:rPr>
              <a:t>kaffe</a:t>
            </a:r>
            <a:r>
              <a:rPr lang="nn-NO" dirty="0">
                <a:solidFill>
                  <a:schemeClr val="tx1"/>
                </a:solidFill>
              </a:rPr>
              <a:t>, er en type teknologi</a:t>
            </a:r>
          </a:p>
        </p:txBody>
      </p:sp>
      <p:pic>
        <p:nvPicPr>
          <p:cNvPr id="7" name="Bilete 6" descr="Egg som ligg i ein eggedelar. Foto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4" y="4460631"/>
            <a:ext cx="2209800" cy="2209800"/>
          </a:xfrm>
          <a:prstGeom prst="rect">
            <a:avLst/>
          </a:prstGeom>
        </p:spPr>
      </p:pic>
      <p:sp>
        <p:nvSpPr>
          <p:cNvPr id="6" name="Biletforklaring forma som eit avrunda rektangel 5"/>
          <p:cNvSpPr/>
          <p:nvPr/>
        </p:nvSpPr>
        <p:spPr>
          <a:xfrm>
            <a:off x="5251939" y="3519853"/>
            <a:ext cx="2452321" cy="1439008"/>
          </a:xfrm>
          <a:prstGeom prst="wedgeRoundRectCallout">
            <a:avLst>
              <a:gd name="adj1" fmla="val -15509"/>
              <a:gd name="adj2" fmla="val 6551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Produksjon eller bruk av </a:t>
            </a:r>
            <a:r>
              <a:rPr lang="nn-NO" dirty="0" err="1">
                <a:solidFill>
                  <a:schemeClr val="tx1"/>
                </a:solidFill>
              </a:rPr>
              <a:t>redskap</a:t>
            </a:r>
            <a:r>
              <a:rPr lang="nn-NO" dirty="0">
                <a:solidFill>
                  <a:schemeClr val="tx1"/>
                </a:solidFill>
              </a:rPr>
              <a:t>, f.eks. en </a:t>
            </a:r>
            <a:r>
              <a:rPr lang="nn-NO" dirty="0" err="1">
                <a:solidFill>
                  <a:schemeClr val="tx1"/>
                </a:solidFill>
              </a:rPr>
              <a:t>eggedeler</a:t>
            </a:r>
            <a:r>
              <a:rPr lang="nn-NO" dirty="0">
                <a:solidFill>
                  <a:schemeClr val="tx1"/>
                </a:solidFill>
              </a:rPr>
              <a:t>, er et eksempel på teknologi</a:t>
            </a:r>
          </a:p>
        </p:txBody>
      </p:sp>
      <p:pic>
        <p:nvPicPr>
          <p:cNvPr id="8" name="Bilete 7" descr="Nettverk av strekar med punkt imellom som illustrerer internett. Illustrasjon.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07" y="4712678"/>
            <a:ext cx="3223846" cy="1934308"/>
          </a:xfrm>
          <a:prstGeom prst="rect">
            <a:avLst/>
          </a:prstGeom>
        </p:spPr>
      </p:pic>
      <p:sp>
        <p:nvSpPr>
          <p:cNvPr id="9" name="Biletforklaring forma som eit avrunda rektangel 8"/>
          <p:cNvSpPr/>
          <p:nvPr/>
        </p:nvSpPr>
        <p:spPr>
          <a:xfrm>
            <a:off x="8944708" y="3859822"/>
            <a:ext cx="2112352" cy="946639"/>
          </a:xfrm>
          <a:prstGeom prst="wedgeRoundRectCallout">
            <a:avLst>
              <a:gd name="adj1" fmla="val -15509"/>
              <a:gd name="adj2" fmla="val 6551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Internett er en type teknologi</a:t>
            </a:r>
          </a:p>
        </p:txBody>
      </p:sp>
    </p:spTree>
    <p:extLst>
      <p:ext uri="{BB962C8B-B14F-4D97-AF65-F5344CB8AC3E}">
        <p14:creationId xmlns:p14="http://schemas.microsoft.com/office/powerpoint/2010/main" val="119454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Tabben som ble menneskets redning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838200" y="1825625"/>
            <a:ext cx="95741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Alexander Flemming skulle undersøke om </a:t>
            </a:r>
            <a:r>
              <a:rPr lang="nn-NO" sz="2200" dirty="0" err="1"/>
              <a:t>enzymer</a:t>
            </a:r>
            <a:r>
              <a:rPr lang="nn-NO" sz="2200" dirty="0"/>
              <a:t> </a:t>
            </a:r>
            <a:r>
              <a:rPr lang="nn-NO" sz="2200" dirty="0" err="1"/>
              <a:t>fra</a:t>
            </a:r>
            <a:r>
              <a:rPr lang="nn-NO" sz="2200" dirty="0"/>
              <a:t> spytt og tårer kunne drepe </a:t>
            </a:r>
            <a:r>
              <a:rPr lang="nn-NO" sz="2200" dirty="0" err="1"/>
              <a:t>bakterier</a:t>
            </a:r>
            <a:r>
              <a:rPr lang="nn-NO" sz="2200" dirty="0"/>
              <a:t>, les </a:t>
            </a:r>
            <a:r>
              <a:rPr lang="nn-NO" sz="2200" dirty="0" err="1"/>
              <a:t>hva</a:t>
            </a:r>
            <a:r>
              <a:rPr lang="nn-NO" sz="2200" dirty="0"/>
              <a:t> som skjedde: </a:t>
            </a:r>
            <a:r>
              <a:rPr lang="nn-NO" sz="2200" dirty="0">
                <a:hlinkClick r:id="rId2"/>
              </a:rPr>
              <a:t>https://www.nrk.no/kultur/tabben-som-ble-menneskets-redning-1.3133523</a:t>
            </a:r>
            <a:endParaRPr lang="nn-NO" sz="2200" dirty="0"/>
          </a:p>
          <a:p>
            <a:pPr marL="457200" indent="-457200">
              <a:buAutoNum type="arabicPeriod"/>
            </a:pPr>
            <a:r>
              <a:rPr lang="nn-NO" sz="2200" dirty="0"/>
              <a:t>Marker i teksten </a:t>
            </a:r>
            <a:r>
              <a:rPr lang="nn-NO" sz="2200" dirty="0" err="1"/>
              <a:t>noen</a:t>
            </a:r>
            <a:r>
              <a:rPr lang="nn-NO" sz="2200" dirty="0"/>
              <a:t> </a:t>
            </a:r>
            <a:r>
              <a:rPr lang="nn-NO" sz="2200" dirty="0" err="1"/>
              <a:t>tilfeldigheter</a:t>
            </a:r>
            <a:r>
              <a:rPr lang="nn-NO" sz="2200" dirty="0"/>
              <a:t> som </a:t>
            </a:r>
            <a:r>
              <a:rPr lang="nn-NO" sz="2200" dirty="0" err="1"/>
              <a:t>inntraff</a:t>
            </a:r>
            <a:r>
              <a:rPr lang="nn-NO" sz="2200" dirty="0"/>
              <a:t> på laboratoriet</a:t>
            </a:r>
          </a:p>
          <a:p>
            <a:pPr marL="457200" indent="-457200">
              <a:buAutoNum type="arabicPeriod"/>
            </a:pPr>
            <a:r>
              <a:rPr lang="nn-NO" sz="2200" dirty="0"/>
              <a:t>På </a:t>
            </a:r>
            <a:r>
              <a:rPr lang="nn-NO" sz="2200" dirty="0" err="1"/>
              <a:t>hvilken</a:t>
            </a:r>
            <a:r>
              <a:rPr lang="nn-NO" sz="2200" dirty="0"/>
              <a:t> måte </a:t>
            </a:r>
            <a:r>
              <a:rPr lang="nn-NO" sz="2200" dirty="0" err="1"/>
              <a:t>forbedret</a:t>
            </a:r>
            <a:r>
              <a:rPr lang="nn-NO" sz="2200" dirty="0"/>
              <a:t> den nye teknologien verden? </a:t>
            </a:r>
          </a:p>
          <a:p>
            <a:pPr marL="457200" indent="-457200">
              <a:buAutoNum type="arabicPeriod"/>
            </a:pPr>
            <a:endParaRPr lang="nn-NO" sz="2200" dirty="0"/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150869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 err="1">
                <a:solidFill>
                  <a:srgbClr val="C00000"/>
                </a:solidFill>
              </a:rPr>
              <a:t>Hva</a:t>
            </a:r>
            <a:r>
              <a:rPr lang="nn-NO" b="1" dirty="0">
                <a:solidFill>
                  <a:srgbClr val="C00000"/>
                </a:solidFill>
              </a:rPr>
              <a:t> er forskjellen mellom </a:t>
            </a:r>
            <a:r>
              <a:rPr lang="nn-NO" b="1" dirty="0" err="1">
                <a:solidFill>
                  <a:srgbClr val="C00000"/>
                </a:solidFill>
              </a:rPr>
              <a:t>naturvitenskap</a:t>
            </a:r>
            <a:r>
              <a:rPr lang="nn-NO" b="1" dirty="0">
                <a:solidFill>
                  <a:srgbClr val="C00000"/>
                </a:solidFill>
              </a:rPr>
              <a:t> og teknologi?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03212" y="3041523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1" dirty="0"/>
              <a:t>Naturvitskap</a:t>
            </a:r>
          </a:p>
          <a:p>
            <a:r>
              <a:rPr lang="nn-NO" sz="2200" dirty="0"/>
              <a:t>Flemming skulle finne ut om enzym </a:t>
            </a:r>
            <a:r>
              <a:rPr lang="nn-NO" sz="2200" dirty="0" err="1"/>
              <a:t>fra</a:t>
            </a:r>
            <a:r>
              <a:rPr lang="nn-NO" sz="2200" dirty="0"/>
              <a:t> spytt og tårer kunne drepe </a:t>
            </a:r>
            <a:r>
              <a:rPr lang="nn-NO" sz="2200" dirty="0" err="1"/>
              <a:t>bakterier</a:t>
            </a:r>
            <a:r>
              <a:rPr lang="nn-NO" sz="2200" dirty="0"/>
              <a:t> (</a:t>
            </a:r>
            <a:r>
              <a:rPr lang="nn-NO" sz="2200" dirty="0" err="1"/>
              <a:t>stafylokokker</a:t>
            </a:r>
            <a:r>
              <a:rPr lang="nn-NO" sz="2200" dirty="0"/>
              <a:t>).</a:t>
            </a:r>
          </a:p>
          <a:p>
            <a:r>
              <a:rPr lang="nn-NO" sz="2200" dirty="0"/>
              <a:t>På grunn av feil (urene petriskåler) og </a:t>
            </a:r>
            <a:r>
              <a:rPr lang="nn-NO" sz="2200" dirty="0" err="1"/>
              <a:t>tilfeldigheter</a:t>
            </a:r>
            <a:r>
              <a:rPr lang="nn-NO" sz="2200" dirty="0"/>
              <a:t> (</a:t>
            </a:r>
            <a:r>
              <a:rPr lang="nn-NO" sz="2200" dirty="0" err="1"/>
              <a:t>temperaturendringer</a:t>
            </a:r>
            <a:r>
              <a:rPr lang="nn-NO" sz="2200" dirty="0"/>
              <a:t>) oppdaga Flemming at Penicillinmugg kan drepe de </a:t>
            </a:r>
            <a:r>
              <a:rPr lang="nn-NO" sz="2200" dirty="0" err="1"/>
              <a:t>farlige</a:t>
            </a:r>
            <a:r>
              <a:rPr lang="nn-NO" sz="2200" dirty="0"/>
              <a:t> </a:t>
            </a:r>
            <a:r>
              <a:rPr lang="nn-NO" sz="2200" dirty="0" err="1"/>
              <a:t>stafylokokkene</a:t>
            </a:r>
            <a:r>
              <a:rPr lang="nn-NO" sz="2200" dirty="0"/>
              <a:t>.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57544" y="3088068"/>
            <a:ext cx="5183188" cy="2666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/>
              <a:t>Teknologi</a:t>
            </a:r>
          </a:p>
          <a:p>
            <a:r>
              <a:rPr lang="nn-NO" sz="2200" dirty="0"/>
              <a:t>Resultatet av Flemmings </a:t>
            </a:r>
            <a:r>
              <a:rPr lang="nn-NO" sz="2200" dirty="0" err="1"/>
              <a:t>oppdagelse</a:t>
            </a:r>
            <a:r>
              <a:rPr lang="nn-NO" sz="2200" dirty="0"/>
              <a:t> ble at </a:t>
            </a:r>
            <a:r>
              <a:rPr lang="nn-NO" sz="2200" dirty="0" err="1"/>
              <a:t>Penicillintabletter</a:t>
            </a:r>
            <a:r>
              <a:rPr lang="nn-NO" sz="2200" dirty="0"/>
              <a:t> (teknologisk produkt) ble satt i produksjon, </a:t>
            </a:r>
            <a:r>
              <a:rPr lang="nn-NO" sz="2200" dirty="0" err="1"/>
              <a:t>noe</a:t>
            </a:r>
            <a:r>
              <a:rPr lang="nn-NO" sz="2200" dirty="0"/>
              <a:t> som har </a:t>
            </a:r>
            <a:r>
              <a:rPr lang="nn-NO" sz="2200" dirty="0" err="1"/>
              <a:t>reddet</a:t>
            </a:r>
            <a:r>
              <a:rPr lang="nn-NO" sz="2200" dirty="0"/>
              <a:t> mange liv </a:t>
            </a:r>
            <a:r>
              <a:rPr lang="nn-NO" sz="2200" dirty="0" err="1"/>
              <a:t>fra</a:t>
            </a:r>
            <a:r>
              <a:rPr lang="nn-NO" sz="2200" dirty="0"/>
              <a:t> </a:t>
            </a:r>
            <a:r>
              <a:rPr lang="nn-NO" sz="2200" dirty="0" err="1"/>
              <a:t>betennelsessykdommer</a:t>
            </a:r>
            <a:r>
              <a:rPr lang="nn-NO" sz="2200" dirty="0"/>
              <a:t>. </a:t>
            </a:r>
          </a:p>
        </p:txBody>
      </p:sp>
      <p:sp>
        <p:nvSpPr>
          <p:cNvPr id="8" name="Rektangel 7"/>
          <p:cNvSpPr/>
          <p:nvPr/>
        </p:nvSpPr>
        <p:spPr>
          <a:xfrm>
            <a:off x="809393" y="1624974"/>
            <a:ext cx="101567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200" dirty="0"/>
              <a:t>Målet med </a:t>
            </a:r>
            <a:r>
              <a:rPr lang="nn-NO" sz="2200" dirty="0" err="1"/>
              <a:t>naturvitenskap</a:t>
            </a:r>
            <a:r>
              <a:rPr lang="nn-NO" sz="2200" dirty="0"/>
              <a:t> er å forstå verden, mens målet med teknologi er å endre verden. Gjennom teknologi søker vi å </a:t>
            </a:r>
            <a:r>
              <a:rPr lang="nn-NO" sz="2200" dirty="0" err="1"/>
              <a:t>løse</a:t>
            </a:r>
            <a:r>
              <a:rPr lang="nn-NO" sz="2200" dirty="0"/>
              <a:t> et problem eller å utføre en spesiell </a:t>
            </a:r>
            <a:r>
              <a:rPr lang="nn-NO" sz="2200" dirty="0" err="1"/>
              <a:t>oppgave</a:t>
            </a:r>
            <a:r>
              <a:rPr lang="nn-NO" sz="2200" dirty="0"/>
              <a:t> for å </a:t>
            </a:r>
            <a:r>
              <a:rPr lang="nn-NO" sz="2200" dirty="0" err="1"/>
              <a:t>gjøre</a:t>
            </a:r>
            <a:r>
              <a:rPr lang="nn-NO" sz="2200" dirty="0"/>
              <a:t> verden </a:t>
            </a:r>
            <a:r>
              <a:rPr lang="nn-NO" sz="2200" dirty="0" err="1"/>
              <a:t>bedre</a:t>
            </a:r>
            <a:r>
              <a:rPr lang="nn-NO" sz="2200" dirty="0"/>
              <a:t> og </a:t>
            </a:r>
            <a:r>
              <a:rPr lang="nn-NO" sz="2200" dirty="0" err="1"/>
              <a:t>lettere</a:t>
            </a:r>
            <a:r>
              <a:rPr lang="nn-NO" sz="2200" dirty="0"/>
              <a:t> for oss. </a:t>
            </a:r>
          </a:p>
        </p:txBody>
      </p:sp>
    </p:spTree>
    <p:extLst>
      <p:ext uri="{BB962C8B-B14F-4D97-AF65-F5344CB8AC3E}">
        <p14:creationId xmlns:p14="http://schemas.microsoft.com/office/powerpoint/2010/main" val="383706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rgbClr val="C00000"/>
                </a:solidFill>
              </a:rPr>
              <a:t>Slik kommer du deg opp om </a:t>
            </a:r>
            <a:r>
              <a:rPr lang="nn-NO" b="1" dirty="0" err="1">
                <a:solidFill>
                  <a:srgbClr val="C00000"/>
                </a:solidFill>
              </a:rPr>
              <a:t>morgenen</a:t>
            </a:r>
            <a:r>
              <a:rPr lang="nn-NO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838200" y="1825625"/>
            <a:ext cx="7038975" cy="4351338"/>
          </a:xfrm>
        </p:spPr>
        <p:txBody>
          <a:bodyPr/>
          <a:lstStyle/>
          <a:p>
            <a:pPr fontAlgn="base"/>
            <a:r>
              <a:rPr lang="nn-NO" sz="2200" dirty="0"/>
              <a:t>For mange er det en </a:t>
            </a:r>
            <a:r>
              <a:rPr lang="nn-NO" sz="2200" dirty="0" err="1"/>
              <a:t>hverdagsutfordring</a:t>
            </a:r>
            <a:r>
              <a:rPr lang="nn-NO" sz="2200" dirty="0"/>
              <a:t> å komme seg opp </a:t>
            </a:r>
            <a:r>
              <a:rPr lang="nn-NO" sz="2200" dirty="0" err="1"/>
              <a:t>fra</a:t>
            </a:r>
            <a:r>
              <a:rPr lang="nn-NO" sz="2200" dirty="0"/>
              <a:t> senga om </a:t>
            </a:r>
            <a:r>
              <a:rPr lang="nn-NO" sz="2200" dirty="0" err="1"/>
              <a:t>morgenen</a:t>
            </a:r>
            <a:r>
              <a:rPr lang="nn-NO" sz="2200" dirty="0"/>
              <a:t>. </a:t>
            </a:r>
          </a:p>
          <a:p>
            <a:pPr fontAlgn="base"/>
            <a:r>
              <a:rPr lang="nn-NO" sz="2200" dirty="0" err="1"/>
              <a:t>Dere</a:t>
            </a:r>
            <a:r>
              <a:rPr lang="nn-NO" sz="2200" dirty="0"/>
              <a:t> skal nå designe et produkt som kan være </a:t>
            </a:r>
            <a:r>
              <a:rPr lang="nn-NO" sz="2200" dirty="0" err="1"/>
              <a:t>løsningen</a:t>
            </a:r>
            <a:r>
              <a:rPr lang="nn-NO" sz="2200" dirty="0"/>
              <a:t> på denne </a:t>
            </a:r>
            <a:r>
              <a:rPr lang="nn-NO" sz="2200" dirty="0" err="1"/>
              <a:t>utfordringen</a:t>
            </a:r>
            <a:r>
              <a:rPr lang="nn-NO" sz="2200" dirty="0"/>
              <a:t>.</a:t>
            </a:r>
          </a:p>
          <a:p>
            <a:pPr fontAlgn="base"/>
            <a:r>
              <a:rPr lang="nn-NO" sz="2200" dirty="0"/>
              <a:t>Tenk </a:t>
            </a:r>
            <a:r>
              <a:rPr lang="nn-NO" sz="2200" dirty="0" err="1"/>
              <a:t>dere</a:t>
            </a:r>
            <a:r>
              <a:rPr lang="nn-NO" sz="2200" dirty="0"/>
              <a:t> at det verken er tekniske eller økonomiske </a:t>
            </a:r>
            <a:r>
              <a:rPr lang="nn-NO" sz="2200" dirty="0" err="1"/>
              <a:t>avgrensinger</a:t>
            </a:r>
            <a:r>
              <a:rPr lang="nn-NO" sz="2200" dirty="0"/>
              <a:t> å ta </a:t>
            </a:r>
            <a:r>
              <a:rPr lang="nn-NO" sz="2200" dirty="0" err="1"/>
              <a:t>hensyn</a:t>
            </a:r>
            <a:r>
              <a:rPr lang="nn-NO" sz="2200" dirty="0"/>
              <a:t> til.</a:t>
            </a:r>
          </a:p>
          <a:p>
            <a:endParaRPr lang="nn-NO" dirty="0"/>
          </a:p>
        </p:txBody>
      </p:sp>
      <p:pic>
        <p:nvPicPr>
          <p:cNvPr id="7" name="Bilete 6" descr="Ei lyspære som har ansikt og armar, symboliserer ein god idé. Illustrasjon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378" y="1509837"/>
            <a:ext cx="2638856" cy="2950846"/>
          </a:xfrm>
          <a:prstGeom prst="rect">
            <a:avLst/>
          </a:prstGeom>
        </p:spPr>
      </p:pic>
      <p:pic>
        <p:nvPicPr>
          <p:cNvPr id="4" name="Bilde 3" descr="Person som ligg i ei seng og søv. Illustrasjon. 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6" y="4038732"/>
            <a:ext cx="4319545" cy="31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00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3603</TotalTime>
  <Words>2496</Words>
  <Application>Microsoft Office PowerPoint</Application>
  <PresentationFormat>Widescreen</PresentationFormat>
  <Paragraphs>321</Paragraphs>
  <Slides>38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Office-tema</vt:lpstr>
      <vt:lpstr>Bærekraftig teknologi i arbeidslivet</vt:lpstr>
      <vt:lpstr>Økt 1</vt:lpstr>
      <vt:lpstr>Oppdrag</vt:lpstr>
      <vt:lpstr>Bildeaktivitet </vt:lpstr>
      <vt:lpstr>Hva er teknologi? (1)</vt:lpstr>
      <vt:lpstr>Kva er teknologi? (2)</vt:lpstr>
      <vt:lpstr>Tabben som ble menneskets redning</vt:lpstr>
      <vt:lpstr>Hva er forskjellen mellom naturvitenskap og teknologi?</vt:lpstr>
      <vt:lpstr>Slik kommer du deg opp om morgenen </vt:lpstr>
      <vt:lpstr>Analyser et produkt</vt:lpstr>
      <vt:lpstr>Analyser et produkt - elevhefte</vt:lpstr>
      <vt:lpstr>Fantastiske feil</vt:lpstr>
      <vt:lpstr>Samandrag</vt:lpstr>
      <vt:lpstr>Arbeid med oppdraget (økt 1)</vt:lpstr>
      <vt:lpstr>Hva trenger vi å vite mer om for å løse oppdraget? (økt 1)</vt:lpstr>
      <vt:lpstr>Økt 2</vt:lpstr>
      <vt:lpstr>Teknologi og bærekraftig utvikling</vt:lpstr>
      <vt:lpstr>Sorter utsegner i dimensjonane</vt:lpstr>
      <vt:lpstr>Se film om bærekraftig utvikling</vt:lpstr>
      <vt:lpstr>Film om bærekraftig utvikling</vt:lpstr>
      <vt:lpstr>Revider sorteringa</vt:lpstr>
      <vt:lpstr>Oppsummering om sortering </vt:lpstr>
      <vt:lpstr>Arbeid med oppdraget (økt 2)</vt:lpstr>
      <vt:lpstr>Oppsummering om oppdraget </vt:lpstr>
      <vt:lpstr>Hva trenger vi å vite mer om for å løse oppdraget? (økt 2)</vt:lpstr>
      <vt:lpstr>Økt 3</vt:lpstr>
      <vt:lpstr>Vurdere endringer i et bærekraftsperspektiv</vt:lpstr>
      <vt:lpstr>Livsløpet til et produkt</vt:lpstr>
      <vt:lpstr>Et eksempel</vt:lpstr>
      <vt:lpstr>Elsparkesykkel</vt:lpstr>
      <vt:lpstr>Lag en reklame for produktet</vt:lpstr>
      <vt:lpstr>En god reklame skal</vt:lpstr>
      <vt:lpstr>Kjennetegn på måloppnåelse</vt:lpstr>
      <vt:lpstr>Arbeid med oppdraget (økt 3)</vt:lpstr>
      <vt:lpstr>Hva trenger vi å vite mer om for å løse oppdraget? (økt 3)</vt:lpstr>
      <vt:lpstr>Økt 4</vt:lpstr>
      <vt:lpstr>Ein god reklame skal:</vt:lpstr>
      <vt:lpstr>Hverandrevurdering – oppsummering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Berit Reitan</dc:creator>
  <cp:lastModifiedBy>Lene Kristin Halvorsen</cp:lastModifiedBy>
  <cp:revision>304</cp:revision>
  <dcterms:created xsi:type="dcterms:W3CDTF">2022-05-11T10:50:56Z</dcterms:created>
  <dcterms:modified xsi:type="dcterms:W3CDTF">2025-05-22T11:39:44Z</dcterms:modified>
</cp:coreProperties>
</file>