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57" r:id="rId4"/>
    <p:sldId id="258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  <a:srgbClr val="B41C1C"/>
    <a:srgbClr val="DF2F2F"/>
    <a:srgbClr val="4B8EDF"/>
    <a:srgbClr val="5A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7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C1C-AEA1-44C6-AB80-61AE77F063C4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7B53-F73D-41A4-9175-66CF3F1CD1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4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Signal</a:t>
            </a:r>
            <a:r>
              <a:rPr lang="nb-NO" baseline="0" dirty="0" smtClean="0"/>
              <a:t> fra sensorer (hjerterytme, temperatur, lyd </a:t>
            </a:r>
            <a:r>
              <a:rPr lang="nb-NO" baseline="0" dirty="0" err="1" smtClean="0"/>
              <a:t>etc</a:t>
            </a:r>
            <a:r>
              <a:rPr lang="nb-NO" baseline="0" dirty="0" smtClean="0"/>
              <a:t>…) kan framstilles grafisk med en x- og en y-akse. Vi må kunne overføre tallverdiene på x- og y-aksen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0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</a:t>
            </a:r>
            <a:r>
              <a:rPr lang="nb-NO" baseline="0" dirty="0" smtClean="0"/>
              <a:t> leser av verdiene i bestemte punkter på x-aksen. X-aksen viser ofte tid, målt i sekunder. Å lese av i bestemte punkter kalles å «sample». Antall avlesningspunkter per sekund, kalles «samplingsfrekvens». Vi setter av tidspunktene vi leser av signalverdien i en tabell.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Så leser vi av signalverdien på y-aksen for hvert tidspunkt. Y-aksen på det opprinnelige signalet viste volum målt i ml. Vi ha delt inn y-aksen i 8 ulike nivå (0-7) og det er verdien på nivået som overføres. Både sender og mottaker må vite hvor stor volumintervall hvert nivå tilsvarer. Verdiene på y-aksen blir ført inn i samme tabellen x-aksen.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7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må</a:t>
            </a:r>
            <a:r>
              <a:rPr lang="nb-NO" baseline="0" dirty="0" smtClean="0"/>
              <a:t> nivåverdiene omgjøres til binære tall. </a:t>
            </a:r>
          </a:p>
          <a:p>
            <a:r>
              <a:rPr lang="nb-NO" baseline="0" dirty="0" smtClean="0"/>
              <a:t>Vi har delt inn i 8 nivåer (0-7). Da vet vi at verdiene på y-aksen trenger 3 siffer eller tre «bit» for få med alle tallene fra 0 til 7.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6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Da setter vi sammen alle de binære tallene på</a:t>
            </a:r>
            <a:r>
              <a:rPr lang="nb-NO" baseline="0" dirty="0" smtClean="0"/>
              <a:t> y-aksen til en sammenhengende bitstrøm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09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Mottakeren vet at den skal lese av tre og tre bit for å finne rett nivå på y-aksen. Og den vet hvor lang tid det er mellom hvert målepunkt (samplingsfrekvens).</a:t>
            </a:r>
          </a:p>
          <a:p>
            <a:endParaRPr lang="nb-NO" dirty="0" smtClean="0"/>
          </a:p>
          <a:p>
            <a:r>
              <a:rPr lang="nb-NO" dirty="0" smtClean="0"/>
              <a:t>Mottakeren</a:t>
            </a:r>
            <a:r>
              <a:rPr lang="nb-NO" baseline="0" dirty="0" smtClean="0"/>
              <a:t> rekonstruerer signalet etter målepunktene.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ser at signalet</a:t>
            </a:r>
            <a:r>
              <a:rPr lang="nb-NO" baseline="0" dirty="0" smtClean="0"/>
              <a:t> som er rekonstruert i mottakeren ikke helt tilsvarer det opprinnelige signalet som ble målt. Sampling og digitalisering vil alltid innføre feil fordi signalet må rekonstrueres i mottakeren ut fra et endelig antall målepunkter.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kan redusere feilen ved å gjøre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Sample oftere. Det vil si å ha flere og tettere målepunkter på x-aksen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Dele y-aksen inn i flere nivåer. Da trenger vi flere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ser at signalet</a:t>
            </a:r>
            <a:r>
              <a:rPr lang="nb-NO" baseline="0" dirty="0" smtClean="0"/>
              <a:t> som er rekonstruert i mottakeren ikke helt tilsvarer det opprinnelige signalet som ble målt. Sampling og digitalisering vil alltid innføre feil fordi signalet må rekonstrueres i mottakeren ut fra et endelig antall målepunkter.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kan redusere feilen ved å gjøre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Sample oftere. Det vil si å ha flere og tettere målepunkter på x-aksen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Dele y-aksen inn i flere nivåer. Da trenger vi flere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7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20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0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6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2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7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2006-1F13-4988-BCC0-B5BFBECDFF30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v.nrk.no/serie/dagsrevyen-21/NNFA21022017/20-02-2017#t=8m45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3tdYmJuUm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100082" cy="5476874"/>
          </a:xfrm>
        </p:spPr>
      </p:pic>
    </p:spTree>
    <p:extLst>
      <p:ext uri="{BB962C8B-B14F-4D97-AF65-F5344CB8AC3E}">
        <p14:creationId xmlns:p14="http://schemas.microsoft.com/office/powerpoint/2010/main" val="1009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0462" y="1028676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0</a:t>
              </a:r>
              <a:endParaRPr lang="nb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11</a:t>
            </a:r>
            <a:endParaRPr lang="nb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13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8429118" y="432321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Tid </a:t>
            </a:r>
          </a:p>
          <a:p>
            <a:r>
              <a:rPr lang="nb-NO" sz="1200" dirty="0" smtClean="0"/>
              <a:t>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5474988" y="362070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/>
          </p:nvPr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5483386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/>
          </p:nvPr>
        </p:nvGraphicFramePr>
        <p:xfrm>
          <a:off x="5474988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/>
          </p:nvPr>
        </p:nvGraphicFramePr>
        <p:xfrm>
          <a:off x="5487714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Tid/sample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011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835179" y="541386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011001101100001101100</a:t>
            </a:r>
            <a:endParaRPr lang="nb-NO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6353" y="5517232"/>
            <a:ext cx="3814049" cy="308845"/>
            <a:chOff x="906353" y="5517232"/>
            <a:chExt cx="3814049" cy="308845"/>
          </a:xfrm>
        </p:grpSpPr>
        <p:sp>
          <p:nvSpPr>
            <p:cNvPr id="9" name="Rectangle 8"/>
            <p:cNvSpPr/>
            <p:nvPr/>
          </p:nvSpPr>
          <p:spPr>
            <a:xfrm>
              <a:off x="906353" y="5525851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9368" y="5522803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93614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4339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8612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3151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76528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12878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745" y="1235777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0</a:t>
              </a:r>
              <a:endParaRPr lang="nb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7381" y="2857175"/>
            <a:ext cx="0" cy="13932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419074" y="3809720"/>
            <a:ext cx="5491" cy="4406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88601" y="1875863"/>
            <a:ext cx="0" cy="23814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562461" y="235371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134156" y="3809720"/>
            <a:ext cx="15732" cy="453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5848" y="1875863"/>
            <a:ext cx="2" cy="23745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6700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100</a:t>
            </a:r>
            <a:endParaRPr lang="nb-NO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847381" y="1875863"/>
            <a:ext cx="3430163" cy="1933857"/>
            <a:chOff x="847381" y="1628800"/>
            <a:chExt cx="3430163" cy="193385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47381" y="2564904"/>
              <a:ext cx="577184" cy="9977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424565" y="1691196"/>
              <a:ext cx="564036" cy="187146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90770" y="1691197"/>
              <a:ext cx="571693" cy="47785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62463" y="2169053"/>
              <a:ext cx="587425" cy="13936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34156" y="1628800"/>
              <a:ext cx="571694" cy="193385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705850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44106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011</a:t>
            </a:r>
            <a:endParaRPr lang="nb-NO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8119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001</a:t>
            </a:r>
            <a:endParaRPr lang="nb-NO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166067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101</a:t>
            </a:r>
            <a:endParaRPr lang="nb-NO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250421" y="573692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100</a:t>
            </a:r>
            <a:endParaRPr lang="nb-NO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553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001</a:t>
            </a:r>
            <a:endParaRPr lang="nb-NO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354332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101</a:t>
            </a:r>
            <a:endParaRPr lang="nb-NO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28302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276214" y="234683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  <a:endParaRPr lang="nb-NO" sz="12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4120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5" grpId="0"/>
      <p:bldP spid="77" grpId="0"/>
      <p:bldP spid="78" grpId="0"/>
      <p:bldP spid="79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0</a:t>
              </a:r>
              <a:endParaRPr lang="nb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11</a:t>
            </a:r>
            <a:endParaRPr lang="nb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13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011001101100001101100</a:t>
            </a:r>
            <a:endParaRPr lang="nb-NO" sz="2800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5863"/>
            <a:ext cx="3430161" cy="1904058"/>
            <a:chOff x="847381" y="1596950"/>
            <a:chExt cx="3430161" cy="1904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71695" cy="9361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6907" y="1604315"/>
              <a:ext cx="565996" cy="18966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07110" y="1604315"/>
              <a:ext cx="555353" cy="56473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87425" cy="13319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04315"/>
              <a:ext cx="545344" cy="18966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49" y="1596950"/>
              <a:ext cx="571693" cy="49258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var det opprinnelige signalet som ble målt</a:t>
            </a:r>
            <a:endParaRPr lang="nb-NO" dirty="0"/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signalet ble rekonstruert i mottakeren</a:t>
            </a:r>
            <a:endParaRPr lang="nb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  <a:endParaRPr lang="nb-NO" sz="12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36918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0</a:t>
              </a:r>
              <a:endParaRPr lang="nb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11</a:t>
            </a:r>
            <a:endParaRPr lang="nb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13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011001101100001101100</a:t>
            </a:r>
            <a:endParaRPr lang="nb-NO" sz="2800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0085"/>
            <a:ext cx="3430162" cy="1917200"/>
            <a:chOff x="847381" y="1628800"/>
            <a:chExt cx="3430162" cy="191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69939" cy="96113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9075" y="1628801"/>
              <a:ext cx="571694" cy="19171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90769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79559" cy="13569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28800"/>
              <a:ext cx="563828" cy="19172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50" y="1628800"/>
              <a:ext cx="571693" cy="48363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var det opprinnelige signalet som ble målt</a:t>
            </a:r>
            <a:endParaRPr lang="nb-NO" dirty="0"/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signalet ble rekonstruert i mottakeren</a:t>
            </a:r>
            <a:endParaRPr lang="nb-NO" dirty="0"/>
          </a:p>
        </p:txBody>
      </p:sp>
      <p:sp>
        <p:nvSpPr>
          <p:cNvPr id="81" name="Oval Callout 80"/>
          <p:cNvSpPr/>
          <p:nvPr/>
        </p:nvSpPr>
        <p:spPr>
          <a:xfrm>
            <a:off x="5457948" y="5180405"/>
            <a:ext cx="3080544" cy="1535125"/>
          </a:xfrm>
          <a:prstGeom prst="wedgeEllipseCallout">
            <a:avLst>
              <a:gd name="adj1" fmla="val -16727"/>
              <a:gd name="adj2" fmla="val 4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Hvordan få mindre feil så de to signalene blir  likere?</a:t>
            </a:r>
            <a:endParaRPr lang="nb-NO" dirty="0"/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  <a:endParaRPr lang="nb-NO" sz="12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Nivå lungevolum</a:t>
            </a:r>
          </a:p>
        </p:txBody>
      </p:sp>
    </p:spTree>
    <p:extLst>
      <p:ext uri="{BB962C8B-B14F-4D97-AF65-F5344CB8AC3E}">
        <p14:creationId xmlns:p14="http://schemas.microsoft.com/office/powerpoint/2010/main" val="956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170944" cy="4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 smtClean="0"/>
              <a:t>Idékonkurranse </a:t>
            </a:r>
            <a:r>
              <a:rPr lang="nb-NO" sz="3600" dirty="0" err="1" smtClean="0"/>
              <a:t>frå</a:t>
            </a:r>
            <a:r>
              <a:rPr lang="nb-NO" sz="3600" dirty="0" smtClean="0"/>
              <a:t> Snakketøyet AS</a:t>
            </a:r>
          </a:p>
          <a:p>
            <a:r>
              <a:rPr lang="nb-NO" sz="3600" dirty="0" smtClean="0"/>
              <a:t>Finn opp </a:t>
            </a:r>
            <a:r>
              <a:rPr lang="nb-NO" sz="3600" dirty="0" err="1" smtClean="0"/>
              <a:t>eit</a:t>
            </a:r>
            <a:r>
              <a:rPr lang="nb-NO" sz="3600" dirty="0" smtClean="0"/>
              <a:t> smart klesplagg </a:t>
            </a:r>
            <a:r>
              <a:rPr lang="nb-NO" sz="3600" dirty="0"/>
              <a:t>som kommuniserer med internett for å dekke et behov. </a:t>
            </a:r>
          </a:p>
          <a:p>
            <a:r>
              <a:rPr lang="nb-NO" sz="3600" dirty="0" smtClean="0"/>
              <a:t>Presenter ideen gjennom film eller bildeserie.</a:t>
            </a: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29681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436096" y="1628800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2128845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611560" y="3014905"/>
            <a:ext cx="178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Trengs 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noen </a:t>
            </a:r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sensorer?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1" name="Bildeforklaring formet som en sky 6"/>
          <p:cNvSpPr/>
          <p:nvPr/>
        </p:nvSpPr>
        <p:spPr>
          <a:xfrm>
            <a:off x="2771800" y="1628800"/>
            <a:ext cx="2844317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3182970" y="2141517"/>
            <a:ext cx="202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Hva slags 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informasjon </a:t>
            </a:r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skal overføres?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063" y="2365429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Hvor ofte må det samples?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0" name="Bildeforklaring formet som en sky 4"/>
          <p:cNvSpPr/>
          <p:nvPr/>
        </p:nvSpPr>
        <p:spPr>
          <a:xfrm>
            <a:off x="6631051" y="3589565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6715572" y="4028871"/>
            <a:ext cx="202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Er noe av </a:t>
            </a:r>
            <a:r>
              <a:rPr lang="nb-NO" altLang="zh-CN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informasjonensensitiv</a:t>
            </a:r>
            <a:r>
              <a:rPr lang="nb-NO" altLang="zh-C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og må krypteres?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Hvordan kan vi sende slike signal?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1" y="1600200"/>
            <a:ext cx="6136898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16263" y="764704"/>
            <a:ext cx="86042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6444208" y="1412776"/>
            <a:ext cx="2592288" cy="1728192"/>
          </a:xfrm>
          <a:prstGeom prst="wedgeRoundRectCallout">
            <a:avLst>
              <a:gd name="adj1" fmla="val -96628"/>
              <a:gd name="adj2" fmla="val 939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Ved å bruke </a:t>
            </a:r>
            <a:br>
              <a:rPr lang="nb-NO" sz="2800" dirty="0" smtClean="0">
                <a:solidFill>
                  <a:schemeClr val="tx1"/>
                </a:solidFill>
              </a:rPr>
            </a:br>
            <a:r>
              <a:rPr lang="nb-NO" sz="2800" dirty="0" smtClean="0">
                <a:solidFill>
                  <a:schemeClr val="tx1"/>
                </a:solidFill>
              </a:rPr>
              <a:t>0 og 1 …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/>
              <a:t>Desimale </a:t>
            </a:r>
            <a:r>
              <a:rPr lang="nb-NO" dirty="0" smtClean="0"/>
              <a:t>tall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Desi</a:t>
            </a:r>
            <a:r>
              <a:rPr lang="nb-NO" dirty="0"/>
              <a:t> </a:t>
            </a:r>
            <a:r>
              <a:rPr lang="nb-NO" dirty="0" smtClean="0"/>
              <a:t>kommer fra</a:t>
            </a:r>
            <a:r>
              <a:rPr lang="nb-NO" dirty="0"/>
              <a:t> det latinske </a:t>
            </a:r>
            <a:r>
              <a:rPr lang="nb-NO" i="1" dirty="0" err="1"/>
              <a:t>decimus</a:t>
            </a:r>
            <a:r>
              <a:rPr lang="nb-NO" dirty="0"/>
              <a:t>, som betyr </a:t>
            </a:r>
            <a:r>
              <a:rPr lang="nb-NO" i="1" dirty="0"/>
              <a:t>tiende</a:t>
            </a:r>
            <a:r>
              <a:rPr lang="nb-NO" dirty="0"/>
              <a:t>. 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350281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>
                <a:solidFill>
                  <a:srgbClr val="0070C0"/>
                </a:solidFill>
              </a:rPr>
              <a:t>0 1 2 3 4 5 6 7 8 9</a:t>
            </a:r>
            <a:endParaRPr lang="nb-NO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 smtClean="0"/>
              <a:t>Binære </a:t>
            </a:r>
            <a:r>
              <a:rPr lang="nb-NO" dirty="0" smtClean="0"/>
              <a:t>tall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smtClean="0"/>
              <a:t>Binær </a:t>
            </a:r>
            <a:r>
              <a:rPr lang="nb-NO" dirty="0" smtClean="0"/>
              <a:t>kommer fra latin og betyr </a:t>
            </a:r>
            <a:r>
              <a:rPr lang="nb-NO" i="1" dirty="0" smtClean="0"/>
              <a:t>to og to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671681" y="3140968"/>
            <a:ext cx="2093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800" dirty="0" smtClean="0">
                <a:solidFill>
                  <a:srgbClr val="0070C0"/>
                </a:solidFill>
              </a:rPr>
              <a:t>0   1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1584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 smtClean="0"/>
              <a:t>Omregningstabell 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94255"/>
              </p:ext>
            </p:extLst>
          </p:nvPr>
        </p:nvGraphicFramePr>
        <p:xfrm>
          <a:off x="395536" y="1196752"/>
          <a:ext cx="8503064" cy="400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</a:t>
                      </a:r>
                      <a:r>
                        <a:rPr lang="nb-NO" sz="2000" dirty="0" smtClean="0">
                          <a:effectLst/>
                        </a:rPr>
                        <a:t>tall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3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6032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596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0</a:t>
            </a:r>
            <a:endParaRPr lang="nb-NO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6032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55596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5288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86032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0</a:t>
            </a:r>
            <a:endParaRPr lang="nb-NO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55596" y="37261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93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1</a:t>
            </a:r>
            <a:endParaRPr lang="nb-NO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5288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0</a:t>
            </a:r>
            <a:endParaRPr lang="nb-NO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6032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0</a:t>
            </a:r>
            <a:endParaRPr lang="nb-NO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5559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0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693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 smtClean="0"/>
              <a:t>Omregningstabell 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11175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</a:t>
                      </a:r>
                      <a:r>
                        <a:rPr lang="nb-NO" sz="2000" dirty="0" smtClean="0">
                          <a:effectLst/>
                        </a:rPr>
                        <a:t>tall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" y="0"/>
            <a:ext cx="9143761" cy="63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e 5"/>
          <p:cNvGrpSpPr/>
          <p:nvPr/>
        </p:nvGrpSpPr>
        <p:grpSpPr>
          <a:xfrm>
            <a:off x="755576" y="2636912"/>
            <a:ext cx="8856984" cy="3255264"/>
            <a:chOff x="755576" y="2636912"/>
            <a:chExt cx="8856984" cy="3255264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36912"/>
              <a:ext cx="8856984" cy="3255264"/>
            </a:xfrm>
            <a:prstGeom prst="rect">
              <a:avLst/>
            </a:prstGeom>
          </p:spPr>
        </p:pic>
        <p:cxnSp>
          <p:nvCxnSpPr>
            <p:cNvPr id="8" name="Rett pil 7"/>
            <p:cNvCxnSpPr/>
            <p:nvPr/>
          </p:nvCxnSpPr>
          <p:spPr>
            <a:xfrm>
              <a:off x="899592" y="5085184"/>
              <a:ext cx="792088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 flipV="1">
              <a:off x="1007112" y="2780928"/>
              <a:ext cx="0" cy="24566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e 9"/>
            <p:cNvGrpSpPr/>
            <p:nvPr/>
          </p:nvGrpSpPr>
          <p:grpSpPr>
            <a:xfrm>
              <a:off x="899592" y="3077838"/>
              <a:ext cx="7776864" cy="1728192"/>
              <a:chOff x="827584" y="3077838"/>
              <a:chExt cx="7848872" cy="1728192"/>
            </a:xfrm>
          </p:grpSpPr>
          <p:cxnSp>
            <p:nvCxnSpPr>
              <p:cNvPr id="43" name="Rett linje 42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tt linje 46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tt linje 47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tt linje 48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 rot="5400000">
              <a:off x="974189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36" name="Rett linje 35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/>
            <p:cNvGrpSpPr/>
            <p:nvPr/>
          </p:nvGrpSpPr>
          <p:grpSpPr>
            <a:xfrm rot="5400000">
              <a:off x="2990413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9" name="Rett linje 28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/>
            <p:cNvGrpSpPr/>
            <p:nvPr/>
          </p:nvGrpSpPr>
          <p:grpSpPr>
            <a:xfrm rot="5400000">
              <a:off x="500663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2" name="Rett linje 21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e 13"/>
            <p:cNvGrpSpPr/>
            <p:nvPr/>
          </p:nvGrpSpPr>
          <p:grpSpPr>
            <a:xfrm rot="5400000">
              <a:off x="644679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15" name="Rett linje 14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61535" y="1713528"/>
            <a:ext cx="222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Lungevolum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282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33474" y="1190659"/>
            <a:ext cx="301686" cy="3246453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0</a:t>
              </a:r>
              <a:endParaRPr lang="nb-NO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11</a:t>
            </a:r>
            <a:endParaRPr lang="nb-NO" dirty="0"/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13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  <a:endParaRPr lang="nb-NO" sz="12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/>
              <a:t>Nivå lungevolum</a:t>
            </a:r>
          </a:p>
        </p:txBody>
      </p:sp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TextBox 66"/>
          <p:cNvSpPr txBox="1"/>
          <p:nvPr/>
        </p:nvSpPr>
        <p:spPr>
          <a:xfrm>
            <a:off x="95064" y="739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82026"/>
              </p:ext>
            </p:extLst>
          </p:nvPr>
        </p:nvGraphicFramePr>
        <p:xfrm>
          <a:off x="3419872" y="3168478"/>
          <a:ext cx="451901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Samplings-</a:t>
                      </a:r>
                    </a:p>
                    <a:p>
                      <a:pPr algn="ctr"/>
                      <a:r>
                        <a:rPr lang="nb-NO" sz="1600" dirty="0" smtClean="0"/>
                        <a:t>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Nivå lungevolum</a:t>
                      </a:r>
                    </a:p>
                    <a:p>
                      <a:pPr algn="ctr"/>
                      <a:r>
                        <a:rPr lang="nb-NO" sz="1600" dirty="0" smtClean="0"/>
                        <a:t>som desimaltall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Nivå lungevolum</a:t>
                      </a:r>
                    </a:p>
                    <a:p>
                      <a:pPr algn="ctr"/>
                      <a:r>
                        <a:rPr lang="nb-NO" sz="1600" dirty="0" smtClean="0"/>
                        <a:t>som binærtall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260936" y="3752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</a:t>
            </a:r>
            <a:endParaRPr lang="nb-NO" dirty="0"/>
          </a:p>
        </p:txBody>
      </p:sp>
      <p:sp>
        <p:nvSpPr>
          <p:cNvPr id="70" name="TextBox 69"/>
          <p:cNvSpPr txBox="1"/>
          <p:nvPr/>
        </p:nvSpPr>
        <p:spPr>
          <a:xfrm>
            <a:off x="5260936" y="4123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71" name="TextBox 70"/>
          <p:cNvSpPr txBox="1"/>
          <p:nvPr/>
        </p:nvSpPr>
        <p:spPr>
          <a:xfrm>
            <a:off x="5260936" y="4493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72" name="TextBox 71"/>
          <p:cNvSpPr txBox="1"/>
          <p:nvPr/>
        </p:nvSpPr>
        <p:spPr>
          <a:xfrm>
            <a:off x="5260936" y="4864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73" name="TextBox 72"/>
          <p:cNvSpPr txBox="1"/>
          <p:nvPr/>
        </p:nvSpPr>
        <p:spPr>
          <a:xfrm>
            <a:off x="5260936" y="5235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79" name="TextBox 78"/>
          <p:cNvSpPr txBox="1"/>
          <p:nvPr/>
        </p:nvSpPr>
        <p:spPr>
          <a:xfrm>
            <a:off x="5260936" y="560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87" name="TextBox 86"/>
          <p:cNvSpPr txBox="1"/>
          <p:nvPr/>
        </p:nvSpPr>
        <p:spPr>
          <a:xfrm>
            <a:off x="5260936" y="597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69" grpId="0"/>
      <p:bldP spid="70" grpId="0"/>
      <p:bldP spid="71" grpId="0"/>
      <p:bldP spid="72" grpId="0"/>
      <p:bldP spid="73" grpId="0"/>
      <p:bldP spid="79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18539"/>
              </p:ext>
            </p:extLst>
          </p:nvPr>
        </p:nvGraphicFramePr>
        <p:xfrm>
          <a:off x="16007" y="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Samplings-punkt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/>
                        <a:t>Volum/nivå</a:t>
                      </a:r>
                    </a:p>
                    <a:p>
                      <a:pPr algn="ctr"/>
                      <a:r>
                        <a:rPr lang="nb-NO" sz="1600" dirty="0" smtClean="0"/>
                        <a:t>desimalt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Volum/nivå</a:t>
                      </a:r>
                    </a:p>
                    <a:p>
                      <a:r>
                        <a:rPr lang="nb-NO" sz="1600" dirty="0" smtClean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nb-N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32723"/>
              </p:ext>
            </p:extLst>
          </p:nvPr>
        </p:nvGraphicFramePr>
        <p:xfrm>
          <a:off x="3851920" y="3356992"/>
          <a:ext cx="50878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1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1"/>
                          </a:solidFill>
                        </a:rPr>
                        <a:t>Desimale </a:t>
                      </a:r>
                    </a:p>
                    <a:p>
                      <a:r>
                        <a:rPr lang="nb-NO" dirty="0" smtClean="0">
                          <a:solidFill>
                            <a:schemeClr val="bg1"/>
                          </a:solidFill>
                        </a:rPr>
                        <a:t>tall</a:t>
                      </a:r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5486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59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011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9388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308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6781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20482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24182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27979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9402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001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2644757" y="1308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101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2644757" y="16788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100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20489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001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2644757" y="24286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  <a:r>
              <a:rPr lang="nb-NO" dirty="0" smtClean="0"/>
              <a:t>01</a:t>
            </a:r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27875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100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6256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817240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1105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7572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4" name="TextBox 23"/>
          <p:cNvSpPr txBox="1"/>
          <p:nvPr/>
        </p:nvSpPr>
        <p:spPr>
          <a:xfrm>
            <a:off x="5652120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12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5849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7" name="TextBox 26"/>
          <p:cNvSpPr txBox="1"/>
          <p:nvPr/>
        </p:nvSpPr>
        <p:spPr>
          <a:xfrm>
            <a:off x="817240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28" name="TextBox 27"/>
          <p:cNvSpPr txBox="1"/>
          <p:nvPr/>
        </p:nvSpPr>
        <p:spPr>
          <a:xfrm>
            <a:off x="6876256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6256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256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76256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6256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256" y="6213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2400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35" name="TextBox 34"/>
          <p:cNvSpPr txBox="1"/>
          <p:nvPr/>
        </p:nvSpPr>
        <p:spPr>
          <a:xfrm>
            <a:off x="8172400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2400" y="54610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37" name="TextBox 36"/>
          <p:cNvSpPr txBox="1"/>
          <p:nvPr/>
        </p:nvSpPr>
        <p:spPr>
          <a:xfrm>
            <a:off x="8172400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38" name="TextBox 37"/>
          <p:cNvSpPr txBox="1"/>
          <p:nvPr/>
        </p:nvSpPr>
        <p:spPr>
          <a:xfrm>
            <a:off x="817240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1064" y="2708920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smtClean="0"/>
              <a:t>Omregningstabell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2436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923</Words>
  <Application>Microsoft Office PowerPoint</Application>
  <PresentationFormat>Skjermfremvisning (4:3)</PresentationFormat>
  <Paragraphs>469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PowerPoint-presentasjon</vt:lpstr>
      <vt:lpstr>Hvordan kan vi sende slike signal?</vt:lpstr>
      <vt:lpstr>Desimale tall</vt:lpstr>
      <vt:lpstr>Binære tall</vt:lpstr>
      <vt:lpstr>Omregningstabell </vt:lpstr>
      <vt:lpstr>Omregningstabell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Oppdrag snakketøy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Øystein Sørborg</cp:lastModifiedBy>
  <cp:revision>38</cp:revision>
  <dcterms:created xsi:type="dcterms:W3CDTF">2017-02-15T09:22:41Z</dcterms:created>
  <dcterms:modified xsi:type="dcterms:W3CDTF">2017-08-17T12:41:00Z</dcterms:modified>
</cp:coreProperties>
</file>