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0" r:id="rId2"/>
    <p:sldId id="261" r:id="rId3"/>
    <p:sldId id="257" r:id="rId4"/>
    <p:sldId id="258" r:id="rId5"/>
    <p:sldId id="262" r:id="rId6"/>
    <p:sldId id="269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1" r:id="rId15"/>
    <p:sldId id="272" r:id="rId16"/>
    <p:sldId id="273" r:id="rId17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2020"/>
    <a:srgbClr val="B41C1C"/>
    <a:srgbClr val="DF2F2F"/>
    <a:srgbClr val="4B8EDF"/>
    <a:srgbClr val="5AB1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39" d="100"/>
          <a:sy n="139" d="100"/>
        </p:scale>
        <p:origin x="-72" y="4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40DC1C-AEA1-44C6-AB80-61AE77F063C4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DB7B53-F73D-41A4-9175-66CF3F1CD1A9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96444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Signal</a:t>
            </a:r>
            <a:r>
              <a:rPr lang="nb-NO" baseline="0" dirty="0" smtClean="0"/>
              <a:t> fra sensorer (hjerterytme, temperatur, lyd </a:t>
            </a:r>
            <a:r>
              <a:rPr lang="nb-NO" baseline="0" dirty="0" err="1" smtClean="0"/>
              <a:t>etc</a:t>
            </a:r>
            <a:r>
              <a:rPr lang="nb-NO" baseline="0" dirty="0" smtClean="0"/>
              <a:t>…) kan framstilles grafisk med en x- og en y-akse. Vi må kunne overføre tallverdiene på x- og y-aksen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F0EC2-8732-4C24-A364-9405B51C72AB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000757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Vi</a:t>
            </a:r>
            <a:r>
              <a:rPr lang="nb-NO" baseline="0" dirty="0" smtClean="0"/>
              <a:t> leser av verdiene i bestemte punkter på x-aksen. X-aksen viser ofte tid, målt i sekunder. Å lese av i bestemte punkter kalles å «sample». Antall avlesningspunkter per sekund, kalles «samplingsfrekvens». Vi setter av tidspunktene vi leser av signalverdien i en tabell.</a:t>
            </a:r>
          </a:p>
          <a:p>
            <a:endParaRPr lang="nb-NO" baseline="0" dirty="0" smtClean="0"/>
          </a:p>
          <a:p>
            <a:r>
              <a:rPr lang="nb-NO" baseline="0" dirty="0" smtClean="0"/>
              <a:t>Så leser vi av signalverdien på y-aksen for hvert tidspunkt. Y-aksen på det opprinnelige signalet viste volum målt i ml. Vi ha delt inn y-aksen i 8 ulike nivå (0-7) og det er verdien på nivået som overføres. Både sender og mottaker må vite hvor stor volumintervall hvert nivå tilsvarer. Verdiene på y-aksen blir ført inn i samme tabellen x-aksen.</a:t>
            </a:r>
          </a:p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F0EC2-8732-4C24-A364-9405B51C72AB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667037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Så må</a:t>
            </a:r>
            <a:r>
              <a:rPr lang="nb-NO" baseline="0" dirty="0" smtClean="0"/>
              <a:t> nivåverdiene omgjøres til binære tall. </a:t>
            </a:r>
          </a:p>
          <a:p>
            <a:r>
              <a:rPr lang="nb-NO" baseline="0" dirty="0" smtClean="0"/>
              <a:t>Vi har delt inn i 8 nivåer (0-7). Da vet vi at verdiene på y-aksen trenger 3 siffer eller tre «bit» for få med alle tallene fra 0 til 7.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F0EC2-8732-4C24-A364-9405B51C72AB}" type="slidenum">
              <a:rPr lang="nb-NO" smtClean="0"/>
              <a:t>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325612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Da setter vi sammen alle de binære tallene på</a:t>
            </a:r>
            <a:r>
              <a:rPr lang="nb-NO" baseline="0" dirty="0" smtClean="0"/>
              <a:t> y-aksen til en sammenhengende bitstrøm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F0EC2-8732-4C24-A364-9405B51C72AB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990944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Mottakeren vet at den skal lese av tre og tre bit for å finne rett nivå på y-aksen. Og den vet hvor lang tid det er mellom hvert målepunkt (samplingsfrekvens).</a:t>
            </a:r>
          </a:p>
          <a:p>
            <a:endParaRPr lang="nb-NO" dirty="0" smtClean="0"/>
          </a:p>
          <a:p>
            <a:r>
              <a:rPr lang="nb-NO" dirty="0" smtClean="0"/>
              <a:t>Mottakeren</a:t>
            </a:r>
            <a:r>
              <a:rPr lang="nb-NO" baseline="0" dirty="0" smtClean="0"/>
              <a:t> rekonstruerer signalet etter målepunktene.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F0EC2-8732-4C24-A364-9405B51C72AB}" type="slidenum">
              <a:rPr lang="nb-NO" smtClean="0"/>
              <a:t>11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56941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Vi ser at signalet</a:t>
            </a:r>
            <a:r>
              <a:rPr lang="nb-NO" baseline="0" dirty="0" smtClean="0"/>
              <a:t> som er rekonstruert i mottakeren ikke helt tilsvarer det opprinnelige signalet som ble målt. Sampling og digitalisering vil alltid innføre feil fordi signalet må rekonstrueres i mottakeren ut fra et endelig antall målepunkter.</a:t>
            </a:r>
          </a:p>
          <a:p>
            <a:endParaRPr lang="nb-NO" baseline="0" dirty="0" smtClean="0"/>
          </a:p>
          <a:p>
            <a:r>
              <a:rPr lang="nb-NO" baseline="0" dirty="0" smtClean="0"/>
              <a:t>Vi kan redusere feilen ved å gjøre rutene i rutenettet mindre:</a:t>
            </a:r>
          </a:p>
          <a:p>
            <a:pPr marL="228600" indent="-228600">
              <a:buAutoNum type="arabicPeriod"/>
            </a:pPr>
            <a:r>
              <a:rPr lang="nb-NO" baseline="0" dirty="0" smtClean="0"/>
              <a:t>Sample oftere. Det vil si å ha flere og tettere målepunkter på x-aksen</a:t>
            </a:r>
          </a:p>
          <a:p>
            <a:pPr marL="228600" indent="-228600">
              <a:buAutoNum type="arabicPeriod"/>
            </a:pPr>
            <a:r>
              <a:rPr lang="nb-NO" baseline="0" dirty="0" smtClean="0"/>
              <a:t>Dele y-aksen inn i flere nivåer. Da trenger vi flere bit per målepunkt for å få overført verdien (16 nivå = 4 bit, 32 nivåer = 5 bit)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F0EC2-8732-4C24-A364-9405B51C72AB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5731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Vi ser at signalet</a:t>
            </a:r>
            <a:r>
              <a:rPr lang="nb-NO" baseline="0" dirty="0" smtClean="0"/>
              <a:t> som er rekonstruert i mottakeren ikke helt tilsvarer det opprinnelige signalet som ble målt. Sampling og digitalisering vil alltid innføre feil fordi signalet må rekonstrueres i mottakeren ut fra et endelig antall målepunkter.</a:t>
            </a:r>
          </a:p>
          <a:p>
            <a:endParaRPr lang="nb-NO" baseline="0" dirty="0" smtClean="0"/>
          </a:p>
          <a:p>
            <a:r>
              <a:rPr lang="nb-NO" baseline="0" dirty="0" smtClean="0"/>
              <a:t>Vi kan redusere feilen ved å gjøre rutene i rutenettet mindre:</a:t>
            </a:r>
          </a:p>
          <a:p>
            <a:pPr marL="228600" indent="-228600">
              <a:buAutoNum type="arabicPeriod"/>
            </a:pPr>
            <a:r>
              <a:rPr lang="nb-NO" baseline="0" dirty="0" smtClean="0"/>
              <a:t>Sample oftere. Det vil si å ha flere og tettere målepunkter på x-aksen</a:t>
            </a:r>
          </a:p>
          <a:p>
            <a:pPr marL="228600" indent="-228600">
              <a:buAutoNum type="arabicPeriod"/>
            </a:pPr>
            <a:r>
              <a:rPr lang="nb-NO" baseline="0" dirty="0" smtClean="0"/>
              <a:t>Dele y-aksen inn i flere nivåer. Da trenger vi flere bit per målepunkt for å få overført verdien (16 nivå = 4 bit, 32 nivåer = 5 bit)</a:t>
            </a:r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F0EC2-8732-4C24-A364-9405B51C72AB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59347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2006-1F13-4988-BCC0-B5BFBECDFF30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98456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2006-1F13-4988-BCC0-B5BFBECDFF30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88310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2006-1F13-4988-BCC0-B5BFBECDFF30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95701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2006-1F13-4988-BCC0-B5BFBECDFF30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792015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2006-1F13-4988-BCC0-B5BFBECDFF30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01011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2006-1F13-4988-BCC0-B5BFBECDFF30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9507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2006-1F13-4988-BCC0-B5BFBECDFF30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3633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2006-1F13-4988-BCC0-B5BFBECDFF30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47862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2006-1F13-4988-BCC0-B5BFBECDFF30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492896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2006-1F13-4988-BCC0-B5BFBECDFF30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347955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D2006-1F13-4988-BCC0-B5BFBECDFF30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97290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1D2006-1F13-4988-BCC0-B5BFBECDFF30}" type="datetimeFigureOut">
              <a:rPr lang="nb-NO" smtClean="0"/>
              <a:t>17.08.2017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5B3DF0-98F3-40E6-BFD3-70E210655978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lassholder for lysbildenummer 5"/>
          <p:cNvSpPr>
            <a:spLocks noGrp="1"/>
          </p:cNvSpPr>
          <p:nvPr userDrawn="1"/>
        </p:nvSpPr>
        <p:spPr>
          <a:xfrm>
            <a:off x="8605690" y="6291426"/>
            <a:ext cx="543386" cy="566574"/>
          </a:xfrm>
          <a:custGeom>
            <a:avLst/>
            <a:gdLst>
              <a:gd name="connsiteX0" fmla="*/ 0 w 725666"/>
              <a:gd name="connsiteY0" fmla="*/ 758231 h 758231"/>
              <a:gd name="connsiteX1" fmla="*/ 0 w 725666"/>
              <a:gd name="connsiteY1" fmla="*/ 0 h 758231"/>
              <a:gd name="connsiteX2" fmla="*/ 725666 w 725666"/>
              <a:gd name="connsiteY2" fmla="*/ 758231 h 758231"/>
              <a:gd name="connsiteX3" fmla="*/ 0 w 725666"/>
              <a:gd name="connsiteY3" fmla="*/ 758231 h 758231"/>
              <a:gd name="connsiteX0" fmla="*/ 0 w 726393"/>
              <a:gd name="connsiteY0" fmla="*/ 766777 h 766777"/>
              <a:gd name="connsiteX1" fmla="*/ 726393 w 726393"/>
              <a:gd name="connsiteY1" fmla="*/ 0 h 766777"/>
              <a:gd name="connsiteX2" fmla="*/ 725666 w 726393"/>
              <a:gd name="connsiteY2" fmla="*/ 766777 h 766777"/>
              <a:gd name="connsiteX3" fmla="*/ 0 w 726393"/>
              <a:gd name="connsiteY3" fmla="*/ 766777 h 7667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393" h="766777">
                <a:moveTo>
                  <a:pt x="0" y="766777"/>
                </a:moveTo>
                <a:lnTo>
                  <a:pt x="726393" y="0"/>
                </a:lnTo>
                <a:cubicBezTo>
                  <a:pt x="726151" y="255592"/>
                  <a:pt x="725908" y="511185"/>
                  <a:pt x="725666" y="766777"/>
                </a:cubicBezTo>
                <a:lnTo>
                  <a:pt x="0" y="766777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none"/>
        </p:style>
        <p:txBody>
          <a:bodyPr vert="horz" lIns="91440" tIns="45720" rIns="91440" bIns="45720" rtlCol="0" anchor="b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2B830274-0B4E-4D02-AB38-178C371AA6D7}" type="slidenum">
              <a:rPr lang="nb-NO" smtClean="0">
                <a:solidFill>
                  <a:schemeClr val="bg1">
                    <a:lumMod val="65000"/>
                  </a:schemeClr>
                </a:solidFill>
              </a:rPr>
              <a:pPr algn="r"/>
              <a:t>‹#›</a:t>
            </a:fld>
            <a:endParaRPr lang="nb-NO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172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tv.nrk.no/serie/dagsrevyen-21/NNFA21022017/20-02-2017#t=8m45s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youtube.com/watch?v=53tdYmJuUmM" TargetMode="Externa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692696"/>
            <a:ext cx="8100082" cy="5476874"/>
          </a:xfrm>
        </p:spPr>
      </p:pic>
    </p:spTree>
    <p:extLst>
      <p:ext uri="{BB962C8B-B14F-4D97-AF65-F5344CB8AC3E}">
        <p14:creationId xmlns:p14="http://schemas.microsoft.com/office/powerpoint/2010/main" val="1009610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396750" y="197932"/>
            <a:ext cx="8462134" cy="5400600"/>
          </a:xfrm>
          <a:prstGeom prst="rect">
            <a:avLst/>
          </a:prstGeom>
        </p:spPr>
      </p:pic>
      <p:cxnSp>
        <p:nvCxnSpPr>
          <p:cNvPr id="5" name="Rett pil 4"/>
          <p:cNvCxnSpPr/>
          <p:nvPr/>
        </p:nvCxnSpPr>
        <p:spPr>
          <a:xfrm>
            <a:off x="435160" y="4250411"/>
            <a:ext cx="8462135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tt pil 9"/>
          <p:cNvCxnSpPr/>
          <p:nvPr/>
        </p:nvCxnSpPr>
        <p:spPr>
          <a:xfrm flipV="1">
            <a:off x="847381" y="427568"/>
            <a:ext cx="0" cy="407568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uppe 25"/>
          <p:cNvGrpSpPr/>
          <p:nvPr/>
        </p:nvGrpSpPr>
        <p:grpSpPr>
          <a:xfrm>
            <a:off x="435160" y="920152"/>
            <a:ext cx="8308277" cy="2867133"/>
            <a:chOff x="827584" y="3077838"/>
            <a:chExt cx="7848872" cy="1728192"/>
          </a:xfrm>
        </p:grpSpPr>
        <p:cxnSp>
          <p:nvCxnSpPr>
            <p:cNvPr id="11" name="Rett linje 10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tt linje 15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linje 17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linje 19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ett linje 20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uppe 29"/>
          <p:cNvGrpSpPr/>
          <p:nvPr/>
        </p:nvGrpSpPr>
        <p:grpSpPr>
          <a:xfrm rot="5400000">
            <a:off x="655336" y="978006"/>
            <a:ext cx="3814253" cy="3430161"/>
            <a:chOff x="827584" y="3077838"/>
            <a:chExt cx="7848872" cy="1728192"/>
          </a:xfrm>
        </p:grpSpPr>
        <p:cxnSp>
          <p:nvCxnSpPr>
            <p:cNvPr id="31" name="Rett linje 30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ett linje 31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Rett linje 32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Rett linje 33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Rett linje 34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Rett linje 35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Rett linje 36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uppe 37"/>
          <p:cNvGrpSpPr/>
          <p:nvPr/>
        </p:nvGrpSpPr>
        <p:grpSpPr>
          <a:xfrm rot="5400000">
            <a:off x="4694209" y="978006"/>
            <a:ext cx="3814253" cy="3430161"/>
            <a:chOff x="827584" y="3077838"/>
            <a:chExt cx="7848872" cy="1728192"/>
          </a:xfrm>
        </p:grpSpPr>
        <p:cxnSp>
          <p:nvCxnSpPr>
            <p:cNvPr id="39" name="Rett linje 38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Rett linje 39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Rett linje 40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Rett linje 41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Rett linje 42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Rett linje 43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Rett linje 44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440462" y="1028676"/>
            <a:ext cx="301686" cy="3191594"/>
            <a:chOff x="200647" y="1028676"/>
            <a:chExt cx="301686" cy="3191594"/>
          </a:xfrm>
        </p:grpSpPr>
        <p:sp>
          <p:nvSpPr>
            <p:cNvPr id="3" name="TextBox 2"/>
            <p:cNvSpPr txBox="1"/>
            <p:nvPr/>
          </p:nvSpPr>
          <p:spPr>
            <a:xfrm>
              <a:off x="200647" y="385093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 smtClean="0"/>
                <a:t>0</a:t>
              </a:r>
              <a:endParaRPr lang="nb-NO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00647" y="341795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1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00647" y="246540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3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00647" y="288465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2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00647" y="198438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4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00647" y="150653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5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00647" y="102867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6</a:t>
              </a:r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696539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0</a:t>
            </a:r>
            <a:endParaRPr lang="nb-NO" dirty="0"/>
          </a:p>
        </p:txBody>
      </p:sp>
      <p:sp>
        <p:nvSpPr>
          <p:cNvPr id="53" name="TextBox 52"/>
          <p:cNvSpPr txBox="1"/>
          <p:nvPr/>
        </p:nvSpPr>
        <p:spPr>
          <a:xfrm>
            <a:off x="1268233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839927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2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411620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3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2983314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4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555006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5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126700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6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735413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7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307106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8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878799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9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450492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10</a:t>
            </a:r>
            <a:endParaRPr lang="nb-NO" dirty="0"/>
          </a:p>
        </p:txBody>
      </p:sp>
      <p:sp>
        <p:nvSpPr>
          <p:cNvPr id="63" name="TextBox 62"/>
          <p:cNvSpPr txBox="1"/>
          <p:nvPr/>
        </p:nvSpPr>
        <p:spPr>
          <a:xfrm>
            <a:off x="7022186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11</a:t>
            </a:r>
            <a:endParaRPr lang="nb-NO" dirty="0"/>
          </a:p>
        </p:txBody>
      </p:sp>
      <p:sp>
        <p:nvSpPr>
          <p:cNvPr id="64" name="TextBox 63"/>
          <p:cNvSpPr txBox="1"/>
          <p:nvPr/>
        </p:nvSpPr>
        <p:spPr>
          <a:xfrm>
            <a:off x="7593880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12</a:t>
            </a:r>
            <a:endParaRPr lang="nb-NO" dirty="0"/>
          </a:p>
        </p:txBody>
      </p:sp>
      <p:sp>
        <p:nvSpPr>
          <p:cNvPr id="65" name="TextBox 64"/>
          <p:cNvSpPr txBox="1"/>
          <p:nvPr/>
        </p:nvSpPr>
        <p:spPr>
          <a:xfrm>
            <a:off x="8165574" y="459984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13</a:t>
            </a:r>
            <a:endParaRPr lang="nb-NO" dirty="0"/>
          </a:p>
        </p:txBody>
      </p:sp>
      <p:sp>
        <p:nvSpPr>
          <p:cNvPr id="6" name="TextBox 5"/>
          <p:cNvSpPr txBox="1"/>
          <p:nvPr/>
        </p:nvSpPr>
        <p:spPr>
          <a:xfrm>
            <a:off x="8429118" y="4323215"/>
            <a:ext cx="6351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 smtClean="0"/>
              <a:t>Tid </a:t>
            </a:r>
          </a:p>
          <a:p>
            <a:r>
              <a:rPr lang="nb-NO" sz="1200" dirty="0" smtClean="0"/>
              <a:t>sample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5474988" y="3602619"/>
          <a:ext cx="3513099" cy="317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10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710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7103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1600" dirty="0" smtClean="0"/>
                        <a:t>Tid/sample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dirty="0" smtClean="0"/>
                        <a:t>Volum/nivå</a:t>
                      </a:r>
                    </a:p>
                    <a:p>
                      <a:pPr algn="ctr"/>
                      <a:r>
                        <a:rPr lang="nb-NO" sz="1600" dirty="0" smtClean="0"/>
                        <a:t>desimalt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 smtClean="0"/>
                        <a:t>Volum/nivå</a:t>
                      </a:r>
                    </a:p>
                    <a:p>
                      <a:r>
                        <a:rPr lang="nb-NO" sz="1600" dirty="0" smtClean="0"/>
                        <a:t>binært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0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3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" name="Oval 1"/>
          <p:cNvSpPr/>
          <p:nvPr/>
        </p:nvSpPr>
        <p:spPr>
          <a:xfrm>
            <a:off x="4048944" y="2254967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4" name="Oval 73"/>
          <p:cNvSpPr/>
          <p:nvPr/>
        </p:nvSpPr>
        <p:spPr>
          <a:xfrm>
            <a:off x="1214866" y="3645024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5" name="Oval 74"/>
          <p:cNvSpPr/>
          <p:nvPr/>
        </p:nvSpPr>
        <p:spPr>
          <a:xfrm>
            <a:off x="1762170" y="1789225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6" name="Oval 75"/>
          <p:cNvSpPr/>
          <p:nvPr/>
        </p:nvSpPr>
        <p:spPr>
          <a:xfrm>
            <a:off x="2333862" y="2267081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7" name="Oval 76"/>
          <p:cNvSpPr/>
          <p:nvPr/>
        </p:nvSpPr>
        <p:spPr>
          <a:xfrm>
            <a:off x="2905557" y="3674815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8" name="Oval 77"/>
          <p:cNvSpPr/>
          <p:nvPr/>
        </p:nvSpPr>
        <p:spPr>
          <a:xfrm>
            <a:off x="3477249" y="1702588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0" name="Oval 79"/>
          <p:cNvSpPr/>
          <p:nvPr/>
        </p:nvSpPr>
        <p:spPr>
          <a:xfrm>
            <a:off x="618782" y="2606449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graphicFrame>
        <p:nvGraphicFramePr>
          <p:cNvPr id="81" name="Table 80"/>
          <p:cNvGraphicFramePr>
            <a:graphicFrameLocks noGrp="1"/>
          </p:cNvGraphicFramePr>
          <p:nvPr>
            <p:extLst/>
          </p:nvPr>
        </p:nvGraphicFramePr>
        <p:xfrm>
          <a:off x="5474988" y="3602619"/>
          <a:ext cx="3513099" cy="317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10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710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7103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1600" dirty="0" smtClean="0"/>
                        <a:t>Tid/sample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dirty="0" smtClean="0"/>
                        <a:t>Volum/nivå</a:t>
                      </a:r>
                    </a:p>
                    <a:p>
                      <a:pPr algn="ctr"/>
                      <a:r>
                        <a:rPr lang="nb-NO" sz="1600" dirty="0" smtClean="0"/>
                        <a:t>desimalt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 smtClean="0"/>
                        <a:t>Volum/nivå</a:t>
                      </a:r>
                    </a:p>
                    <a:p>
                      <a:r>
                        <a:rPr lang="nb-NO" sz="1600" dirty="0" smtClean="0"/>
                        <a:t>binært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0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3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82" name="Table 81"/>
          <p:cNvGraphicFramePr>
            <a:graphicFrameLocks noGrp="1"/>
          </p:cNvGraphicFramePr>
          <p:nvPr>
            <p:extLst/>
          </p:nvPr>
        </p:nvGraphicFramePr>
        <p:xfrm>
          <a:off x="5474988" y="3620700"/>
          <a:ext cx="3513099" cy="317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10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710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7103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1600" dirty="0" smtClean="0"/>
                        <a:t>Tid/sample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dirty="0" smtClean="0"/>
                        <a:t>Volum/nivå</a:t>
                      </a:r>
                    </a:p>
                    <a:p>
                      <a:pPr algn="ctr"/>
                      <a:r>
                        <a:rPr lang="nb-NO" sz="1600" dirty="0" smtClean="0"/>
                        <a:t>desimalt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 smtClean="0"/>
                        <a:t>Volum/nivå</a:t>
                      </a:r>
                    </a:p>
                    <a:p>
                      <a:r>
                        <a:rPr lang="nb-NO" sz="1600" dirty="0" smtClean="0"/>
                        <a:t>binært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0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3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2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5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83" name="Table 82"/>
          <p:cNvGraphicFramePr>
            <a:graphicFrameLocks noGrp="1"/>
          </p:cNvGraphicFramePr>
          <p:nvPr>
            <p:extLst/>
          </p:nvPr>
        </p:nvGraphicFramePr>
        <p:xfrm>
          <a:off x="5474988" y="3602619"/>
          <a:ext cx="3513099" cy="317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10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710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7103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1600" dirty="0" smtClean="0"/>
                        <a:t>Tid/sample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dirty="0" smtClean="0"/>
                        <a:t>Volum/nivå</a:t>
                      </a:r>
                    </a:p>
                    <a:p>
                      <a:pPr algn="ctr"/>
                      <a:r>
                        <a:rPr lang="nb-NO" sz="1600" dirty="0" smtClean="0"/>
                        <a:t>desimalt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 smtClean="0"/>
                        <a:t>Volum/nivå</a:t>
                      </a:r>
                    </a:p>
                    <a:p>
                      <a:r>
                        <a:rPr lang="nb-NO" sz="1600" dirty="0" smtClean="0"/>
                        <a:t>binært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0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3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2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5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3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4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84" name="Table 83"/>
          <p:cNvGraphicFramePr>
            <a:graphicFrameLocks noGrp="1"/>
          </p:cNvGraphicFramePr>
          <p:nvPr>
            <p:extLst/>
          </p:nvPr>
        </p:nvGraphicFramePr>
        <p:xfrm>
          <a:off x="5483386" y="3602619"/>
          <a:ext cx="3513099" cy="317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10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710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7103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1600" dirty="0" smtClean="0"/>
                        <a:t>Tid/sample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dirty="0" smtClean="0"/>
                        <a:t>Volum/nivå</a:t>
                      </a:r>
                    </a:p>
                    <a:p>
                      <a:pPr algn="ctr"/>
                      <a:r>
                        <a:rPr lang="nb-NO" sz="1600" dirty="0" smtClean="0"/>
                        <a:t>desimalt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 smtClean="0"/>
                        <a:t>Volum/nivå</a:t>
                      </a:r>
                    </a:p>
                    <a:p>
                      <a:r>
                        <a:rPr lang="nb-NO" sz="1600" dirty="0" smtClean="0"/>
                        <a:t>binært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0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3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2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5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3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4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4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85" name="Table 84"/>
          <p:cNvGraphicFramePr>
            <a:graphicFrameLocks noGrp="1"/>
          </p:cNvGraphicFramePr>
          <p:nvPr>
            <p:extLst/>
          </p:nvPr>
        </p:nvGraphicFramePr>
        <p:xfrm>
          <a:off x="5474988" y="3598859"/>
          <a:ext cx="3513099" cy="317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10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710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7103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1600" dirty="0" smtClean="0"/>
                        <a:t>Tid/sample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dirty="0" smtClean="0"/>
                        <a:t>Volum/nivå</a:t>
                      </a:r>
                    </a:p>
                    <a:p>
                      <a:pPr algn="ctr"/>
                      <a:r>
                        <a:rPr lang="nb-NO" sz="1600" dirty="0" smtClean="0"/>
                        <a:t>desimalt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 smtClean="0"/>
                        <a:t>Volum/nivå</a:t>
                      </a:r>
                    </a:p>
                    <a:p>
                      <a:r>
                        <a:rPr lang="nb-NO" sz="1600" dirty="0" smtClean="0"/>
                        <a:t>binært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0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3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2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5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3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4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4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5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5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86" name="Table 85"/>
          <p:cNvGraphicFramePr>
            <a:graphicFrameLocks noGrp="1"/>
          </p:cNvGraphicFramePr>
          <p:nvPr>
            <p:extLst/>
          </p:nvPr>
        </p:nvGraphicFramePr>
        <p:xfrm>
          <a:off x="5487714" y="3598859"/>
          <a:ext cx="3513099" cy="317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10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710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7103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1600" dirty="0" smtClean="0"/>
                        <a:t>Tid/sample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dirty="0" smtClean="0"/>
                        <a:t>Volum/nivå</a:t>
                      </a:r>
                    </a:p>
                    <a:p>
                      <a:pPr algn="ctr"/>
                      <a:r>
                        <a:rPr lang="nb-NO" sz="1600" dirty="0" smtClean="0"/>
                        <a:t>desimalt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 smtClean="0"/>
                        <a:t>Volum/nivå</a:t>
                      </a:r>
                    </a:p>
                    <a:p>
                      <a:r>
                        <a:rPr lang="nb-NO" sz="1600" dirty="0" smtClean="0"/>
                        <a:t>binært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0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3</a:t>
                      </a:r>
                      <a:endParaRPr lang="nb-NO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011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1</a:t>
                      </a:r>
                      <a:endParaRPr lang="nb-NO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001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2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5</a:t>
                      </a:r>
                      <a:endParaRPr lang="nb-NO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101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3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4</a:t>
                      </a:r>
                      <a:endParaRPr lang="nb-NO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100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4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1</a:t>
                      </a:r>
                      <a:endParaRPr lang="nb-NO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001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5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5</a:t>
                      </a:r>
                      <a:endParaRPr lang="nb-NO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101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6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4</a:t>
                      </a:r>
                      <a:endParaRPr lang="nb-NO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100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7" name="TextBox 66"/>
          <p:cNvSpPr txBox="1"/>
          <p:nvPr/>
        </p:nvSpPr>
        <p:spPr>
          <a:xfrm>
            <a:off x="835179" y="5413866"/>
            <a:ext cx="40222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 smtClean="0"/>
              <a:t>011001101100001101100</a:t>
            </a:r>
            <a:endParaRPr lang="nb-NO" sz="2800" dirty="0"/>
          </a:p>
        </p:txBody>
      </p:sp>
      <p:grpSp>
        <p:nvGrpSpPr>
          <p:cNvPr id="12" name="Group 11"/>
          <p:cNvGrpSpPr/>
          <p:nvPr/>
        </p:nvGrpSpPr>
        <p:grpSpPr>
          <a:xfrm>
            <a:off x="906353" y="5517232"/>
            <a:ext cx="3814049" cy="308845"/>
            <a:chOff x="906353" y="5517232"/>
            <a:chExt cx="3814049" cy="308845"/>
          </a:xfrm>
        </p:grpSpPr>
        <p:sp>
          <p:nvSpPr>
            <p:cNvPr id="9" name="Rectangle 8"/>
            <p:cNvSpPr/>
            <p:nvPr/>
          </p:nvSpPr>
          <p:spPr>
            <a:xfrm>
              <a:off x="906353" y="5525851"/>
              <a:ext cx="543874" cy="300226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1449368" y="5522803"/>
              <a:ext cx="543874" cy="300226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0" name="Rectangle 69"/>
            <p:cNvSpPr/>
            <p:nvPr/>
          </p:nvSpPr>
          <p:spPr>
            <a:xfrm>
              <a:off x="1993614" y="5517232"/>
              <a:ext cx="543874" cy="300226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1" name="Rectangle 70"/>
            <p:cNvSpPr/>
            <p:nvPr/>
          </p:nvSpPr>
          <p:spPr>
            <a:xfrm>
              <a:off x="2543390" y="5517232"/>
              <a:ext cx="543874" cy="300226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2" name="Rectangle 71"/>
            <p:cNvSpPr/>
            <p:nvPr/>
          </p:nvSpPr>
          <p:spPr>
            <a:xfrm>
              <a:off x="3086120" y="5517232"/>
              <a:ext cx="543874" cy="300226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3" name="Rectangle 72"/>
            <p:cNvSpPr/>
            <p:nvPr/>
          </p:nvSpPr>
          <p:spPr>
            <a:xfrm>
              <a:off x="3631510" y="5517232"/>
              <a:ext cx="543874" cy="300226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  <p:sp>
          <p:nvSpPr>
            <p:cNvPr id="79" name="Rectangle 78"/>
            <p:cNvSpPr/>
            <p:nvPr/>
          </p:nvSpPr>
          <p:spPr>
            <a:xfrm>
              <a:off x="4176528" y="5517232"/>
              <a:ext cx="543874" cy="300226"/>
            </a:xfrm>
            <a:prstGeom prst="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b-NO"/>
            </a:p>
          </p:txBody>
        </p:sp>
      </p:grpSp>
      <p:sp>
        <p:nvSpPr>
          <p:cNvPr id="89" name="TextBox 88"/>
          <p:cNvSpPr txBox="1"/>
          <p:nvPr/>
        </p:nvSpPr>
        <p:spPr>
          <a:xfrm>
            <a:off x="249935" y="116632"/>
            <a:ext cx="12257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1200" dirty="0" smtClean="0"/>
              <a:t>Nivå lungevolum</a:t>
            </a:r>
          </a:p>
        </p:txBody>
      </p:sp>
    </p:spTree>
    <p:extLst>
      <p:ext uri="{BB962C8B-B14F-4D97-AF65-F5344CB8AC3E}">
        <p14:creationId xmlns:p14="http://schemas.microsoft.com/office/powerpoint/2010/main" val="1287886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1"/>
                            </p:stCondLst>
                            <p:childTnLst>
                              <p:par>
                                <p:cTn id="10" presetID="10" presetClass="exit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ett pil 4"/>
          <p:cNvCxnSpPr/>
          <p:nvPr/>
        </p:nvCxnSpPr>
        <p:spPr>
          <a:xfrm>
            <a:off x="435160" y="4250411"/>
            <a:ext cx="8462135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tt pil 9"/>
          <p:cNvCxnSpPr/>
          <p:nvPr/>
        </p:nvCxnSpPr>
        <p:spPr>
          <a:xfrm flipV="1">
            <a:off x="847381" y="427568"/>
            <a:ext cx="0" cy="407568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uppe 25"/>
          <p:cNvGrpSpPr/>
          <p:nvPr/>
        </p:nvGrpSpPr>
        <p:grpSpPr>
          <a:xfrm>
            <a:off x="435160" y="920152"/>
            <a:ext cx="8308277" cy="2867133"/>
            <a:chOff x="827584" y="3077838"/>
            <a:chExt cx="7848872" cy="1728192"/>
          </a:xfrm>
        </p:grpSpPr>
        <p:cxnSp>
          <p:nvCxnSpPr>
            <p:cNvPr id="11" name="Rett linje 10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tt linje 15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linje 17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linje 19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ett linje 20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uppe 29"/>
          <p:cNvGrpSpPr/>
          <p:nvPr/>
        </p:nvGrpSpPr>
        <p:grpSpPr>
          <a:xfrm rot="5400000">
            <a:off x="655336" y="978006"/>
            <a:ext cx="3814253" cy="3430161"/>
            <a:chOff x="827584" y="3077838"/>
            <a:chExt cx="7848872" cy="1728192"/>
          </a:xfrm>
        </p:grpSpPr>
        <p:cxnSp>
          <p:nvCxnSpPr>
            <p:cNvPr id="31" name="Rett linje 30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ett linje 31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Rett linje 32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Rett linje 33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Rett linje 34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Rett linje 35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Rett linje 36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uppe 37"/>
          <p:cNvGrpSpPr/>
          <p:nvPr/>
        </p:nvGrpSpPr>
        <p:grpSpPr>
          <a:xfrm rot="5400000">
            <a:off x="4694209" y="978006"/>
            <a:ext cx="3814253" cy="3430161"/>
            <a:chOff x="827584" y="3077838"/>
            <a:chExt cx="7848872" cy="1728192"/>
          </a:xfrm>
        </p:grpSpPr>
        <p:cxnSp>
          <p:nvCxnSpPr>
            <p:cNvPr id="39" name="Rett linje 38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Rett linje 39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Rett linje 40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Rett linje 41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Rett linje 42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Rett linje 43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Rett linje 44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26745" y="1235777"/>
            <a:ext cx="301686" cy="3191594"/>
            <a:chOff x="200647" y="1028676"/>
            <a:chExt cx="301686" cy="3191594"/>
          </a:xfrm>
        </p:grpSpPr>
        <p:sp>
          <p:nvSpPr>
            <p:cNvPr id="3" name="TextBox 2"/>
            <p:cNvSpPr txBox="1"/>
            <p:nvPr/>
          </p:nvSpPr>
          <p:spPr>
            <a:xfrm>
              <a:off x="200647" y="385093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 smtClean="0"/>
                <a:t>0</a:t>
              </a:r>
              <a:endParaRPr lang="nb-NO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00647" y="341795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1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00647" y="246540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3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00647" y="288465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2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00647" y="198438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4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00647" y="150653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5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00647" y="102867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6</a:t>
              </a:r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696539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0</a:t>
            </a:r>
            <a:endParaRPr lang="nb-NO" dirty="0"/>
          </a:p>
        </p:txBody>
      </p:sp>
      <p:sp>
        <p:nvSpPr>
          <p:cNvPr id="53" name="TextBox 52"/>
          <p:cNvSpPr txBox="1"/>
          <p:nvPr/>
        </p:nvSpPr>
        <p:spPr>
          <a:xfrm>
            <a:off x="1268233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839927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2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411620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3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2983314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4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555006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5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126700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6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735413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7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307106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8</a:t>
            </a:r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847381" y="2857175"/>
            <a:ext cx="0" cy="1393237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Arrow Connector 66"/>
          <p:cNvCxnSpPr/>
          <p:nvPr/>
        </p:nvCxnSpPr>
        <p:spPr>
          <a:xfrm flipV="1">
            <a:off x="1419074" y="3809720"/>
            <a:ext cx="5491" cy="440692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Arrow Connector 67"/>
          <p:cNvCxnSpPr/>
          <p:nvPr/>
        </p:nvCxnSpPr>
        <p:spPr>
          <a:xfrm flipV="1">
            <a:off x="1988601" y="1875863"/>
            <a:ext cx="0" cy="2381429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/>
          <p:nvPr/>
        </p:nvCxnSpPr>
        <p:spPr>
          <a:xfrm flipV="1">
            <a:off x="2562461" y="2353719"/>
            <a:ext cx="0" cy="1903572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69"/>
          <p:cNvCxnSpPr/>
          <p:nvPr/>
        </p:nvCxnSpPr>
        <p:spPr>
          <a:xfrm flipH="1" flipV="1">
            <a:off x="3134156" y="3809720"/>
            <a:ext cx="15732" cy="453964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 flipV="1">
            <a:off x="3705848" y="1875863"/>
            <a:ext cx="2" cy="2374549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4126700" y="5733256"/>
            <a:ext cx="732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 smtClean="0"/>
              <a:t>100</a:t>
            </a:r>
            <a:endParaRPr lang="nb-NO" sz="2800" dirty="0"/>
          </a:p>
        </p:txBody>
      </p:sp>
      <p:grpSp>
        <p:nvGrpSpPr>
          <p:cNvPr id="83" name="Group 82"/>
          <p:cNvGrpSpPr/>
          <p:nvPr/>
        </p:nvGrpSpPr>
        <p:grpSpPr>
          <a:xfrm>
            <a:off x="847381" y="1875863"/>
            <a:ext cx="3430163" cy="1933857"/>
            <a:chOff x="847381" y="1628800"/>
            <a:chExt cx="3430163" cy="1933857"/>
          </a:xfrm>
        </p:grpSpPr>
        <p:cxnSp>
          <p:nvCxnSpPr>
            <p:cNvPr id="25" name="Straight Connector 24"/>
            <p:cNvCxnSpPr/>
            <p:nvPr/>
          </p:nvCxnSpPr>
          <p:spPr>
            <a:xfrm>
              <a:off x="847381" y="2564904"/>
              <a:ext cx="577184" cy="997753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V="1">
              <a:off x="1424565" y="1691196"/>
              <a:ext cx="564036" cy="1871461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>
              <a:off x="1990770" y="1691197"/>
              <a:ext cx="571693" cy="477856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>
              <a:off x="2562463" y="2169053"/>
              <a:ext cx="587425" cy="1393604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flipV="1">
              <a:off x="3134156" y="1628800"/>
              <a:ext cx="571694" cy="1933857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>
              <a:off x="3705850" y="1628800"/>
              <a:ext cx="571694" cy="540253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TextBox 72"/>
          <p:cNvSpPr txBox="1"/>
          <p:nvPr/>
        </p:nvSpPr>
        <p:spPr>
          <a:xfrm>
            <a:off x="444106" y="5733256"/>
            <a:ext cx="732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 smtClean="0"/>
              <a:t>011</a:t>
            </a:r>
            <a:endParaRPr lang="nb-NO" sz="2800" dirty="0"/>
          </a:p>
        </p:txBody>
      </p:sp>
      <p:sp>
        <p:nvSpPr>
          <p:cNvPr id="75" name="TextBox 74"/>
          <p:cNvSpPr txBox="1"/>
          <p:nvPr/>
        </p:nvSpPr>
        <p:spPr>
          <a:xfrm>
            <a:off x="1058119" y="5733256"/>
            <a:ext cx="732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 smtClean="0"/>
              <a:t>001</a:t>
            </a:r>
            <a:endParaRPr lang="nb-NO" sz="2800" dirty="0"/>
          </a:p>
        </p:txBody>
      </p:sp>
      <p:sp>
        <p:nvSpPr>
          <p:cNvPr id="77" name="TextBox 76"/>
          <p:cNvSpPr txBox="1"/>
          <p:nvPr/>
        </p:nvSpPr>
        <p:spPr>
          <a:xfrm>
            <a:off x="1660671" y="5733256"/>
            <a:ext cx="732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 smtClean="0"/>
              <a:t>101</a:t>
            </a:r>
            <a:endParaRPr lang="nb-NO" sz="2800" dirty="0"/>
          </a:p>
        </p:txBody>
      </p:sp>
      <p:sp>
        <p:nvSpPr>
          <p:cNvPr id="78" name="TextBox 77"/>
          <p:cNvSpPr txBox="1"/>
          <p:nvPr/>
        </p:nvSpPr>
        <p:spPr>
          <a:xfrm>
            <a:off x="2250421" y="5736921"/>
            <a:ext cx="732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 smtClean="0"/>
              <a:t>100</a:t>
            </a:r>
            <a:endParaRPr lang="nb-NO" sz="2800" dirty="0"/>
          </a:p>
        </p:txBody>
      </p:sp>
      <p:sp>
        <p:nvSpPr>
          <p:cNvPr id="79" name="TextBox 78"/>
          <p:cNvSpPr txBox="1"/>
          <p:nvPr/>
        </p:nvSpPr>
        <p:spPr>
          <a:xfrm>
            <a:off x="2918553" y="5733256"/>
            <a:ext cx="732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 smtClean="0"/>
              <a:t>001</a:t>
            </a:r>
            <a:endParaRPr lang="nb-NO" sz="2800" dirty="0"/>
          </a:p>
        </p:txBody>
      </p:sp>
      <p:sp>
        <p:nvSpPr>
          <p:cNvPr id="81" name="TextBox 80"/>
          <p:cNvSpPr txBox="1"/>
          <p:nvPr/>
        </p:nvSpPr>
        <p:spPr>
          <a:xfrm>
            <a:off x="3543321" y="5733256"/>
            <a:ext cx="7328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 smtClean="0"/>
              <a:t>101</a:t>
            </a:r>
            <a:endParaRPr lang="nb-NO" sz="2800" dirty="0"/>
          </a:p>
        </p:txBody>
      </p:sp>
      <p:sp>
        <p:nvSpPr>
          <p:cNvPr id="84" name="TextBox 83"/>
          <p:cNvSpPr txBox="1"/>
          <p:nvPr/>
        </p:nvSpPr>
        <p:spPr>
          <a:xfrm>
            <a:off x="28302" y="73548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7</a:t>
            </a:r>
          </a:p>
        </p:txBody>
      </p:sp>
      <p:cxnSp>
        <p:nvCxnSpPr>
          <p:cNvPr id="85" name="Straight Arrow Connector 84"/>
          <p:cNvCxnSpPr/>
          <p:nvPr/>
        </p:nvCxnSpPr>
        <p:spPr>
          <a:xfrm flipV="1">
            <a:off x="4276214" y="2346839"/>
            <a:ext cx="0" cy="1903572"/>
          </a:xfrm>
          <a:prstGeom prst="straightConnector1">
            <a:avLst/>
          </a:prstGeom>
          <a:ln w="28575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TextBox 85"/>
          <p:cNvSpPr txBox="1"/>
          <p:nvPr/>
        </p:nvSpPr>
        <p:spPr>
          <a:xfrm>
            <a:off x="8371280" y="4286639"/>
            <a:ext cx="8627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/>
              <a:t>Samplings-</a:t>
            </a:r>
          </a:p>
          <a:p>
            <a:r>
              <a:rPr lang="nb-NO" sz="1200" dirty="0"/>
              <a:t>punkt</a:t>
            </a:r>
            <a:endParaRPr lang="nb-NO" sz="1200" dirty="0" smtClean="0"/>
          </a:p>
        </p:txBody>
      </p:sp>
      <p:sp>
        <p:nvSpPr>
          <p:cNvPr id="87" name="TextBox 86"/>
          <p:cNvSpPr txBox="1"/>
          <p:nvPr/>
        </p:nvSpPr>
        <p:spPr>
          <a:xfrm>
            <a:off x="249935" y="116632"/>
            <a:ext cx="12257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1200" dirty="0" smtClean="0"/>
              <a:t>Nivå lungevolum</a:t>
            </a:r>
          </a:p>
        </p:txBody>
      </p:sp>
    </p:spTree>
    <p:extLst>
      <p:ext uri="{BB962C8B-B14F-4D97-AF65-F5344CB8AC3E}">
        <p14:creationId xmlns:p14="http://schemas.microsoft.com/office/powerpoint/2010/main" val="4120048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3" grpId="0"/>
      <p:bldP spid="75" grpId="0"/>
      <p:bldP spid="77" grpId="0"/>
      <p:bldP spid="78" grpId="0"/>
      <p:bldP spid="79" grpId="0"/>
      <p:bldP spid="8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396750" y="197932"/>
            <a:ext cx="8462134" cy="5400600"/>
          </a:xfrm>
          <a:prstGeom prst="rect">
            <a:avLst/>
          </a:prstGeom>
        </p:spPr>
      </p:pic>
      <p:cxnSp>
        <p:nvCxnSpPr>
          <p:cNvPr id="5" name="Rett pil 4"/>
          <p:cNvCxnSpPr/>
          <p:nvPr/>
        </p:nvCxnSpPr>
        <p:spPr>
          <a:xfrm>
            <a:off x="435160" y="4250411"/>
            <a:ext cx="8462135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tt pil 9"/>
          <p:cNvCxnSpPr/>
          <p:nvPr/>
        </p:nvCxnSpPr>
        <p:spPr>
          <a:xfrm flipV="1">
            <a:off x="847381" y="427568"/>
            <a:ext cx="0" cy="407568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uppe 25"/>
          <p:cNvGrpSpPr/>
          <p:nvPr/>
        </p:nvGrpSpPr>
        <p:grpSpPr>
          <a:xfrm>
            <a:off x="435160" y="920152"/>
            <a:ext cx="8308277" cy="2867133"/>
            <a:chOff x="827584" y="3077838"/>
            <a:chExt cx="7848872" cy="1728192"/>
          </a:xfrm>
        </p:grpSpPr>
        <p:cxnSp>
          <p:nvCxnSpPr>
            <p:cNvPr id="11" name="Rett linje 10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tt linje 15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linje 17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linje 19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ett linje 20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uppe 29"/>
          <p:cNvGrpSpPr/>
          <p:nvPr/>
        </p:nvGrpSpPr>
        <p:grpSpPr>
          <a:xfrm rot="5400000">
            <a:off x="655336" y="978006"/>
            <a:ext cx="3814253" cy="3430161"/>
            <a:chOff x="827584" y="3077838"/>
            <a:chExt cx="7848872" cy="1728192"/>
          </a:xfrm>
        </p:grpSpPr>
        <p:cxnSp>
          <p:nvCxnSpPr>
            <p:cNvPr id="31" name="Rett linje 30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ett linje 31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Rett linje 32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Rett linje 33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Rett linje 34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Rett linje 35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Rett linje 36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uppe 37"/>
          <p:cNvGrpSpPr/>
          <p:nvPr/>
        </p:nvGrpSpPr>
        <p:grpSpPr>
          <a:xfrm rot="5400000">
            <a:off x="4694209" y="978006"/>
            <a:ext cx="3814253" cy="3430161"/>
            <a:chOff x="827584" y="3077838"/>
            <a:chExt cx="7848872" cy="1728192"/>
          </a:xfrm>
        </p:grpSpPr>
        <p:cxnSp>
          <p:nvCxnSpPr>
            <p:cNvPr id="39" name="Rett linje 38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Rett linje 39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Rett linje 40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Rett linje 41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Rett linje 42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Rett linje 43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Rett linje 44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95064" y="1241588"/>
            <a:ext cx="301686" cy="3191594"/>
            <a:chOff x="200647" y="1028676"/>
            <a:chExt cx="301686" cy="3191594"/>
          </a:xfrm>
        </p:grpSpPr>
        <p:sp>
          <p:nvSpPr>
            <p:cNvPr id="3" name="TextBox 2"/>
            <p:cNvSpPr txBox="1"/>
            <p:nvPr/>
          </p:nvSpPr>
          <p:spPr>
            <a:xfrm>
              <a:off x="200647" y="385093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 smtClean="0"/>
                <a:t>0</a:t>
              </a:r>
              <a:endParaRPr lang="nb-NO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00647" y="341795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1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00647" y="246540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3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00647" y="288465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2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00647" y="198438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4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00647" y="150653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5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00647" y="102867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6</a:t>
              </a:r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696539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0</a:t>
            </a:r>
            <a:endParaRPr lang="nb-NO" dirty="0"/>
          </a:p>
        </p:txBody>
      </p:sp>
      <p:sp>
        <p:nvSpPr>
          <p:cNvPr id="53" name="TextBox 52"/>
          <p:cNvSpPr txBox="1"/>
          <p:nvPr/>
        </p:nvSpPr>
        <p:spPr>
          <a:xfrm>
            <a:off x="1268233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839927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2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411620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3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2983314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4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555006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5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126700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6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735413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7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307106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8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878799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9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450492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10</a:t>
            </a:r>
            <a:endParaRPr lang="nb-NO" dirty="0"/>
          </a:p>
        </p:txBody>
      </p:sp>
      <p:sp>
        <p:nvSpPr>
          <p:cNvPr id="63" name="TextBox 62"/>
          <p:cNvSpPr txBox="1"/>
          <p:nvPr/>
        </p:nvSpPr>
        <p:spPr>
          <a:xfrm>
            <a:off x="7022186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11</a:t>
            </a:r>
            <a:endParaRPr lang="nb-NO" dirty="0"/>
          </a:p>
        </p:txBody>
      </p:sp>
      <p:sp>
        <p:nvSpPr>
          <p:cNvPr id="64" name="TextBox 63"/>
          <p:cNvSpPr txBox="1"/>
          <p:nvPr/>
        </p:nvSpPr>
        <p:spPr>
          <a:xfrm>
            <a:off x="7593880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12</a:t>
            </a:r>
            <a:endParaRPr lang="nb-NO" dirty="0"/>
          </a:p>
        </p:txBody>
      </p:sp>
      <p:sp>
        <p:nvSpPr>
          <p:cNvPr id="65" name="TextBox 64"/>
          <p:cNvSpPr txBox="1"/>
          <p:nvPr/>
        </p:nvSpPr>
        <p:spPr>
          <a:xfrm>
            <a:off x="8165574" y="459984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13</a:t>
            </a:r>
            <a:endParaRPr lang="nb-NO" dirty="0"/>
          </a:p>
        </p:txBody>
      </p:sp>
      <p:sp>
        <p:nvSpPr>
          <p:cNvPr id="2" name="TextBox 1"/>
          <p:cNvSpPr txBox="1"/>
          <p:nvPr/>
        </p:nvSpPr>
        <p:spPr>
          <a:xfrm>
            <a:off x="831868" y="5603660"/>
            <a:ext cx="40222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 smtClean="0">
                <a:solidFill>
                  <a:schemeClr val="bg1"/>
                </a:solidFill>
              </a:rPr>
              <a:t>011001101100001101100</a:t>
            </a:r>
            <a:endParaRPr lang="nb-NO" sz="2800" dirty="0">
              <a:solidFill>
                <a:schemeClr val="bg1"/>
              </a:solidFill>
            </a:endParaRPr>
          </a:p>
        </p:txBody>
      </p:sp>
      <p:grpSp>
        <p:nvGrpSpPr>
          <p:cNvPr id="74" name="Group 73"/>
          <p:cNvGrpSpPr/>
          <p:nvPr/>
        </p:nvGrpSpPr>
        <p:grpSpPr>
          <a:xfrm>
            <a:off x="847381" y="1875863"/>
            <a:ext cx="3430161" cy="1904058"/>
            <a:chOff x="847381" y="1596950"/>
            <a:chExt cx="3430161" cy="1904058"/>
          </a:xfrm>
        </p:grpSpPr>
        <p:cxnSp>
          <p:nvCxnSpPr>
            <p:cNvPr id="75" name="Straight Connector 74"/>
            <p:cNvCxnSpPr/>
            <p:nvPr/>
          </p:nvCxnSpPr>
          <p:spPr>
            <a:xfrm>
              <a:off x="847381" y="2564904"/>
              <a:ext cx="571695" cy="936104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flipV="1">
              <a:off x="1416907" y="1604315"/>
              <a:ext cx="565996" cy="1896692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>
              <a:off x="2007110" y="1604315"/>
              <a:ext cx="555353" cy="564738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>
              <a:off x="2562463" y="2169053"/>
              <a:ext cx="587425" cy="1331955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flipV="1">
              <a:off x="3142022" y="1604315"/>
              <a:ext cx="545344" cy="1896693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>
              <a:off x="3705849" y="1596950"/>
              <a:ext cx="571693" cy="492586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Oval Callout 7"/>
          <p:cNvSpPr/>
          <p:nvPr/>
        </p:nvSpPr>
        <p:spPr>
          <a:xfrm>
            <a:off x="3579300" y="139364"/>
            <a:ext cx="3080544" cy="1308599"/>
          </a:xfrm>
          <a:prstGeom prst="wedgeEllipseCallout">
            <a:avLst>
              <a:gd name="adj1" fmla="val -27837"/>
              <a:gd name="adj2" fmla="val 76873"/>
            </a:avLst>
          </a:prstGeom>
          <a:solidFill>
            <a:srgbClr val="CE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Dette var det opprinnelige signalet som ble målt</a:t>
            </a:r>
            <a:endParaRPr lang="nb-NO" dirty="0"/>
          </a:p>
        </p:txBody>
      </p:sp>
      <p:sp>
        <p:nvSpPr>
          <p:cNvPr id="73" name="Oval Callout 72"/>
          <p:cNvSpPr/>
          <p:nvPr/>
        </p:nvSpPr>
        <p:spPr>
          <a:xfrm>
            <a:off x="1268233" y="4204359"/>
            <a:ext cx="3080544" cy="1308599"/>
          </a:xfrm>
          <a:prstGeom prst="wedgeEllipseCallout">
            <a:avLst>
              <a:gd name="adj1" fmla="val -29403"/>
              <a:gd name="adj2" fmla="val -196031"/>
            </a:avLst>
          </a:prstGeom>
          <a:solidFill>
            <a:srgbClr val="4B8E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Dette signalet ble rekonstruert i mottakeren</a:t>
            </a:r>
            <a:endParaRPr lang="nb-NO" dirty="0"/>
          </a:p>
        </p:txBody>
      </p:sp>
      <p:sp>
        <p:nvSpPr>
          <p:cNvPr id="67" name="TextBox 66"/>
          <p:cNvSpPr txBox="1"/>
          <p:nvPr/>
        </p:nvSpPr>
        <p:spPr>
          <a:xfrm>
            <a:off x="95064" y="73548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7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8371280" y="4286639"/>
            <a:ext cx="8627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/>
              <a:t>Samplings-</a:t>
            </a:r>
          </a:p>
          <a:p>
            <a:r>
              <a:rPr lang="nb-NO" sz="1200" dirty="0"/>
              <a:t>punkt</a:t>
            </a:r>
            <a:endParaRPr lang="nb-NO" sz="1200" dirty="0" smtClean="0"/>
          </a:p>
        </p:txBody>
      </p:sp>
      <p:sp>
        <p:nvSpPr>
          <p:cNvPr id="69" name="TextBox 68"/>
          <p:cNvSpPr txBox="1"/>
          <p:nvPr/>
        </p:nvSpPr>
        <p:spPr>
          <a:xfrm>
            <a:off x="249935" y="116632"/>
            <a:ext cx="12257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1200" dirty="0" smtClean="0"/>
              <a:t>Nivå lungevolum</a:t>
            </a:r>
          </a:p>
        </p:txBody>
      </p:sp>
    </p:spTree>
    <p:extLst>
      <p:ext uri="{BB962C8B-B14F-4D97-AF65-F5344CB8AC3E}">
        <p14:creationId xmlns:p14="http://schemas.microsoft.com/office/powerpoint/2010/main" val="3691859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396750" y="197932"/>
            <a:ext cx="8462134" cy="5400600"/>
          </a:xfrm>
          <a:prstGeom prst="rect">
            <a:avLst/>
          </a:prstGeom>
        </p:spPr>
      </p:pic>
      <p:cxnSp>
        <p:nvCxnSpPr>
          <p:cNvPr id="5" name="Rett pil 4"/>
          <p:cNvCxnSpPr/>
          <p:nvPr/>
        </p:nvCxnSpPr>
        <p:spPr>
          <a:xfrm>
            <a:off x="435160" y="4250411"/>
            <a:ext cx="8462135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tt pil 9"/>
          <p:cNvCxnSpPr/>
          <p:nvPr/>
        </p:nvCxnSpPr>
        <p:spPr>
          <a:xfrm flipV="1">
            <a:off x="847381" y="427568"/>
            <a:ext cx="0" cy="407568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uppe 25"/>
          <p:cNvGrpSpPr/>
          <p:nvPr/>
        </p:nvGrpSpPr>
        <p:grpSpPr>
          <a:xfrm>
            <a:off x="435160" y="920152"/>
            <a:ext cx="8308277" cy="2867133"/>
            <a:chOff x="827584" y="3077838"/>
            <a:chExt cx="7848872" cy="1728192"/>
          </a:xfrm>
        </p:grpSpPr>
        <p:cxnSp>
          <p:nvCxnSpPr>
            <p:cNvPr id="11" name="Rett linje 10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tt linje 15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linje 17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linje 19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ett linje 20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uppe 29"/>
          <p:cNvGrpSpPr/>
          <p:nvPr/>
        </p:nvGrpSpPr>
        <p:grpSpPr>
          <a:xfrm rot="5400000">
            <a:off x="655336" y="978006"/>
            <a:ext cx="3814253" cy="3430161"/>
            <a:chOff x="827584" y="3077838"/>
            <a:chExt cx="7848872" cy="1728192"/>
          </a:xfrm>
        </p:grpSpPr>
        <p:cxnSp>
          <p:nvCxnSpPr>
            <p:cNvPr id="31" name="Rett linje 30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ett linje 31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Rett linje 32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Rett linje 33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Rett linje 34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Rett linje 35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Rett linje 36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uppe 37"/>
          <p:cNvGrpSpPr/>
          <p:nvPr/>
        </p:nvGrpSpPr>
        <p:grpSpPr>
          <a:xfrm rot="5400000">
            <a:off x="4694209" y="978006"/>
            <a:ext cx="3814253" cy="3430161"/>
            <a:chOff x="827584" y="3077838"/>
            <a:chExt cx="7848872" cy="1728192"/>
          </a:xfrm>
        </p:grpSpPr>
        <p:cxnSp>
          <p:nvCxnSpPr>
            <p:cNvPr id="39" name="Rett linje 38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Rett linje 39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Rett linje 40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Rett linje 41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Rett linje 42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Rett linje 43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Rett linje 44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95064" y="1241588"/>
            <a:ext cx="301686" cy="3191594"/>
            <a:chOff x="200647" y="1028676"/>
            <a:chExt cx="301686" cy="3191594"/>
          </a:xfrm>
        </p:grpSpPr>
        <p:sp>
          <p:nvSpPr>
            <p:cNvPr id="3" name="TextBox 2"/>
            <p:cNvSpPr txBox="1"/>
            <p:nvPr/>
          </p:nvSpPr>
          <p:spPr>
            <a:xfrm>
              <a:off x="200647" y="385093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 smtClean="0"/>
                <a:t>0</a:t>
              </a:r>
              <a:endParaRPr lang="nb-NO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00647" y="341795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1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00647" y="246540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3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00647" y="288465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2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00647" y="198438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4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00647" y="150653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5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00647" y="102867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6</a:t>
              </a:r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696539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0</a:t>
            </a:r>
            <a:endParaRPr lang="nb-NO" dirty="0"/>
          </a:p>
        </p:txBody>
      </p:sp>
      <p:sp>
        <p:nvSpPr>
          <p:cNvPr id="53" name="TextBox 52"/>
          <p:cNvSpPr txBox="1"/>
          <p:nvPr/>
        </p:nvSpPr>
        <p:spPr>
          <a:xfrm>
            <a:off x="1268233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839927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2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411620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3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2983314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4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555006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5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126700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6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735413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7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307106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8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878799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9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450492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10</a:t>
            </a:r>
            <a:endParaRPr lang="nb-NO" dirty="0"/>
          </a:p>
        </p:txBody>
      </p:sp>
      <p:sp>
        <p:nvSpPr>
          <p:cNvPr id="63" name="TextBox 62"/>
          <p:cNvSpPr txBox="1"/>
          <p:nvPr/>
        </p:nvSpPr>
        <p:spPr>
          <a:xfrm>
            <a:off x="7022186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11</a:t>
            </a:r>
            <a:endParaRPr lang="nb-NO" dirty="0"/>
          </a:p>
        </p:txBody>
      </p:sp>
      <p:sp>
        <p:nvSpPr>
          <p:cNvPr id="64" name="TextBox 63"/>
          <p:cNvSpPr txBox="1"/>
          <p:nvPr/>
        </p:nvSpPr>
        <p:spPr>
          <a:xfrm>
            <a:off x="7593880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12</a:t>
            </a:r>
            <a:endParaRPr lang="nb-NO" dirty="0"/>
          </a:p>
        </p:txBody>
      </p:sp>
      <p:sp>
        <p:nvSpPr>
          <p:cNvPr id="65" name="TextBox 64"/>
          <p:cNvSpPr txBox="1"/>
          <p:nvPr/>
        </p:nvSpPr>
        <p:spPr>
          <a:xfrm>
            <a:off x="8165574" y="459984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13</a:t>
            </a:r>
            <a:endParaRPr lang="nb-NO" dirty="0"/>
          </a:p>
        </p:txBody>
      </p:sp>
      <p:sp>
        <p:nvSpPr>
          <p:cNvPr id="2" name="TextBox 1"/>
          <p:cNvSpPr txBox="1"/>
          <p:nvPr/>
        </p:nvSpPr>
        <p:spPr>
          <a:xfrm>
            <a:off x="831868" y="5603660"/>
            <a:ext cx="40222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dirty="0" smtClean="0">
                <a:solidFill>
                  <a:schemeClr val="bg1"/>
                </a:solidFill>
              </a:rPr>
              <a:t>011001101100001101100</a:t>
            </a:r>
            <a:endParaRPr lang="nb-NO" sz="2800" dirty="0">
              <a:solidFill>
                <a:schemeClr val="bg1"/>
              </a:solidFill>
            </a:endParaRPr>
          </a:p>
        </p:txBody>
      </p:sp>
      <p:grpSp>
        <p:nvGrpSpPr>
          <p:cNvPr id="74" name="Group 73"/>
          <p:cNvGrpSpPr/>
          <p:nvPr/>
        </p:nvGrpSpPr>
        <p:grpSpPr>
          <a:xfrm>
            <a:off x="847381" y="1870085"/>
            <a:ext cx="3430162" cy="1917200"/>
            <a:chOff x="847381" y="1628800"/>
            <a:chExt cx="3430162" cy="1917200"/>
          </a:xfrm>
        </p:grpSpPr>
        <p:cxnSp>
          <p:nvCxnSpPr>
            <p:cNvPr id="75" name="Straight Connector 74"/>
            <p:cNvCxnSpPr/>
            <p:nvPr/>
          </p:nvCxnSpPr>
          <p:spPr>
            <a:xfrm>
              <a:off x="847381" y="2564904"/>
              <a:ext cx="569939" cy="961139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flipV="1">
              <a:off x="1419075" y="1628801"/>
              <a:ext cx="571694" cy="1917199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>
              <a:off x="1990769" y="1628800"/>
              <a:ext cx="571694" cy="540253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>
              <a:off x="2562463" y="2169053"/>
              <a:ext cx="579559" cy="1356990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flipV="1">
              <a:off x="3142022" y="1628800"/>
              <a:ext cx="563828" cy="1917200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>
              <a:off x="3705850" y="1628800"/>
              <a:ext cx="571693" cy="483634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Oval Callout 7"/>
          <p:cNvSpPr/>
          <p:nvPr/>
        </p:nvSpPr>
        <p:spPr>
          <a:xfrm>
            <a:off x="3579300" y="139364"/>
            <a:ext cx="3080544" cy="1308599"/>
          </a:xfrm>
          <a:prstGeom prst="wedgeEllipseCallout">
            <a:avLst>
              <a:gd name="adj1" fmla="val -27837"/>
              <a:gd name="adj2" fmla="val 76873"/>
            </a:avLst>
          </a:prstGeom>
          <a:solidFill>
            <a:srgbClr val="CE20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Dette var det opprinnelige signalet som ble målt</a:t>
            </a:r>
            <a:endParaRPr lang="nb-NO" dirty="0"/>
          </a:p>
        </p:txBody>
      </p:sp>
      <p:sp>
        <p:nvSpPr>
          <p:cNvPr id="73" name="Oval Callout 72"/>
          <p:cNvSpPr/>
          <p:nvPr/>
        </p:nvSpPr>
        <p:spPr>
          <a:xfrm>
            <a:off x="1268233" y="4204359"/>
            <a:ext cx="3080544" cy="1308599"/>
          </a:xfrm>
          <a:prstGeom prst="wedgeEllipseCallout">
            <a:avLst>
              <a:gd name="adj1" fmla="val -29403"/>
              <a:gd name="adj2" fmla="val -196031"/>
            </a:avLst>
          </a:prstGeom>
          <a:solidFill>
            <a:srgbClr val="4B8E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Dette signalet ble rekonstruert i mottakeren</a:t>
            </a:r>
            <a:endParaRPr lang="nb-NO" dirty="0"/>
          </a:p>
        </p:txBody>
      </p:sp>
      <p:sp>
        <p:nvSpPr>
          <p:cNvPr id="81" name="Oval Callout 80"/>
          <p:cNvSpPr/>
          <p:nvPr/>
        </p:nvSpPr>
        <p:spPr>
          <a:xfrm>
            <a:off x="5457948" y="5180405"/>
            <a:ext cx="3080544" cy="1535125"/>
          </a:xfrm>
          <a:prstGeom prst="wedgeEllipseCallout">
            <a:avLst>
              <a:gd name="adj1" fmla="val -16727"/>
              <a:gd name="adj2" fmla="val 476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 smtClean="0"/>
              <a:t>Hvordan få mindre feil så de to signalene blir  likere?</a:t>
            </a:r>
            <a:endParaRPr lang="nb-NO" dirty="0"/>
          </a:p>
        </p:txBody>
      </p:sp>
      <p:sp>
        <p:nvSpPr>
          <p:cNvPr id="67" name="TextBox 66"/>
          <p:cNvSpPr txBox="1"/>
          <p:nvPr/>
        </p:nvSpPr>
        <p:spPr>
          <a:xfrm>
            <a:off x="95064" y="73548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7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8371280" y="4286639"/>
            <a:ext cx="8627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/>
              <a:t>Samplings-</a:t>
            </a:r>
          </a:p>
          <a:p>
            <a:r>
              <a:rPr lang="nb-NO" sz="1200" dirty="0"/>
              <a:t>punkt</a:t>
            </a:r>
            <a:endParaRPr lang="nb-NO" sz="1200" dirty="0" smtClean="0"/>
          </a:p>
        </p:txBody>
      </p:sp>
      <p:sp>
        <p:nvSpPr>
          <p:cNvPr id="69" name="TextBox 68"/>
          <p:cNvSpPr txBox="1"/>
          <p:nvPr/>
        </p:nvSpPr>
        <p:spPr>
          <a:xfrm>
            <a:off x="249935" y="116632"/>
            <a:ext cx="12257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1200" dirty="0" smtClean="0"/>
              <a:t>Nivå lungevolum</a:t>
            </a:r>
          </a:p>
        </p:txBody>
      </p:sp>
    </p:spTree>
    <p:extLst>
      <p:ext uri="{BB962C8B-B14F-4D97-AF65-F5344CB8AC3E}">
        <p14:creationId xmlns:p14="http://schemas.microsoft.com/office/powerpoint/2010/main" val="956559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1052736"/>
            <a:ext cx="7170944" cy="4076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011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5400" b="1" dirty="0" smtClean="0"/>
              <a:t>Oppdrag snakketøy</a:t>
            </a:r>
            <a:endParaRPr lang="nb-NO" b="1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nb-NO" sz="3600" dirty="0" smtClean="0"/>
              <a:t>Idékonkurranse </a:t>
            </a:r>
            <a:r>
              <a:rPr lang="nb-NO" sz="3600" dirty="0" err="1" smtClean="0"/>
              <a:t>frå</a:t>
            </a:r>
            <a:r>
              <a:rPr lang="nb-NO" sz="3600" dirty="0" smtClean="0"/>
              <a:t> Snakketøyet AS</a:t>
            </a:r>
          </a:p>
          <a:p>
            <a:r>
              <a:rPr lang="nb-NO" sz="3600" dirty="0" smtClean="0"/>
              <a:t>Finn opp </a:t>
            </a:r>
            <a:r>
              <a:rPr lang="nb-NO" sz="3600" dirty="0" err="1" smtClean="0"/>
              <a:t>eit</a:t>
            </a:r>
            <a:r>
              <a:rPr lang="nb-NO" sz="3600" dirty="0" smtClean="0"/>
              <a:t> smart klesplagg </a:t>
            </a:r>
            <a:r>
              <a:rPr lang="nb-NO" sz="3600" dirty="0"/>
              <a:t>som kommuniserer med internett for å dekke et behov. </a:t>
            </a:r>
          </a:p>
          <a:p>
            <a:r>
              <a:rPr lang="nb-NO" sz="3600" dirty="0" smtClean="0"/>
              <a:t>Presenter ideen gjennom film eller bildeserie.</a:t>
            </a:r>
            <a:endParaRPr lang="nb-NO" sz="3600" dirty="0"/>
          </a:p>
          <a:p>
            <a:pPr marL="0" indent="0">
              <a:buNone/>
            </a:pPr>
            <a:endParaRPr lang="nb-NO" sz="3600" dirty="0" smtClean="0"/>
          </a:p>
          <a:p>
            <a:endParaRPr lang="nb-NO" sz="3600" dirty="0" smtClean="0"/>
          </a:p>
        </p:txBody>
      </p:sp>
    </p:spTree>
    <p:extLst>
      <p:ext uri="{BB962C8B-B14F-4D97-AF65-F5344CB8AC3E}">
        <p14:creationId xmlns:p14="http://schemas.microsoft.com/office/powerpoint/2010/main" val="2968127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5400" b="1" dirty="0" smtClean="0"/>
              <a:t>Oppdrag snakketøy</a:t>
            </a:r>
            <a:endParaRPr lang="nb-NO" b="1" dirty="0"/>
          </a:p>
        </p:txBody>
      </p:sp>
      <p:sp>
        <p:nvSpPr>
          <p:cNvPr id="5" name="Bildeforklaring formet som en sky 4"/>
          <p:cNvSpPr/>
          <p:nvPr/>
        </p:nvSpPr>
        <p:spPr>
          <a:xfrm>
            <a:off x="5436096" y="1628800"/>
            <a:ext cx="2389911" cy="244827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Bildeforklaring formet som en sky 5"/>
          <p:cNvSpPr/>
          <p:nvPr/>
        </p:nvSpPr>
        <p:spPr>
          <a:xfrm rot="17812287">
            <a:off x="143815" y="2128845"/>
            <a:ext cx="3096344" cy="295232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sp>
        <p:nvSpPr>
          <p:cNvPr id="9" name="Rectangle 8"/>
          <p:cNvSpPr/>
          <p:nvPr/>
        </p:nvSpPr>
        <p:spPr>
          <a:xfrm>
            <a:off x="611560" y="3014905"/>
            <a:ext cx="17880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altLang="zh-CN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Trengs </a:t>
            </a:r>
            <a:r>
              <a:rPr lang="nb-NO" altLang="zh-CN" sz="2400" dirty="0">
                <a:solidFill>
                  <a:schemeClr val="bg1"/>
                </a:solidFill>
                <a:latin typeface="Calibri" panose="020F0502020204030204" pitchFamily="34" charset="0"/>
              </a:rPr>
              <a:t>noen </a:t>
            </a:r>
            <a:r>
              <a:rPr lang="nb-NO" altLang="zh-CN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sensorer?</a:t>
            </a:r>
            <a:endParaRPr lang="nb-NO" sz="2400" dirty="0">
              <a:solidFill>
                <a:schemeClr val="bg1"/>
              </a:solidFill>
            </a:endParaRPr>
          </a:p>
        </p:txBody>
      </p:sp>
      <p:sp>
        <p:nvSpPr>
          <p:cNvPr id="11" name="Bildeforklaring formet som en sky 6"/>
          <p:cNvSpPr/>
          <p:nvPr/>
        </p:nvSpPr>
        <p:spPr>
          <a:xfrm>
            <a:off x="2771800" y="1628800"/>
            <a:ext cx="2844317" cy="2592288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nb-NO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/>
          </a:p>
        </p:txBody>
      </p:sp>
      <p:sp>
        <p:nvSpPr>
          <p:cNvPr id="8" name="Rectangle 7"/>
          <p:cNvSpPr/>
          <p:nvPr/>
        </p:nvSpPr>
        <p:spPr>
          <a:xfrm>
            <a:off x="3182970" y="2141517"/>
            <a:ext cx="20219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altLang="zh-CN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Hva slags </a:t>
            </a:r>
            <a:r>
              <a:rPr lang="nb-NO" altLang="zh-CN" sz="2400" dirty="0">
                <a:solidFill>
                  <a:schemeClr val="bg1"/>
                </a:solidFill>
                <a:latin typeface="Calibri" panose="020F0502020204030204" pitchFamily="34" charset="0"/>
              </a:rPr>
              <a:t>informasjon </a:t>
            </a:r>
            <a:r>
              <a:rPr lang="nb-NO" altLang="zh-CN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skal overføres?</a:t>
            </a:r>
            <a:endParaRPr lang="nb-NO" sz="24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5620063" y="2365429"/>
            <a:ext cx="20219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altLang="zh-CN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Hvor ofte må det samples?</a:t>
            </a:r>
            <a:endParaRPr lang="nb-NO" sz="2400" dirty="0">
              <a:solidFill>
                <a:schemeClr val="bg1"/>
              </a:solidFill>
            </a:endParaRPr>
          </a:p>
        </p:txBody>
      </p:sp>
      <p:sp>
        <p:nvSpPr>
          <p:cNvPr id="10" name="Bildeforklaring formet som en sky 4"/>
          <p:cNvSpPr/>
          <p:nvPr/>
        </p:nvSpPr>
        <p:spPr>
          <a:xfrm>
            <a:off x="6631051" y="3589565"/>
            <a:ext cx="2389911" cy="2448272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3" name="Rectangle 12"/>
          <p:cNvSpPr/>
          <p:nvPr/>
        </p:nvSpPr>
        <p:spPr>
          <a:xfrm>
            <a:off x="6715572" y="4028871"/>
            <a:ext cx="202197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b-NO" altLang="zh-CN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Er noe av </a:t>
            </a:r>
            <a:r>
              <a:rPr lang="nb-NO" altLang="zh-CN" sz="2400" dirty="0" err="1" smtClean="0">
                <a:solidFill>
                  <a:schemeClr val="bg1"/>
                </a:solidFill>
                <a:latin typeface="Calibri" panose="020F0502020204030204" pitchFamily="34" charset="0"/>
              </a:rPr>
              <a:t>informasjonensensitiv</a:t>
            </a:r>
            <a:r>
              <a:rPr lang="nb-NO" altLang="zh-CN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 og må krypteres?</a:t>
            </a:r>
            <a:endParaRPr lang="nb-NO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549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>
            <a:normAutofit/>
          </a:bodyPr>
          <a:lstStyle/>
          <a:p>
            <a:r>
              <a:rPr lang="nb-NO" dirty="0" smtClean="0"/>
              <a:t>Hvordan kan vi sende slike signal?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551" y="1600200"/>
            <a:ext cx="6136898" cy="4525963"/>
          </a:xfr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82"/>
          <a:stretch/>
        </p:blipFill>
        <p:spPr bwMode="auto">
          <a:xfrm>
            <a:off x="216263" y="764704"/>
            <a:ext cx="8604209" cy="5760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Bildeforklaring formet som et avrundet rektangel 4"/>
          <p:cNvSpPr/>
          <p:nvPr/>
        </p:nvSpPr>
        <p:spPr>
          <a:xfrm>
            <a:off x="6444208" y="1412776"/>
            <a:ext cx="2592288" cy="1728192"/>
          </a:xfrm>
          <a:prstGeom prst="wedgeRoundRectCallout">
            <a:avLst>
              <a:gd name="adj1" fmla="val -96628"/>
              <a:gd name="adj2" fmla="val 93984"/>
              <a:gd name="adj3" fmla="val 16667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800" dirty="0" smtClean="0">
                <a:solidFill>
                  <a:schemeClr val="tx1"/>
                </a:solidFill>
              </a:rPr>
              <a:t>Ved å bruke </a:t>
            </a:r>
            <a:br>
              <a:rPr lang="nb-NO" sz="2800" dirty="0" smtClean="0">
                <a:solidFill>
                  <a:schemeClr val="tx1"/>
                </a:solidFill>
              </a:rPr>
            </a:br>
            <a:r>
              <a:rPr lang="nb-NO" sz="2800" dirty="0" smtClean="0">
                <a:solidFill>
                  <a:schemeClr val="tx1"/>
                </a:solidFill>
              </a:rPr>
              <a:t>0 og 1 …</a:t>
            </a:r>
            <a:endParaRPr lang="nb-NO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901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i="1" dirty="0" smtClean="0"/>
              <a:t>Desimale </a:t>
            </a:r>
            <a:r>
              <a:rPr lang="nb-NO" dirty="0" smtClean="0"/>
              <a:t>tall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 smtClean="0"/>
              <a:t>Desi</a:t>
            </a:r>
            <a:r>
              <a:rPr lang="nb-NO" dirty="0"/>
              <a:t> </a:t>
            </a:r>
            <a:r>
              <a:rPr lang="nb-NO" dirty="0" smtClean="0"/>
              <a:t>kommer fra</a:t>
            </a:r>
            <a:r>
              <a:rPr lang="nb-NO" dirty="0"/>
              <a:t> det latinske </a:t>
            </a:r>
            <a:r>
              <a:rPr lang="nb-NO" i="1" dirty="0" err="1"/>
              <a:t>decimus</a:t>
            </a:r>
            <a:r>
              <a:rPr lang="nb-NO" dirty="0"/>
              <a:t>, som betyr </a:t>
            </a:r>
            <a:r>
              <a:rPr lang="nb-NO" i="1" dirty="0"/>
              <a:t>tiende</a:t>
            </a:r>
            <a:r>
              <a:rPr lang="nb-NO" dirty="0"/>
              <a:t>. </a:t>
            </a:r>
            <a:endParaRPr lang="nb-NO" dirty="0" smtClean="0"/>
          </a:p>
          <a:p>
            <a:endParaRPr lang="nb-NO" dirty="0" smtClean="0"/>
          </a:p>
        </p:txBody>
      </p:sp>
      <p:sp>
        <p:nvSpPr>
          <p:cNvPr id="4" name="TekstSylinder 3"/>
          <p:cNvSpPr txBox="1"/>
          <p:nvPr/>
        </p:nvSpPr>
        <p:spPr>
          <a:xfrm>
            <a:off x="611560" y="3502816"/>
            <a:ext cx="82809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8800" dirty="0" smtClean="0">
                <a:solidFill>
                  <a:srgbClr val="0070C0"/>
                </a:solidFill>
              </a:rPr>
              <a:t>0 1 2 3 4 5 6 7 8 9</a:t>
            </a:r>
            <a:endParaRPr lang="nb-NO" sz="8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893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i="1" dirty="0" smtClean="0"/>
              <a:t>Binære </a:t>
            </a:r>
            <a:r>
              <a:rPr lang="nb-NO" dirty="0" smtClean="0"/>
              <a:t>tall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i="1" dirty="0" smtClean="0"/>
              <a:t>Binær </a:t>
            </a:r>
            <a:r>
              <a:rPr lang="nb-NO" dirty="0" smtClean="0"/>
              <a:t>kommer fra latin og betyr </a:t>
            </a:r>
            <a:r>
              <a:rPr lang="nb-NO" i="1" dirty="0" smtClean="0"/>
              <a:t>to og to</a:t>
            </a:r>
            <a:r>
              <a:rPr lang="nb-NO" dirty="0" smtClean="0"/>
              <a:t>.</a:t>
            </a:r>
          </a:p>
          <a:p>
            <a:endParaRPr lang="nb-NO" dirty="0"/>
          </a:p>
        </p:txBody>
      </p:sp>
      <p:sp>
        <p:nvSpPr>
          <p:cNvPr id="4" name="Rektangel 3"/>
          <p:cNvSpPr/>
          <p:nvPr/>
        </p:nvSpPr>
        <p:spPr>
          <a:xfrm>
            <a:off x="3671681" y="3140968"/>
            <a:ext cx="209384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800" dirty="0" smtClean="0">
                <a:solidFill>
                  <a:srgbClr val="0070C0"/>
                </a:solidFill>
              </a:rPr>
              <a:t>0   1</a:t>
            </a:r>
            <a:endParaRPr lang="nb-NO" sz="8800" dirty="0"/>
          </a:p>
        </p:txBody>
      </p:sp>
    </p:spTree>
    <p:extLst>
      <p:ext uri="{BB962C8B-B14F-4D97-AF65-F5344CB8AC3E}">
        <p14:creationId xmlns:p14="http://schemas.microsoft.com/office/powerpoint/2010/main" val="1584934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864096"/>
          </a:xfrm>
        </p:spPr>
        <p:txBody>
          <a:bodyPr/>
          <a:lstStyle/>
          <a:p>
            <a:r>
              <a:rPr lang="nb-NO" dirty="0" smtClean="0"/>
              <a:t>Omregningstabell </a:t>
            </a:r>
            <a:endParaRPr lang="nb-NO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8294255"/>
              </p:ext>
            </p:extLst>
          </p:nvPr>
        </p:nvGraphicFramePr>
        <p:xfrm>
          <a:off x="395536" y="1196752"/>
          <a:ext cx="8503064" cy="40068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21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7386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7386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7386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7386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87386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7386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873862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873862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000" dirty="0">
                          <a:effectLst/>
                        </a:rPr>
                        <a:t>Desimale </a:t>
                      </a:r>
                      <a:r>
                        <a:rPr lang="nb-NO" sz="2000" dirty="0" smtClean="0">
                          <a:effectLst/>
                        </a:rPr>
                        <a:t>tall</a:t>
                      </a:r>
                      <a:endParaRPr lang="nb-NO" sz="20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128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64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32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16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8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4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2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454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 smtClean="0">
                          <a:effectLst/>
                        </a:rPr>
                        <a:t>2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979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 smtClean="0">
                          <a:effectLst/>
                        </a:rPr>
                        <a:t>3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454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 smtClean="0">
                          <a:effectLst/>
                        </a:rPr>
                        <a:t>5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979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 smtClean="0">
                          <a:effectLst/>
                        </a:rPr>
                        <a:t>8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7386032" y="206084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 smtClean="0"/>
              <a:t>1</a:t>
            </a:r>
            <a:endParaRPr lang="nb-NO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255596" y="2060848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 smtClean="0"/>
              <a:t>0</a:t>
            </a:r>
            <a:endParaRPr lang="nb-NO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7386032" y="291009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 smtClean="0"/>
              <a:t>1</a:t>
            </a:r>
            <a:endParaRPr lang="nb-NO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8255596" y="291009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 smtClean="0"/>
              <a:t>1</a:t>
            </a:r>
            <a:endParaRPr lang="nb-NO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6505288" y="372505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 smtClean="0"/>
              <a:t>1</a:t>
            </a:r>
            <a:endParaRPr lang="nb-NO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386032" y="372505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 smtClean="0"/>
              <a:t>0</a:t>
            </a:r>
            <a:endParaRPr lang="nb-NO" sz="28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8255596" y="372617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 smtClean="0"/>
              <a:t>1</a:t>
            </a:r>
            <a:endParaRPr lang="nb-NO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5643936" y="454547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 smtClean="0"/>
              <a:t>1</a:t>
            </a:r>
            <a:endParaRPr lang="nb-NO" sz="2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505288" y="454547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 smtClean="0"/>
              <a:t>0</a:t>
            </a:r>
            <a:endParaRPr lang="nb-NO" sz="28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386032" y="454547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 smtClean="0"/>
              <a:t>0</a:t>
            </a:r>
            <a:endParaRPr lang="nb-NO" sz="2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8255596" y="4545476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800" b="1" dirty="0" smtClean="0"/>
              <a:t>0</a:t>
            </a:r>
            <a:endParaRPr lang="nb-NO" sz="2800" b="1" dirty="0"/>
          </a:p>
        </p:txBody>
      </p:sp>
    </p:spTree>
    <p:extLst>
      <p:ext uri="{BB962C8B-B14F-4D97-AF65-F5344CB8AC3E}">
        <p14:creationId xmlns:p14="http://schemas.microsoft.com/office/powerpoint/2010/main" val="1693042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864096"/>
          </a:xfrm>
        </p:spPr>
        <p:txBody>
          <a:bodyPr/>
          <a:lstStyle/>
          <a:p>
            <a:r>
              <a:rPr lang="nb-NO" dirty="0" smtClean="0"/>
              <a:t>Omregningstabell </a:t>
            </a:r>
            <a:endParaRPr lang="nb-NO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3111175"/>
              </p:ext>
            </p:extLst>
          </p:nvPr>
        </p:nvGraphicFramePr>
        <p:xfrm>
          <a:off x="395536" y="1196752"/>
          <a:ext cx="8503064" cy="489981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1216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87386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7386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7386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7386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87386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7386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873862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873862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000" dirty="0">
                          <a:effectLst/>
                        </a:rPr>
                        <a:t>Desimale </a:t>
                      </a:r>
                      <a:r>
                        <a:rPr lang="nb-NO" sz="2000" dirty="0" smtClean="0">
                          <a:effectLst/>
                        </a:rPr>
                        <a:t>tall</a:t>
                      </a:r>
                      <a:endParaRPr lang="nb-NO" sz="20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128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64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32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16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8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4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2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454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10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979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17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454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25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979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98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8929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2800" dirty="0">
                          <a:effectLst/>
                        </a:rPr>
                        <a:t>135</a:t>
                      </a:r>
                      <a:endParaRPr lang="nb-NO" sz="28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>
                          <a:effectLst/>
                        </a:rPr>
                        <a:t> </a:t>
                      </a:r>
                      <a:endParaRPr lang="nb-NO" sz="11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nb-NO" sz="1400" dirty="0">
                          <a:effectLst/>
                        </a:rPr>
                        <a:t> </a:t>
                      </a:r>
                      <a:endParaRPr lang="nb-NO" sz="11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9438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" y="0"/>
            <a:ext cx="9143761" cy="63890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738"/>
            <a:ext cx="9144000" cy="674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Gruppe 5"/>
          <p:cNvGrpSpPr/>
          <p:nvPr/>
        </p:nvGrpSpPr>
        <p:grpSpPr>
          <a:xfrm>
            <a:off x="755576" y="2636912"/>
            <a:ext cx="8856984" cy="3255264"/>
            <a:chOff x="755576" y="2636912"/>
            <a:chExt cx="8856984" cy="3255264"/>
          </a:xfrm>
        </p:grpSpPr>
        <p:pic>
          <p:nvPicPr>
            <p:cNvPr id="7" name="Bilde 6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576" y="2636912"/>
              <a:ext cx="8856984" cy="3255264"/>
            </a:xfrm>
            <a:prstGeom prst="rect">
              <a:avLst/>
            </a:prstGeom>
          </p:spPr>
        </p:pic>
        <p:cxnSp>
          <p:nvCxnSpPr>
            <p:cNvPr id="8" name="Rett pil 7"/>
            <p:cNvCxnSpPr/>
            <p:nvPr/>
          </p:nvCxnSpPr>
          <p:spPr>
            <a:xfrm>
              <a:off x="899592" y="5085184"/>
              <a:ext cx="7920880" cy="0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Rett pil 8"/>
            <p:cNvCxnSpPr/>
            <p:nvPr/>
          </p:nvCxnSpPr>
          <p:spPr>
            <a:xfrm flipV="1">
              <a:off x="1007112" y="2780928"/>
              <a:ext cx="0" cy="2456656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uppe 9"/>
            <p:cNvGrpSpPr/>
            <p:nvPr/>
          </p:nvGrpSpPr>
          <p:grpSpPr>
            <a:xfrm>
              <a:off x="899592" y="3077838"/>
              <a:ext cx="7776864" cy="1728192"/>
              <a:chOff x="827584" y="3077838"/>
              <a:chExt cx="7848872" cy="1728192"/>
            </a:xfrm>
          </p:grpSpPr>
          <p:cxnSp>
            <p:nvCxnSpPr>
              <p:cNvPr id="43" name="Rett linje 42"/>
              <p:cNvCxnSpPr/>
              <p:nvPr/>
            </p:nvCxnSpPr>
            <p:spPr>
              <a:xfrm>
                <a:off x="827584" y="3365870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4" name="Rett linje 43"/>
              <p:cNvCxnSpPr/>
              <p:nvPr/>
            </p:nvCxnSpPr>
            <p:spPr>
              <a:xfrm>
                <a:off x="827584" y="3653902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Rett linje 44"/>
              <p:cNvCxnSpPr/>
              <p:nvPr/>
            </p:nvCxnSpPr>
            <p:spPr>
              <a:xfrm>
                <a:off x="827584" y="3941934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Rett linje 45"/>
              <p:cNvCxnSpPr/>
              <p:nvPr/>
            </p:nvCxnSpPr>
            <p:spPr>
              <a:xfrm>
                <a:off x="827584" y="4229966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Rett linje 46"/>
              <p:cNvCxnSpPr/>
              <p:nvPr/>
            </p:nvCxnSpPr>
            <p:spPr>
              <a:xfrm>
                <a:off x="827584" y="4517998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Rett linje 47"/>
              <p:cNvCxnSpPr/>
              <p:nvPr/>
            </p:nvCxnSpPr>
            <p:spPr>
              <a:xfrm>
                <a:off x="827584" y="4806030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Rett linje 48"/>
              <p:cNvCxnSpPr/>
              <p:nvPr/>
            </p:nvCxnSpPr>
            <p:spPr>
              <a:xfrm>
                <a:off x="827584" y="3077838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Gruppe 10"/>
            <p:cNvGrpSpPr/>
            <p:nvPr/>
          </p:nvGrpSpPr>
          <p:grpSpPr>
            <a:xfrm rot="5400000">
              <a:off x="974189" y="3282395"/>
              <a:ext cx="2299078" cy="1728192"/>
              <a:chOff x="827584" y="3077838"/>
              <a:chExt cx="7848872" cy="1728192"/>
            </a:xfrm>
          </p:grpSpPr>
          <p:cxnSp>
            <p:nvCxnSpPr>
              <p:cNvPr id="36" name="Rett linje 35"/>
              <p:cNvCxnSpPr/>
              <p:nvPr/>
            </p:nvCxnSpPr>
            <p:spPr>
              <a:xfrm>
                <a:off x="827584" y="3365870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Rett linje 36"/>
              <p:cNvCxnSpPr/>
              <p:nvPr/>
            </p:nvCxnSpPr>
            <p:spPr>
              <a:xfrm>
                <a:off x="827584" y="3653902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Rett linje 37"/>
              <p:cNvCxnSpPr/>
              <p:nvPr/>
            </p:nvCxnSpPr>
            <p:spPr>
              <a:xfrm>
                <a:off x="827584" y="3941934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Rett linje 38"/>
              <p:cNvCxnSpPr/>
              <p:nvPr/>
            </p:nvCxnSpPr>
            <p:spPr>
              <a:xfrm>
                <a:off x="827584" y="4229966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Rett linje 39"/>
              <p:cNvCxnSpPr/>
              <p:nvPr/>
            </p:nvCxnSpPr>
            <p:spPr>
              <a:xfrm>
                <a:off x="827584" y="4517998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Rett linje 40"/>
              <p:cNvCxnSpPr/>
              <p:nvPr/>
            </p:nvCxnSpPr>
            <p:spPr>
              <a:xfrm>
                <a:off x="827584" y="4806030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Rett linje 41"/>
              <p:cNvCxnSpPr/>
              <p:nvPr/>
            </p:nvCxnSpPr>
            <p:spPr>
              <a:xfrm>
                <a:off x="827584" y="3077838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" name="Gruppe 11"/>
            <p:cNvGrpSpPr/>
            <p:nvPr/>
          </p:nvGrpSpPr>
          <p:grpSpPr>
            <a:xfrm rot="5400000">
              <a:off x="2990413" y="3282395"/>
              <a:ext cx="2299078" cy="1728192"/>
              <a:chOff x="827584" y="3077838"/>
              <a:chExt cx="7848872" cy="1728192"/>
            </a:xfrm>
          </p:grpSpPr>
          <p:cxnSp>
            <p:nvCxnSpPr>
              <p:cNvPr id="29" name="Rett linje 28"/>
              <p:cNvCxnSpPr/>
              <p:nvPr/>
            </p:nvCxnSpPr>
            <p:spPr>
              <a:xfrm>
                <a:off x="827584" y="3365870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Rett linje 29"/>
              <p:cNvCxnSpPr/>
              <p:nvPr/>
            </p:nvCxnSpPr>
            <p:spPr>
              <a:xfrm>
                <a:off x="827584" y="3653902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Rett linje 30"/>
              <p:cNvCxnSpPr/>
              <p:nvPr/>
            </p:nvCxnSpPr>
            <p:spPr>
              <a:xfrm>
                <a:off x="827584" y="3941934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Rett linje 31"/>
              <p:cNvCxnSpPr/>
              <p:nvPr/>
            </p:nvCxnSpPr>
            <p:spPr>
              <a:xfrm>
                <a:off x="827584" y="4229966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Rett linje 32"/>
              <p:cNvCxnSpPr/>
              <p:nvPr/>
            </p:nvCxnSpPr>
            <p:spPr>
              <a:xfrm>
                <a:off x="827584" y="4517998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Rett linje 33"/>
              <p:cNvCxnSpPr/>
              <p:nvPr/>
            </p:nvCxnSpPr>
            <p:spPr>
              <a:xfrm>
                <a:off x="827584" y="4806030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Rett linje 34"/>
              <p:cNvCxnSpPr/>
              <p:nvPr/>
            </p:nvCxnSpPr>
            <p:spPr>
              <a:xfrm>
                <a:off x="827584" y="3077838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" name="Gruppe 12"/>
            <p:cNvGrpSpPr/>
            <p:nvPr/>
          </p:nvGrpSpPr>
          <p:grpSpPr>
            <a:xfrm rot="5400000">
              <a:off x="5006637" y="3282395"/>
              <a:ext cx="2299078" cy="1728192"/>
              <a:chOff x="827584" y="3077838"/>
              <a:chExt cx="7848872" cy="1728192"/>
            </a:xfrm>
          </p:grpSpPr>
          <p:cxnSp>
            <p:nvCxnSpPr>
              <p:cNvPr id="22" name="Rett linje 21"/>
              <p:cNvCxnSpPr/>
              <p:nvPr/>
            </p:nvCxnSpPr>
            <p:spPr>
              <a:xfrm>
                <a:off x="827584" y="3365870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Rett linje 22"/>
              <p:cNvCxnSpPr/>
              <p:nvPr/>
            </p:nvCxnSpPr>
            <p:spPr>
              <a:xfrm>
                <a:off x="827584" y="3653902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Rett linje 23"/>
              <p:cNvCxnSpPr/>
              <p:nvPr/>
            </p:nvCxnSpPr>
            <p:spPr>
              <a:xfrm>
                <a:off x="827584" y="3941934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Rett linje 24"/>
              <p:cNvCxnSpPr/>
              <p:nvPr/>
            </p:nvCxnSpPr>
            <p:spPr>
              <a:xfrm>
                <a:off x="827584" y="4229966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Rett linje 25"/>
              <p:cNvCxnSpPr/>
              <p:nvPr/>
            </p:nvCxnSpPr>
            <p:spPr>
              <a:xfrm>
                <a:off x="827584" y="4517998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Rett linje 26"/>
              <p:cNvCxnSpPr/>
              <p:nvPr/>
            </p:nvCxnSpPr>
            <p:spPr>
              <a:xfrm>
                <a:off x="827584" y="4806030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Rett linje 27"/>
              <p:cNvCxnSpPr/>
              <p:nvPr/>
            </p:nvCxnSpPr>
            <p:spPr>
              <a:xfrm>
                <a:off x="827584" y="3077838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uppe 13"/>
            <p:cNvGrpSpPr/>
            <p:nvPr/>
          </p:nvGrpSpPr>
          <p:grpSpPr>
            <a:xfrm rot="5400000">
              <a:off x="6446797" y="3282395"/>
              <a:ext cx="2299078" cy="1728192"/>
              <a:chOff x="827584" y="3077838"/>
              <a:chExt cx="7848872" cy="1728192"/>
            </a:xfrm>
          </p:grpSpPr>
          <p:cxnSp>
            <p:nvCxnSpPr>
              <p:cNvPr id="15" name="Rett linje 14"/>
              <p:cNvCxnSpPr/>
              <p:nvPr/>
            </p:nvCxnSpPr>
            <p:spPr>
              <a:xfrm>
                <a:off x="827584" y="3365870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Rett linje 15"/>
              <p:cNvCxnSpPr/>
              <p:nvPr/>
            </p:nvCxnSpPr>
            <p:spPr>
              <a:xfrm>
                <a:off x="827584" y="3653902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Rett linje 16"/>
              <p:cNvCxnSpPr/>
              <p:nvPr/>
            </p:nvCxnSpPr>
            <p:spPr>
              <a:xfrm>
                <a:off x="827584" y="3941934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Rett linje 17"/>
              <p:cNvCxnSpPr/>
              <p:nvPr/>
            </p:nvCxnSpPr>
            <p:spPr>
              <a:xfrm>
                <a:off x="827584" y="4229966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Rett linje 18"/>
              <p:cNvCxnSpPr/>
              <p:nvPr/>
            </p:nvCxnSpPr>
            <p:spPr>
              <a:xfrm>
                <a:off x="827584" y="4517998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Rett linje 19"/>
              <p:cNvCxnSpPr/>
              <p:nvPr/>
            </p:nvCxnSpPr>
            <p:spPr>
              <a:xfrm>
                <a:off x="827584" y="4806030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Rett linje 20"/>
              <p:cNvCxnSpPr/>
              <p:nvPr/>
            </p:nvCxnSpPr>
            <p:spPr>
              <a:xfrm>
                <a:off x="827584" y="3077838"/>
                <a:ext cx="7848872" cy="0"/>
              </a:xfrm>
              <a:prstGeom prst="line">
                <a:avLst/>
              </a:prstGeom>
              <a:ln>
                <a:solidFill>
                  <a:schemeClr val="bg1">
                    <a:lumMod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TextBox 1"/>
          <p:cNvSpPr txBox="1"/>
          <p:nvPr/>
        </p:nvSpPr>
        <p:spPr>
          <a:xfrm>
            <a:off x="3461535" y="1713528"/>
            <a:ext cx="22209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3200" dirty="0" smtClean="0"/>
              <a:t>Lungevolum</a:t>
            </a:r>
            <a:endParaRPr lang="nb-NO" sz="3200" dirty="0"/>
          </a:p>
        </p:txBody>
      </p:sp>
    </p:spTree>
    <p:extLst>
      <p:ext uri="{BB962C8B-B14F-4D97-AF65-F5344CB8AC3E}">
        <p14:creationId xmlns:p14="http://schemas.microsoft.com/office/powerpoint/2010/main" val="2028205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000"/>
          <a:stretch/>
        </p:blipFill>
        <p:spPr>
          <a:xfrm>
            <a:off x="396750" y="197932"/>
            <a:ext cx="8462134" cy="5400600"/>
          </a:xfrm>
          <a:prstGeom prst="rect">
            <a:avLst/>
          </a:prstGeom>
        </p:spPr>
      </p:pic>
      <p:cxnSp>
        <p:nvCxnSpPr>
          <p:cNvPr id="5" name="Rett pil 4"/>
          <p:cNvCxnSpPr/>
          <p:nvPr/>
        </p:nvCxnSpPr>
        <p:spPr>
          <a:xfrm>
            <a:off x="435160" y="4250411"/>
            <a:ext cx="8462135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tt pil 9"/>
          <p:cNvCxnSpPr/>
          <p:nvPr/>
        </p:nvCxnSpPr>
        <p:spPr>
          <a:xfrm flipV="1">
            <a:off x="847381" y="427568"/>
            <a:ext cx="0" cy="407568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uppe 25"/>
          <p:cNvGrpSpPr/>
          <p:nvPr/>
        </p:nvGrpSpPr>
        <p:grpSpPr>
          <a:xfrm>
            <a:off x="435160" y="920152"/>
            <a:ext cx="8308277" cy="2867133"/>
            <a:chOff x="827584" y="3077838"/>
            <a:chExt cx="7848872" cy="1728192"/>
          </a:xfrm>
        </p:grpSpPr>
        <p:cxnSp>
          <p:nvCxnSpPr>
            <p:cNvPr id="11" name="Rett linje 10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Rett linje 15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Rett linje 16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Rett linje 17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Rett linje 18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Rett linje 19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Rett linje 20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uppe 29"/>
          <p:cNvGrpSpPr/>
          <p:nvPr/>
        </p:nvGrpSpPr>
        <p:grpSpPr>
          <a:xfrm rot="5400000">
            <a:off x="655336" y="978006"/>
            <a:ext cx="3814253" cy="3430161"/>
            <a:chOff x="827584" y="3077838"/>
            <a:chExt cx="7848872" cy="1728192"/>
          </a:xfrm>
        </p:grpSpPr>
        <p:cxnSp>
          <p:nvCxnSpPr>
            <p:cNvPr id="31" name="Rett linje 30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Rett linje 31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Rett linje 32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Rett linje 33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Rett linje 34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Rett linje 35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Rett linje 36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uppe 37"/>
          <p:cNvGrpSpPr/>
          <p:nvPr/>
        </p:nvGrpSpPr>
        <p:grpSpPr>
          <a:xfrm rot="5400000">
            <a:off x="4694209" y="978006"/>
            <a:ext cx="3814253" cy="3430161"/>
            <a:chOff x="827584" y="3077838"/>
            <a:chExt cx="7848872" cy="1728192"/>
          </a:xfrm>
        </p:grpSpPr>
        <p:cxnSp>
          <p:nvCxnSpPr>
            <p:cNvPr id="39" name="Rett linje 38"/>
            <p:cNvCxnSpPr/>
            <p:nvPr/>
          </p:nvCxnSpPr>
          <p:spPr>
            <a:xfrm>
              <a:off x="827584" y="336587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Rett linje 39"/>
            <p:cNvCxnSpPr/>
            <p:nvPr/>
          </p:nvCxnSpPr>
          <p:spPr>
            <a:xfrm>
              <a:off x="827584" y="3653902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Rett linje 40"/>
            <p:cNvCxnSpPr/>
            <p:nvPr/>
          </p:nvCxnSpPr>
          <p:spPr>
            <a:xfrm>
              <a:off x="827584" y="3941934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Rett linje 41"/>
            <p:cNvCxnSpPr/>
            <p:nvPr/>
          </p:nvCxnSpPr>
          <p:spPr>
            <a:xfrm>
              <a:off x="827584" y="4229966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Rett linje 42"/>
            <p:cNvCxnSpPr/>
            <p:nvPr/>
          </p:nvCxnSpPr>
          <p:spPr>
            <a:xfrm>
              <a:off x="827584" y="451799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Rett linje 43"/>
            <p:cNvCxnSpPr/>
            <p:nvPr/>
          </p:nvCxnSpPr>
          <p:spPr>
            <a:xfrm>
              <a:off x="827584" y="4806030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Rett linje 44"/>
            <p:cNvCxnSpPr/>
            <p:nvPr/>
          </p:nvCxnSpPr>
          <p:spPr>
            <a:xfrm>
              <a:off x="827584" y="3077838"/>
              <a:ext cx="7848872" cy="0"/>
            </a:xfrm>
            <a:prstGeom prst="line">
              <a:avLst/>
            </a:prstGeom>
            <a:ln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3"/>
          <p:cNvGrpSpPr/>
          <p:nvPr/>
        </p:nvGrpSpPr>
        <p:grpSpPr>
          <a:xfrm>
            <a:off x="133474" y="1190659"/>
            <a:ext cx="301686" cy="3246453"/>
            <a:chOff x="200647" y="1028676"/>
            <a:chExt cx="301686" cy="3191594"/>
          </a:xfrm>
        </p:grpSpPr>
        <p:sp>
          <p:nvSpPr>
            <p:cNvPr id="3" name="TextBox 2"/>
            <p:cNvSpPr txBox="1"/>
            <p:nvPr/>
          </p:nvSpPr>
          <p:spPr>
            <a:xfrm>
              <a:off x="200647" y="385093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 smtClean="0"/>
                <a:t>0</a:t>
              </a:r>
              <a:endParaRPr lang="nb-NO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00647" y="341795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1</a:t>
              </a:r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200647" y="246540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3</a:t>
              </a:r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00647" y="2884659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2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200647" y="1984387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4</a:t>
              </a: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00647" y="1506531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5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200647" y="102867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b-NO" dirty="0"/>
                <a:t>6</a:t>
              </a:r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696539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0</a:t>
            </a:r>
            <a:endParaRPr lang="nb-NO" dirty="0"/>
          </a:p>
        </p:txBody>
      </p:sp>
      <p:sp>
        <p:nvSpPr>
          <p:cNvPr id="53" name="TextBox 52"/>
          <p:cNvSpPr txBox="1"/>
          <p:nvPr/>
        </p:nvSpPr>
        <p:spPr>
          <a:xfrm>
            <a:off x="1268233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839927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2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411620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3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2983314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4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3555006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5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126700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6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4735413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7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5307106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8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878799" y="460021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9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6450492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10</a:t>
            </a:r>
            <a:endParaRPr lang="nb-NO" dirty="0"/>
          </a:p>
        </p:txBody>
      </p:sp>
      <p:sp>
        <p:nvSpPr>
          <p:cNvPr id="63" name="TextBox 62"/>
          <p:cNvSpPr txBox="1"/>
          <p:nvPr/>
        </p:nvSpPr>
        <p:spPr>
          <a:xfrm>
            <a:off x="7022186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11</a:t>
            </a:r>
            <a:endParaRPr lang="nb-NO" dirty="0"/>
          </a:p>
        </p:txBody>
      </p:sp>
      <p:sp>
        <p:nvSpPr>
          <p:cNvPr id="64" name="TextBox 63"/>
          <p:cNvSpPr txBox="1"/>
          <p:nvPr/>
        </p:nvSpPr>
        <p:spPr>
          <a:xfrm>
            <a:off x="7593880" y="4600214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12</a:t>
            </a:r>
            <a:endParaRPr lang="nb-NO" dirty="0"/>
          </a:p>
        </p:txBody>
      </p:sp>
      <p:sp>
        <p:nvSpPr>
          <p:cNvPr id="65" name="TextBox 64"/>
          <p:cNvSpPr txBox="1"/>
          <p:nvPr/>
        </p:nvSpPr>
        <p:spPr>
          <a:xfrm>
            <a:off x="8165574" y="459984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13</a:t>
            </a:r>
            <a:endParaRPr lang="nb-NO" dirty="0"/>
          </a:p>
        </p:txBody>
      </p:sp>
      <p:sp>
        <p:nvSpPr>
          <p:cNvPr id="6" name="TextBox 5"/>
          <p:cNvSpPr txBox="1"/>
          <p:nvPr/>
        </p:nvSpPr>
        <p:spPr>
          <a:xfrm>
            <a:off x="8371280" y="4286639"/>
            <a:ext cx="8627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200" dirty="0"/>
              <a:t>Samplings-</a:t>
            </a:r>
          </a:p>
          <a:p>
            <a:r>
              <a:rPr lang="nb-NO" sz="1200" dirty="0"/>
              <a:t>punkt</a:t>
            </a:r>
            <a:endParaRPr lang="nb-NO" sz="1200" dirty="0" smtClean="0"/>
          </a:p>
        </p:txBody>
      </p:sp>
      <p:sp>
        <p:nvSpPr>
          <p:cNvPr id="66" name="TextBox 65"/>
          <p:cNvSpPr txBox="1"/>
          <p:nvPr/>
        </p:nvSpPr>
        <p:spPr>
          <a:xfrm>
            <a:off x="249935" y="116632"/>
            <a:ext cx="12257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b-NO" sz="1200" dirty="0" smtClean="0"/>
              <a:t>Nivå lungevolum</a:t>
            </a:r>
          </a:p>
        </p:txBody>
      </p:sp>
      <p:sp>
        <p:nvSpPr>
          <p:cNvPr id="2" name="Oval 1"/>
          <p:cNvSpPr/>
          <p:nvPr/>
        </p:nvSpPr>
        <p:spPr>
          <a:xfrm>
            <a:off x="4048944" y="2254967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4" name="Oval 73"/>
          <p:cNvSpPr/>
          <p:nvPr/>
        </p:nvSpPr>
        <p:spPr>
          <a:xfrm>
            <a:off x="1214866" y="3645024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5" name="Oval 74"/>
          <p:cNvSpPr/>
          <p:nvPr/>
        </p:nvSpPr>
        <p:spPr>
          <a:xfrm>
            <a:off x="1762170" y="1789225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6" name="Oval 75"/>
          <p:cNvSpPr/>
          <p:nvPr/>
        </p:nvSpPr>
        <p:spPr>
          <a:xfrm>
            <a:off x="2333862" y="2267081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7" name="Oval 76"/>
          <p:cNvSpPr/>
          <p:nvPr/>
        </p:nvSpPr>
        <p:spPr>
          <a:xfrm>
            <a:off x="2905557" y="3674815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78" name="Oval 77"/>
          <p:cNvSpPr/>
          <p:nvPr/>
        </p:nvSpPr>
        <p:spPr>
          <a:xfrm>
            <a:off x="3477249" y="1702588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80" name="Oval 79"/>
          <p:cNvSpPr/>
          <p:nvPr/>
        </p:nvSpPr>
        <p:spPr>
          <a:xfrm>
            <a:off x="618782" y="2606449"/>
            <a:ext cx="457200" cy="173275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7" name="TextBox 66"/>
          <p:cNvSpPr txBox="1"/>
          <p:nvPr/>
        </p:nvSpPr>
        <p:spPr>
          <a:xfrm>
            <a:off x="95064" y="739034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7</a:t>
            </a:r>
          </a:p>
        </p:txBody>
      </p:sp>
      <p:graphicFrame>
        <p:nvGraphicFramePr>
          <p:cNvPr id="68" name="Table 6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9882026"/>
              </p:ext>
            </p:extLst>
          </p:nvPr>
        </p:nvGraphicFramePr>
        <p:xfrm>
          <a:off x="3419872" y="3168478"/>
          <a:ext cx="4519014" cy="317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713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4569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5618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1600" dirty="0" smtClean="0"/>
                        <a:t>Samplings-</a:t>
                      </a:r>
                    </a:p>
                    <a:p>
                      <a:pPr algn="ctr"/>
                      <a:r>
                        <a:rPr lang="nb-NO" sz="1600" dirty="0" smtClean="0"/>
                        <a:t>punkt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dirty="0" smtClean="0"/>
                        <a:t>Nivå lungevolum</a:t>
                      </a:r>
                    </a:p>
                    <a:p>
                      <a:pPr algn="ctr"/>
                      <a:r>
                        <a:rPr lang="nb-NO" sz="1600" dirty="0" smtClean="0"/>
                        <a:t>som desimaltall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dirty="0" smtClean="0"/>
                        <a:t>Nivå lungevolum</a:t>
                      </a:r>
                    </a:p>
                    <a:p>
                      <a:pPr algn="ctr"/>
                      <a:r>
                        <a:rPr lang="nb-NO" sz="1600" dirty="0" smtClean="0"/>
                        <a:t>som binærtall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0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2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3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4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5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6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9" name="TextBox 68"/>
          <p:cNvSpPr txBox="1"/>
          <p:nvPr/>
        </p:nvSpPr>
        <p:spPr>
          <a:xfrm>
            <a:off x="5260936" y="375231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3</a:t>
            </a:r>
            <a:endParaRPr lang="nb-NO" dirty="0"/>
          </a:p>
        </p:txBody>
      </p:sp>
      <p:sp>
        <p:nvSpPr>
          <p:cNvPr id="70" name="TextBox 69"/>
          <p:cNvSpPr txBox="1"/>
          <p:nvPr/>
        </p:nvSpPr>
        <p:spPr>
          <a:xfrm>
            <a:off x="5260936" y="412304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1</a:t>
            </a:r>
            <a:endParaRPr lang="nb-NO" dirty="0"/>
          </a:p>
        </p:txBody>
      </p:sp>
      <p:sp>
        <p:nvSpPr>
          <p:cNvPr id="71" name="TextBox 70"/>
          <p:cNvSpPr txBox="1"/>
          <p:nvPr/>
        </p:nvSpPr>
        <p:spPr>
          <a:xfrm>
            <a:off x="5260936" y="449378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5</a:t>
            </a:r>
            <a:endParaRPr lang="nb-NO" dirty="0"/>
          </a:p>
        </p:txBody>
      </p:sp>
      <p:sp>
        <p:nvSpPr>
          <p:cNvPr id="72" name="TextBox 71"/>
          <p:cNvSpPr txBox="1"/>
          <p:nvPr/>
        </p:nvSpPr>
        <p:spPr>
          <a:xfrm>
            <a:off x="5260936" y="4864515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4</a:t>
            </a:r>
            <a:endParaRPr lang="nb-NO" dirty="0"/>
          </a:p>
        </p:txBody>
      </p:sp>
      <p:sp>
        <p:nvSpPr>
          <p:cNvPr id="73" name="TextBox 72"/>
          <p:cNvSpPr txBox="1"/>
          <p:nvPr/>
        </p:nvSpPr>
        <p:spPr>
          <a:xfrm>
            <a:off x="5260936" y="523524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1</a:t>
            </a:r>
            <a:endParaRPr lang="nb-NO" dirty="0"/>
          </a:p>
        </p:txBody>
      </p:sp>
      <p:sp>
        <p:nvSpPr>
          <p:cNvPr id="79" name="TextBox 78"/>
          <p:cNvSpPr txBox="1"/>
          <p:nvPr/>
        </p:nvSpPr>
        <p:spPr>
          <a:xfrm>
            <a:off x="5260936" y="5605981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5</a:t>
            </a:r>
            <a:endParaRPr lang="nb-NO" dirty="0"/>
          </a:p>
        </p:txBody>
      </p:sp>
      <p:sp>
        <p:nvSpPr>
          <p:cNvPr id="87" name="TextBox 86"/>
          <p:cNvSpPr txBox="1"/>
          <p:nvPr/>
        </p:nvSpPr>
        <p:spPr>
          <a:xfrm>
            <a:off x="5260936" y="597671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smtClean="0"/>
              <a:t>4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27391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80" grpId="0" animBg="1"/>
      <p:bldP spid="69" grpId="0"/>
      <p:bldP spid="70" grpId="0"/>
      <p:bldP spid="71" grpId="0"/>
      <p:bldP spid="72" grpId="0"/>
      <p:bldP spid="73" grpId="0"/>
      <p:bldP spid="79" grpId="0"/>
      <p:bldP spid="8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5218539"/>
              </p:ext>
            </p:extLst>
          </p:nvPr>
        </p:nvGraphicFramePr>
        <p:xfrm>
          <a:off x="16007" y="0"/>
          <a:ext cx="3513099" cy="317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10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1710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7103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sz="1600" dirty="0" smtClean="0"/>
                        <a:t>Samplings-punkt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sz="1600" dirty="0" smtClean="0"/>
                        <a:t>Volum/nivå</a:t>
                      </a:r>
                    </a:p>
                    <a:p>
                      <a:pPr algn="ctr"/>
                      <a:r>
                        <a:rPr lang="nb-NO" sz="1600" dirty="0" smtClean="0"/>
                        <a:t>desimalt</a:t>
                      </a:r>
                      <a:endParaRPr lang="nb-NO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600" dirty="0" smtClean="0"/>
                        <a:t>Volum/nivå</a:t>
                      </a:r>
                    </a:p>
                    <a:p>
                      <a:r>
                        <a:rPr lang="nb-NO" sz="1600" dirty="0" smtClean="0"/>
                        <a:t>binært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0</a:t>
                      </a:r>
                      <a:endParaRPr lang="nb-NO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1</a:t>
                      </a:r>
                      <a:endParaRPr lang="nb-NO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2</a:t>
                      </a:r>
                      <a:endParaRPr lang="nb-NO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3</a:t>
                      </a:r>
                      <a:endParaRPr lang="nb-NO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4</a:t>
                      </a:r>
                      <a:endParaRPr lang="nb-NO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5</a:t>
                      </a:r>
                      <a:endParaRPr lang="nb-NO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>
                          <a:solidFill>
                            <a:schemeClr val="bg1">
                              <a:lumMod val="65000"/>
                            </a:schemeClr>
                          </a:solidFill>
                        </a:rPr>
                        <a:t>6</a:t>
                      </a:r>
                      <a:endParaRPr lang="nb-NO" dirty="0">
                        <a:solidFill>
                          <a:schemeClr val="bg1">
                            <a:lumMod val="6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7832723"/>
              </p:ext>
            </p:extLst>
          </p:nvPr>
        </p:nvGraphicFramePr>
        <p:xfrm>
          <a:off x="3851920" y="3356992"/>
          <a:ext cx="5087888" cy="3235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197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7197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7197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7197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b-NO" dirty="0" smtClean="0">
                          <a:solidFill>
                            <a:schemeClr val="bg1"/>
                          </a:solidFill>
                        </a:rPr>
                        <a:t>Desimale </a:t>
                      </a:r>
                    </a:p>
                    <a:p>
                      <a:r>
                        <a:rPr lang="nb-NO" dirty="0" smtClean="0">
                          <a:solidFill>
                            <a:schemeClr val="bg1"/>
                          </a:solidFill>
                        </a:rPr>
                        <a:t>tall</a:t>
                      </a:r>
                      <a:endParaRPr lang="nb-NO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4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2</a:t>
                      </a:r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 dirty="0" smtClean="0"/>
                        <a:t>1</a:t>
                      </a:r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b="1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nb-NO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b="1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nb-NO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b="1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nb-NO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b="1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nb-NO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b="1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nb-NO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b="1" dirty="0" smtClean="0">
                          <a:solidFill>
                            <a:schemeClr val="bg1"/>
                          </a:solidFill>
                        </a:rPr>
                        <a:t>5</a:t>
                      </a:r>
                      <a:endParaRPr lang="nb-NO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nb-NO" b="1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nb-NO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nb-NO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619672" y="548680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3</a:t>
            </a:r>
            <a:endParaRPr lang="nb-NO" dirty="0"/>
          </a:p>
        </p:txBody>
      </p:sp>
      <p:sp>
        <p:nvSpPr>
          <p:cNvPr id="5" name="TextBox 4"/>
          <p:cNvSpPr txBox="1"/>
          <p:nvPr/>
        </p:nvSpPr>
        <p:spPr>
          <a:xfrm>
            <a:off x="2627784" y="559096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011</a:t>
            </a:r>
            <a:endParaRPr lang="nb-NO" dirty="0"/>
          </a:p>
        </p:txBody>
      </p:sp>
      <p:sp>
        <p:nvSpPr>
          <p:cNvPr id="6" name="TextBox 5"/>
          <p:cNvSpPr txBox="1"/>
          <p:nvPr/>
        </p:nvSpPr>
        <p:spPr>
          <a:xfrm>
            <a:off x="1619672" y="93884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1</a:t>
            </a:r>
            <a:endParaRPr lang="nb-NO" dirty="0"/>
          </a:p>
        </p:txBody>
      </p:sp>
      <p:sp>
        <p:nvSpPr>
          <p:cNvPr id="7" name="TextBox 6"/>
          <p:cNvSpPr txBox="1"/>
          <p:nvPr/>
        </p:nvSpPr>
        <p:spPr>
          <a:xfrm>
            <a:off x="1619672" y="130817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5</a:t>
            </a:r>
            <a:endParaRPr lang="nb-NO" dirty="0"/>
          </a:p>
        </p:txBody>
      </p:sp>
      <p:sp>
        <p:nvSpPr>
          <p:cNvPr id="8" name="TextBox 7"/>
          <p:cNvSpPr txBox="1"/>
          <p:nvPr/>
        </p:nvSpPr>
        <p:spPr>
          <a:xfrm>
            <a:off x="1619672" y="1678197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4</a:t>
            </a:r>
            <a:endParaRPr lang="nb-NO" dirty="0"/>
          </a:p>
        </p:txBody>
      </p:sp>
      <p:sp>
        <p:nvSpPr>
          <p:cNvPr id="9" name="TextBox 8"/>
          <p:cNvSpPr txBox="1"/>
          <p:nvPr/>
        </p:nvSpPr>
        <p:spPr>
          <a:xfrm>
            <a:off x="1619672" y="204821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1</a:t>
            </a:r>
            <a:endParaRPr lang="nb-NO" dirty="0"/>
          </a:p>
        </p:txBody>
      </p:sp>
      <p:sp>
        <p:nvSpPr>
          <p:cNvPr id="10" name="TextBox 9"/>
          <p:cNvSpPr txBox="1"/>
          <p:nvPr/>
        </p:nvSpPr>
        <p:spPr>
          <a:xfrm>
            <a:off x="1619672" y="2418239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5</a:t>
            </a:r>
            <a:endParaRPr lang="nb-NO" dirty="0"/>
          </a:p>
        </p:txBody>
      </p:sp>
      <p:sp>
        <p:nvSpPr>
          <p:cNvPr id="11" name="TextBox 10"/>
          <p:cNvSpPr txBox="1"/>
          <p:nvPr/>
        </p:nvSpPr>
        <p:spPr>
          <a:xfrm>
            <a:off x="1619672" y="2797987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4</a:t>
            </a:r>
            <a:endParaRPr lang="nb-NO" dirty="0"/>
          </a:p>
        </p:txBody>
      </p:sp>
      <p:sp>
        <p:nvSpPr>
          <p:cNvPr id="12" name="TextBox 11"/>
          <p:cNvSpPr txBox="1"/>
          <p:nvPr/>
        </p:nvSpPr>
        <p:spPr>
          <a:xfrm>
            <a:off x="2627784" y="940221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001</a:t>
            </a:r>
            <a:endParaRPr lang="nb-NO" dirty="0"/>
          </a:p>
        </p:txBody>
      </p:sp>
      <p:sp>
        <p:nvSpPr>
          <p:cNvPr id="13" name="TextBox 12"/>
          <p:cNvSpPr txBox="1"/>
          <p:nvPr/>
        </p:nvSpPr>
        <p:spPr>
          <a:xfrm>
            <a:off x="2644757" y="1308176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101</a:t>
            </a:r>
            <a:endParaRPr lang="nb-NO" dirty="0"/>
          </a:p>
        </p:txBody>
      </p:sp>
      <p:sp>
        <p:nvSpPr>
          <p:cNvPr id="14" name="TextBox 13"/>
          <p:cNvSpPr txBox="1"/>
          <p:nvPr/>
        </p:nvSpPr>
        <p:spPr>
          <a:xfrm>
            <a:off x="2644757" y="1678886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100</a:t>
            </a:r>
            <a:endParaRPr lang="nb-NO" dirty="0"/>
          </a:p>
        </p:txBody>
      </p:sp>
      <p:sp>
        <p:nvSpPr>
          <p:cNvPr id="15" name="TextBox 14"/>
          <p:cNvSpPr txBox="1"/>
          <p:nvPr/>
        </p:nvSpPr>
        <p:spPr>
          <a:xfrm>
            <a:off x="2627784" y="2048907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001</a:t>
            </a:r>
            <a:endParaRPr lang="nb-NO" dirty="0"/>
          </a:p>
        </p:txBody>
      </p:sp>
      <p:sp>
        <p:nvSpPr>
          <p:cNvPr id="16" name="TextBox 15"/>
          <p:cNvSpPr txBox="1"/>
          <p:nvPr/>
        </p:nvSpPr>
        <p:spPr>
          <a:xfrm>
            <a:off x="2644757" y="2428655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1</a:t>
            </a:r>
            <a:r>
              <a:rPr lang="nb-NO" dirty="0" smtClean="0"/>
              <a:t>01</a:t>
            </a:r>
            <a:endParaRPr lang="nb-NO" dirty="0"/>
          </a:p>
        </p:txBody>
      </p:sp>
      <p:sp>
        <p:nvSpPr>
          <p:cNvPr id="17" name="TextBox 16"/>
          <p:cNvSpPr txBox="1"/>
          <p:nvPr/>
        </p:nvSpPr>
        <p:spPr>
          <a:xfrm>
            <a:off x="2627784" y="2787571"/>
            <a:ext cx="5760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100</a:t>
            </a:r>
            <a:endParaRPr lang="nb-NO" dirty="0"/>
          </a:p>
        </p:txBody>
      </p:sp>
      <p:sp>
        <p:nvSpPr>
          <p:cNvPr id="18" name="TextBox 17"/>
          <p:cNvSpPr txBox="1"/>
          <p:nvPr/>
        </p:nvSpPr>
        <p:spPr>
          <a:xfrm>
            <a:off x="5652120" y="400506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876256" y="400506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1</a:t>
            </a:r>
            <a:endParaRPr lang="nb-NO" dirty="0"/>
          </a:p>
        </p:txBody>
      </p:sp>
      <p:sp>
        <p:nvSpPr>
          <p:cNvPr id="20" name="TextBox 19"/>
          <p:cNvSpPr txBox="1"/>
          <p:nvPr/>
        </p:nvSpPr>
        <p:spPr>
          <a:xfrm>
            <a:off x="8172400" y="400506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1</a:t>
            </a:r>
            <a:endParaRPr lang="nb-NO" dirty="0"/>
          </a:p>
        </p:txBody>
      </p:sp>
      <p:sp>
        <p:nvSpPr>
          <p:cNvPr id="21" name="TextBox 20"/>
          <p:cNvSpPr txBox="1"/>
          <p:nvPr/>
        </p:nvSpPr>
        <p:spPr>
          <a:xfrm>
            <a:off x="5652120" y="5110552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1</a:t>
            </a:r>
            <a:endParaRPr lang="nb-NO" dirty="0"/>
          </a:p>
        </p:txBody>
      </p:sp>
      <p:sp>
        <p:nvSpPr>
          <p:cNvPr id="22" name="TextBox 21"/>
          <p:cNvSpPr txBox="1"/>
          <p:nvPr/>
        </p:nvSpPr>
        <p:spPr>
          <a:xfrm>
            <a:off x="5652120" y="4387877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652120" y="4757209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1</a:t>
            </a:r>
            <a:endParaRPr lang="nb-NO" dirty="0"/>
          </a:p>
        </p:txBody>
      </p:sp>
      <p:sp>
        <p:nvSpPr>
          <p:cNvPr id="24" name="TextBox 23"/>
          <p:cNvSpPr txBox="1"/>
          <p:nvPr/>
        </p:nvSpPr>
        <p:spPr>
          <a:xfrm>
            <a:off x="5652120" y="547988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0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652120" y="622602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1</a:t>
            </a:r>
            <a:endParaRPr lang="nb-NO" dirty="0"/>
          </a:p>
        </p:txBody>
      </p:sp>
      <p:sp>
        <p:nvSpPr>
          <p:cNvPr id="26" name="TextBox 25"/>
          <p:cNvSpPr txBox="1"/>
          <p:nvPr/>
        </p:nvSpPr>
        <p:spPr>
          <a:xfrm>
            <a:off x="5652120" y="5849216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1</a:t>
            </a:r>
            <a:endParaRPr lang="nb-NO" dirty="0"/>
          </a:p>
        </p:txBody>
      </p:sp>
      <p:sp>
        <p:nvSpPr>
          <p:cNvPr id="27" name="TextBox 26"/>
          <p:cNvSpPr txBox="1"/>
          <p:nvPr/>
        </p:nvSpPr>
        <p:spPr>
          <a:xfrm>
            <a:off x="8172400" y="4387877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1</a:t>
            </a:r>
            <a:endParaRPr lang="nb-NO" dirty="0"/>
          </a:p>
        </p:txBody>
      </p:sp>
      <p:sp>
        <p:nvSpPr>
          <p:cNvPr id="28" name="TextBox 27"/>
          <p:cNvSpPr txBox="1"/>
          <p:nvPr/>
        </p:nvSpPr>
        <p:spPr>
          <a:xfrm>
            <a:off x="6876256" y="4387877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0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876256" y="4724943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876256" y="5094275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876256" y="547988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0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876256" y="585640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876256" y="621346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0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172400" y="4724943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1</a:t>
            </a:r>
            <a:endParaRPr lang="nb-NO" dirty="0"/>
          </a:p>
        </p:txBody>
      </p:sp>
      <p:sp>
        <p:nvSpPr>
          <p:cNvPr id="35" name="TextBox 34"/>
          <p:cNvSpPr txBox="1"/>
          <p:nvPr/>
        </p:nvSpPr>
        <p:spPr>
          <a:xfrm>
            <a:off x="8172400" y="5094275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172400" y="5461067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1</a:t>
            </a:r>
            <a:endParaRPr lang="nb-NO" dirty="0"/>
          </a:p>
        </p:txBody>
      </p:sp>
      <p:sp>
        <p:nvSpPr>
          <p:cNvPr id="37" name="TextBox 36"/>
          <p:cNvSpPr txBox="1"/>
          <p:nvPr/>
        </p:nvSpPr>
        <p:spPr>
          <a:xfrm>
            <a:off x="8172400" y="585640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1</a:t>
            </a:r>
            <a:endParaRPr lang="nb-NO" dirty="0"/>
          </a:p>
        </p:txBody>
      </p:sp>
      <p:sp>
        <p:nvSpPr>
          <p:cNvPr id="38" name="TextBox 37"/>
          <p:cNvSpPr txBox="1"/>
          <p:nvPr/>
        </p:nvSpPr>
        <p:spPr>
          <a:xfrm>
            <a:off x="8172400" y="6226024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0</a:t>
            </a:r>
          </a:p>
        </p:txBody>
      </p:sp>
      <p:sp>
        <p:nvSpPr>
          <p:cNvPr id="39" name="Title 1"/>
          <p:cNvSpPr txBox="1">
            <a:spLocks/>
          </p:cNvSpPr>
          <p:nvPr/>
        </p:nvSpPr>
        <p:spPr>
          <a:xfrm>
            <a:off x="2281064" y="2708920"/>
            <a:ext cx="8229600" cy="864096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sz="3600" smtClean="0"/>
              <a:t>Omregningstabell </a:t>
            </a:r>
            <a:endParaRPr lang="nb-NO" sz="3600" dirty="0"/>
          </a:p>
        </p:txBody>
      </p:sp>
    </p:spTree>
    <p:extLst>
      <p:ext uri="{BB962C8B-B14F-4D97-AF65-F5344CB8AC3E}">
        <p14:creationId xmlns:p14="http://schemas.microsoft.com/office/powerpoint/2010/main" val="1243695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1135</TotalTime>
  <Words>923</Words>
  <Application>Microsoft Office PowerPoint</Application>
  <PresentationFormat>Skjermfremvisning (4:3)</PresentationFormat>
  <Paragraphs>469</Paragraphs>
  <Slides>16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16</vt:i4>
      </vt:variant>
    </vt:vector>
  </HeadingPairs>
  <TitlesOfParts>
    <vt:vector size="17" baseType="lpstr">
      <vt:lpstr>Office-tema</vt:lpstr>
      <vt:lpstr>PowerPoint-presentasjon</vt:lpstr>
      <vt:lpstr>Hvordan kan vi sende slike signal?</vt:lpstr>
      <vt:lpstr>Desimale tall</vt:lpstr>
      <vt:lpstr>Binære tall</vt:lpstr>
      <vt:lpstr>Omregningstabell </vt:lpstr>
      <vt:lpstr>Omregningstabell 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Oppdrag snakketøy</vt:lpstr>
      <vt:lpstr>PowerPoint-presentasjon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Aud Ragnhild V K Skår</dc:creator>
  <cp:lastModifiedBy>Øystein Sørborg</cp:lastModifiedBy>
  <cp:revision>38</cp:revision>
  <dcterms:created xsi:type="dcterms:W3CDTF">2017-02-15T09:22:41Z</dcterms:created>
  <dcterms:modified xsi:type="dcterms:W3CDTF">2017-08-17T12:41:00Z</dcterms:modified>
</cp:coreProperties>
</file>