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308" r:id="rId2"/>
    <p:sldId id="256" r:id="rId3"/>
    <p:sldId id="287" r:id="rId4"/>
    <p:sldId id="309" r:id="rId5"/>
    <p:sldId id="288" r:id="rId6"/>
    <p:sldId id="286" r:id="rId7"/>
    <p:sldId id="297" r:id="rId8"/>
    <p:sldId id="298" r:id="rId9"/>
    <p:sldId id="299" r:id="rId10"/>
    <p:sldId id="301" r:id="rId11"/>
    <p:sldId id="300" r:id="rId12"/>
    <p:sldId id="302" r:id="rId13"/>
    <p:sldId id="303" r:id="rId14"/>
    <p:sldId id="305" r:id="rId15"/>
    <p:sldId id="306" r:id="rId16"/>
    <p:sldId id="296" r:id="rId17"/>
    <p:sldId id="307" r:id="rId18"/>
    <p:sldId id="311" r:id="rId19"/>
    <p:sldId id="313" r:id="rId20"/>
    <p:sldId id="285" r:id="rId21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erit Reitan" initials="BR" lastIdx="2" clrIdx="0">
    <p:extLst>
      <p:ext uri="{19B8F6BF-5375-455C-9EA6-DF929625EA0E}">
        <p15:presenceInfo xmlns:p15="http://schemas.microsoft.com/office/powerpoint/2012/main" userId="S-1-5-21-1927809936-1189766144-1318725885-42671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638A8"/>
    <a:srgbClr val="FD6151"/>
    <a:srgbClr val="82320E"/>
    <a:srgbClr val="7E431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680" autoAdjust="0"/>
    <p:restoredTop sz="93979" autoAdjust="0"/>
  </p:normalViewPr>
  <p:slideViewPr>
    <p:cSldViewPr snapToGrid="0">
      <p:cViewPr varScale="1">
        <p:scale>
          <a:sx n="82" d="100"/>
          <a:sy n="82" d="100"/>
        </p:scale>
        <p:origin x="10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1B7FDD-528D-47C5-8054-40D30C210A7B}" type="datetimeFigureOut">
              <a:rPr lang="nb-NO" smtClean="0"/>
              <a:t>07.07.2022</a:t>
            </a:fld>
            <a:endParaRPr lang="nb-NO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67E091-2504-4499-A49A-C966FD9579D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5802485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 smtClean="0"/>
              <a:t>Lenke til Escape</a:t>
            </a:r>
            <a:r>
              <a:rPr lang="nb-NO" baseline="0" dirty="0" smtClean="0"/>
              <a:t> Rommet her: https://docs.google.com/presentation/d/1f6kXGXK-CLIoIgW4f9buBG6j7Qavu-elm6UXxV4GhBk/preview#slide=id.gae0c384b94_0_4</a:t>
            </a:r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67E091-2504-4499-A49A-C966FD9579DD}" type="slidenum">
              <a:rPr lang="nb-NO" smtClean="0"/>
              <a:t>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201481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67E091-2504-4499-A49A-C966FD9579DD}" type="slidenum">
              <a:rPr lang="nb-NO" smtClean="0"/>
              <a:t>4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0415973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8C61E4-D67C-2040-A9B3-42B060A8C95A}" type="slidenum">
              <a:rPr lang="nb-NO" smtClean="0"/>
              <a:t>16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304535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9063FF-C224-4BDC-8F2E-18A3239DAF8B}" type="slidenum">
              <a:rPr lang="nb-NO" smtClean="0"/>
              <a:t>18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2359626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9063FF-C224-4BDC-8F2E-18A3239DAF8B}" type="slidenum">
              <a:rPr lang="nb-NO" smtClean="0"/>
              <a:t>19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8767198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14D16-A8A6-43E2-99A0-A9232FCD87FE}" type="datetimeFigureOut">
              <a:rPr lang="nb-NO" smtClean="0"/>
              <a:t>07.07.2022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E52E0-D1B2-4178-862A-A8FAD0B1D72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551279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14D16-A8A6-43E2-99A0-A9232FCD87FE}" type="datetimeFigureOut">
              <a:rPr lang="nb-NO" smtClean="0"/>
              <a:t>07.07.2022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E52E0-D1B2-4178-862A-A8FAD0B1D72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946155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14D16-A8A6-43E2-99A0-A9232FCD87FE}" type="datetimeFigureOut">
              <a:rPr lang="nb-NO" smtClean="0"/>
              <a:t>07.07.2022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E52E0-D1B2-4178-862A-A8FAD0B1D72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654741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14D16-A8A6-43E2-99A0-A9232FCD87FE}" type="datetimeFigureOut">
              <a:rPr lang="nb-NO" smtClean="0"/>
              <a:t>07.07.2022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E52E0-D1B2-4178-862A-A8FAD0B1D72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0023505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14D16-A8A6-43E2-99A0-A9232FCD87FE}" type="datetimeFigureOut">
              <a:rPr lang="nb-NO" smtClean="0"/>
              <a:t>07.07.2022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E52E0-D1B2-4178-862A-A8FAD0B1D72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150589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14D16-A8A6-43E2-99A0-A9232FCD87FE}" type="datetimeFigureOut">
              <a:rPr lang="nb-NO" smtClean="0"/>
              <a:t>07.07.2022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E52E0-D1B2-4178-862A-A8FAD0B1D72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9281416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14D16-A8A6-43E2-99A0-A9232FCD87FE}" type="datetimeFigureOut">
              <a:rPr lang="nb-NO" smtClean="0"/>
              <a:t>07.07.2022</a:t>
            </a:fld>
            <a:endParaRPr lang="nb-N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E52E0-D1B2-4178-862A-A8FAD0B1D72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7432527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14D16-A8A6-43E2-99A0-A9232FCD87FE}" type="datetimeFigureOut">
              <a:rPr lang="nb-NO" smtClean="0"/>
              <a:t>07.07.2022</a:t>
            </a:fld>
            <a:endParaRPr lang="nb-N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E52E0-D1B2-4178-862A-A8FAD0B1D72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420550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14D16-A8A6-43E2-99A0-A9232FCD87FE}" type="datetimeFigureOut">
              <a:rPr lang="nb-NO" smtClean="0"/>
              <a:t>07.07.2022</a:t>
            </a:fld>
            <a:endParaRPr lang="nb-N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E52E0-D1B2-4178-862A-A8FAD0B1D72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710583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14D16-A8A6-43E2-99A0-A9232FCD87FE}" type="datetimeFigureOut">
              <a:rPr lang="nb-NO" smtClean="0"/>
              <a:t>07.07.2022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E52E0-D1B2-4178-862A-A8FAD0B1D72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618928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14D16-A8A6-43E2-99A0-A9232FCD87FE}" type="datetimeFigureOut">
              <a:rPr lang="nb-NO" smtClean="0"/>
              <a:t>07.07.2022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E52E0-D1B2-4178-862A-A8FAD0B1D72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492406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614D16-A8A6-43E2-99A0-A9232FCD87FE}" type="datetimeFigureOut">
              <a:rPr lang="nb-NO" smtClean="0"/>
              <a:t>07.07.2022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EE52E0-D1B2-4178-862A-A8FAD0B1D72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553287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://www.fn.no/Skole/Undervisningsopplegg/Tverrfaglig/Baerekraft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10" Type="http://schemas.openxmlformats.org/officeDocument/2006/relationships/image" Target="../media/image17.jpe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b="1" dirty="0" smtClean="0"/>
              <a:t>1A Finn oppdraget! </a:t>
            </a:r>
            <a:endParaRPr lang="en-US" b="1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374630" y="1419828"/>
            <a:ext cx="9274897" cy="5214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8617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Del med sidemannen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ounded Rectangular Callout 3"/>
          <p:cNvSpPr/>
          <p:nvPr/>
        </p:nvSpPr>
        <p:spPr>
          <a:xfrm>
            <a:off x="3557303" y="1825625"/>
            <a:ext cx="5077394" cy="2650836"/>
          </a:xfrm>
          <a:prstGeom prst="wedgeRoundRectCallout">
            <a:avLst>
              <a:gd name="adj1" fmla="val -41135"/>
              <a:gd name="adj2" fmla="val 69121"/>
              <a:gd name="adj3" fmla="val 16667"/>
            </a:avLst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b-NO" sz="2800" dirty="0" smtClean="0">
                <a:latin typeface="Bahnschrift Light SemiCondensed" panose="020B0502040204020203" pitchFamily="34" charset="0"/>
              </a:rPr>
              <a:t>Hva tror DU tegneserien handler om?</a:t>
            </a:r>
            <a:endParaRPr lang="en-US" sz="2800" dirty="0">
              <a:latin typeface="Bahnschrift Light SemiCondense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003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Argumenter </a:t>
            </a:r>
            <a:r>
              <a:rPr lang="nb-NO" i="1" dirty="0"/>
              <a:t>for </a:t>
            </a:r>
            <a:r>
              <a:rPr lang="nb-NO" dirty="0"/>
              <a:t>og i </a:t>
            </a:r>
            <a:r>
              <a:rPr lang="nb-NO" i="1" dirty="0"/>
              <a:t>mot </a:t>
            </a:r>
            <a:r>
              <a:rPr lang="nb-NO" dirty="0"/>
              <a:t>bruk av gummikuler i </a:t>
            </a:r>
            <a:r>
              <a:rPr lang="nb-NO" dirty="0" smtClean="0"/>
              <a:t>kunstgressbaner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224725"/>
            <a:ext cx="6288464" cy="3952237"/>
          </a:xfrm>
        </p:spPr>
        <p:txBody>
          <a:bodyPr/>
          <a:lstStyle/>
          <a:p>
            <a:r>
              <a:rPr lang="nb-NO" dirty="0" smtClean="0"/>
              <a:t>Les tegneserien og finn argumenter </a:t>
            </a:r>
            <a:r>
              <a:rPr lang="nb-NO" i="1" dirty="0"/>
              <a:t>for </a:t>
            </a:r>
            <a:r>
              <a:rPr lang="nb-NO" dirty="0"/>
              <a:t>og i </a:t>
            </a:r>
            <a:r>
              <a:rPr lang="nb-NO" i="1" dirty="0"/>
              <a:t>mot </a:t>
            </a:r>
            <a:r>
              <a:rPr lang="nb-NO" dirty="0"/>
              <a:t>bruk av gummikuler i kunstgressbaner. </a:t>
            </a:r>
            <a:endParaRPr lang="nb-NO" dirty="0" smtClean="0"/>
          </a:p>
          <a:p>
            <a:r>
              <a:rPr lang="nb-NO" sz="2400" dirty="0" smtClean="0"/>
              <a:t>NB: Noter </a:t>
            </a:r>
            <a:r>
              <a:rPr lang="nb-NO" sz="2400" dirty="0"/>
              <a:t>kun argumenter dere finner i </a:t>
            </a:r>
            <a:r>
              <a:rPr lang="nb-NO" sz="2400" dirty="0" smtClean="0"/>
              <a:t>tegneserien!</a:t>
            </a:r>
            <a:endParaRPr lang="nb-NO" sz="2400" dirty="0"/>
          </a:p>
          <a:p>
            <a:endParaRPr lang="en-US" dirty="0"/>
          </a:p>
        </p:txBody>
      </p:sp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8543" y="1391992"/>
            <a:ext cx="3329409" cy="48509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639040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 dirty="0" smtClean="0">
                <a:latin typeface="Bahnschrift Light SemiCondensed" panose="020B0502040204020203" pitchFamily="34" charset="0"/>
              </a:rPr>
              <a:t>Men er gummikuler i kunstgressbaner bærekraftig? Hva vi </a:t>
            </a:r>
            <a:r>
              <a:rPr lang="nb-NO" dirty="0">
                <a:latin typeface="Bahnschrift Light SemiCondensed" panose="020B0502040204020203" pitchFamily="34" charset="0"/>
              </a:rPr>
              <a:t>må vurdere om noe skal være </a:t>
            </a:r>
            <a:r>
              <a:rPr lang="nb-NO" dirty="0" smtClean="0">
                <a:latin typeface="Bahnschrift Light SemiCondensed" panose="020B0502040204020203" pitchFamily="34" charset="0"/>
              </a:rPr>
              <a:t>bærekraftig?</a:t>
            </a:r>
            <a:endParaRPr lang="en-US" dirty="0"/>
          </a:p>
        </p:txBody>
      </p:sp>
      <p:pic>
        <p:nvPicPr>
          <p:cNvPr id="4" name="Picture 2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311178" y="1825625"/>
            <a:ext cx="7569643" cy="42998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ounded Rectangular Callout 4"/>
          <p:cNvSpPr/>
          <p:nvPr/>
        </p:nvSpPr>
        <p:spPr>
          <a:xfrm>
            <a:off x="7965816" y="2300316"/>
            <a:ext cx="3409732" cy="2017160"/>
          </a:xfrm>
          <a:prstGeom prst="wedgeRoundRectCallout">
            <a:avLst>
              <a:gd name="adj1" fmla="val 58906"/>
              <a:gd name="adj2" fmla="val 95222"/>
              <a:gd name="adj3" fmla="val 1666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b-NO" sz="2800" dirty="0">
                <a:latin typeface="Bahnschrift Light SemiCondensed" panose="020B0502040204020203" pitchFamily="34" charset="0"/>
              </a:rPr>
              <a:t>I</a:t>
            </a:r>
            <a:r>
              <a:rPr lang="nb-NO" sz="2800" dirty="0" smtClean="0">
                <a:latin typeface="Bahnschrift Light SemiCondensed" panose="020B0502040204020203" pitchFamily="34" charset="0"/>
              </a:rPr>
              <a:t> </a:t>
            </a:r>
            <a:r>
              <a:rPr lang="nb-NO" sz="2800" dirty="0">
                <a:latin typeface="Bahnschrift Light SemiCondensed" panose="020B0502040204020203" pitchFamily="34" charset="0"/>
              </a:rPr>
              <a:t>filmen </a:t>
            </a:r>
            <a:r>
              <a:rPr lang="nb-NO" sz="2800" dirty="0" smtClean="0">
                <a:latin typeface="Bahnschrift Light SemiCondensed" panose="020B0502040204020203" pitchFamily="34" charset="0"/>
              </a:rPr>
              <a:t>nevner de </a:t>
            </a:r>
            <a:r>
              <a:rPr lang="nb-NO" sz="2800" dirty="0" smtClean="0">
                <a:latin typeface="Bahnschrift Light SemiCondensed" panose="020B0502040204020203" pitchFamily="34" charset="0"/>
              </a:rPr>
              <a:t>tre </a:t>
            </a:r>
            <a:r>
              <a:rPr lang="nb-NO" sz="2800" dirty="0">
                <a:latin typeface="Bahnschrift Light SemiCondensed" panose="020B0502040204020203" pitchFamily="34" charset="0"/>
              </a:rPr>
              <a:t>dimensjoner </a:t>
            </a:r>
            <a:r>
              <a:rPr lang="nb-NO" sz="2800" dirty="0" smtClean="0">
                <a:latin typeface="Bahnschrift Light SemiCondensed" panose="020B0502040204020203" pitchFamily="34" charset="0"/>
              </a:rPr>
              <a:t>– hvilke?</a:t>
            </a:r>
            <a:endParaRPr lang="nb-NO" sz="2800" dirty="0">
              <a:latin typeface="Bahnschrift Light SemiCondense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62514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pic>
        <p:nvPicPr>
          <p:cNvPr id="6" name="Content Placeholder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48323" y="3518905"/>
            <a:ext cx="2606672" cy="1955005"/>
          </a:xfrm>
          <a:prstGeom prst="rect">
            <a:avLst/>
          </a:prstGeom>
        </p:spPr>
      </p:pic>
      <p:sp>
        <p:nvSpPr>
          <p:cNvPr id="7" name="Rounded Rectangular Callout 6"/>
          <p:cNvSpPr/>
          <p:nvPr/>
        </p:nvSpPr>
        <p:spPr>
          <a:xfrm>
            <a:off x="527901" y="3020602"/>
            <a:ext cx="3831767" cy="1294912"/>
          </a:xfrm>
          <a:prstGeom prst="wedgeRoundRectCallout">
            <a:avLst>
              <a:gd name="adj1" fmla="val 80998"/>
              <a:gd name="adj2" fmla="val 87098"/>
              <a:gd name="adj3" fmla="val 16667"/>
            </a:avLst>
          </a:prstGeom>
          <a:solidFill>
            <a:srgbClr val="92D05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400" b="1" dirty="0" smtClean="0">
                <a:latin typeface="Bahnschrift Light SemiCondensed" panose="020B0502040204020203" pitchFamily="34" charset="0"/>
              </a:rPr>
              <a:t>Miljø</a:t>
            </a:r>
            <a:r>
              <a:rPr lang="nb-NO" sz="2400" dirty="0" smtClean="0">
                <a:latin typeface="Bahnschrift Light SemiCondensed" panose="020B0502040204020203" pitchFamily="34" charset="0"/>
              </a:rPr>
              <a:t>: </a:t>
            </a:r>
          </a:p>
          <a:p>
            <a:pPr algn="ctr"/>
            <a:r>
              <a:rPr lang="nb-NO" sz="2400" i="1" dirty="0" smtClean="0">
                <a:latin typeface="Bahnschrift Light SemiCondensed" panose="020B0502040204020203" pitchFamily="34" charset="0"/>
              </a:rPr>
              <a:t>Hvordan påvirker det miljøet og naturen?</a:t>
            </a:r>
            <a:endParaRPr lang="en-US" sz="2400" i="1" dirty="0">
              <a:latin typeface="Bahnschrift Light SemiCondensed" panose="020B0502040204020203" pitchFamily="34" charset="0"/>
            </a:endParaRPr>
          </a:p>
        </p:txBody>
      </p:sp>
      <p:sp>
        <p:nvSpPr>
          <p:cNvPr id="8" name="Rounded Rectangular Callout 7"/>
          <p:cNvSpPr/>
          <p:nvPr/>
        </p:nvSpPr>
        <p:spPr>
          <a:xfrm>
            <a:off x="8257128" y="4382311"/>
            <a:ext cx="3554658" cy="1381498"/>
          </a:xfrm>
          <a:prstGeom prst="wedgeRoundRectCallout">
            <a:avLst>
              <a:gd name="adj1" fmla="val -91120"/>
              <a:gd name="adj2" fmla="val -25348"/>
              <a:gd name="adj3" fmla="val 16667"/>
            </a:avLst>
          </a:prstGeom>
          <a:solidFill>
            <a:srgbClr val="E638A8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400" dirty="0" smtClean="0">
                <a:latin typeface="Bahnschrift Light SemiCondensed" panose="020B0502040204020203" pitchFamily="34" charset="0"/>
              </a:rPr>
              <a:t>Økonomi: </a:t>
            </a:r>
          </a:p>
          <a:p>
            <a:pPr algn="ctr"/>
            <a:r>
              <a:rPr lang="nb-NO" sz="2400" i="1" dirty="0" smtClean="0">
                <a:latin typeface="Bahnschrift Light SemiCondensed" panose="020B0502040204020203" pitchFamily="34" charset="0"/>
              </a:rPr>
              <a:t>Hva koster det? Hvem tjener på det?</a:t>
            </a:r>
            <a:endParaRPr lang="en-US" sz="2400" i="1" dirty="0">
              <a:latin typeface="Bahnschrift Light SemiCondensed" panose="020B0502040204020203" pitchFamily="34" charset="0"/>
            </a:endParaRPr>
          </a:p>
        </p:txBody>
      </p:sp>
      <p:sp>
        <p:nvSpPr>
          <p:cNvPr id="9" name="Rounded Rectangular Callout 8"/>
          <p:cNvSpPr/>
          <p:nvPr/>
        </p:nvSpPr>
        <p:spPr>
          <a:xfrm>
            <a:off x="6980431" y="1244338"/>
            <a:ext cx="4284600" cy="1980697"/>
          </a:xfrm>
          <a:prstGeom prst="wedgeRoundRectCallout">
            <a:avLst>
              <a:gd name="adj1" fmla="val -66359"/>
              <a:gd name="adj2" fmla="val 77648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400" b="1" dirty="0" smtClean="0">
                <a:latin typeface="Bahnschrift Light SemiCondensed" panose="020B0502040204020203" pitchFamily="34" charset="0"/>
              </a:rPr>
              <a:t>Sosiale forhold: </a:t>
            </a:r>
          </a:p>
          <a:p>
            <a:pPr algn="ctr"/>
            <a:r>
              <a:rPr lang="nb-NO" sz="2400" i="1" dirty="0" smtClean="0">
                <a:latin typeface="Bahnschrift Light SemiCondensed" panose="020B0502040204020203" pitchFamily="34" charset="0"/>
              </a:rPr>
              <a:t>Hvilken verdi har det for oss mennesker? For eksempel for </a:t>
            </a:r>
            <a:r>
              <a:rPr lang="nb-NO" sz="2400" i="1" dirty="0">
                <a:latin typeface="Bahnschrift Light SemiCondensed" panose="020B0502040204020203" pitchFamily="34" charset="0"/>
              </a:rPr>
              <a:t>h</a:t>
            </a:r>
            <a:r>
              <a:rPr lang="nb-NO" sz="2400" i="1" dirty="0" smtClean="0">
                <a:latin typeface="Bahnschrift Light SemiCondensed" panose="020B0502040204020203" pitchFamily="34" charset="0"/>
              </a:rPr>
              <a:t>else og velvære.</a:t>
            </a:r>
            <a:endParaRPr lang="en-US" sz="2400" i="1" dirty="0">
              <a:latin typeface="Bahnschrift Light SemiCondensed" panose="020B0502040204020203" pitchFamily="34" charset="0"/>
            </a:endParaRPr>
          </a:p>
        </p:txBody>
      </p:sp>
      <p:sp>
        <p:nvSpPr>
          <p:cNvPr id="10" name="Rounded Rectangular Callout 9"/>
          <p:cNvSpPr/>
          <p:nvPr/>
        </p:nvSpPr>
        <p:spPr>
          <a:xfrm>
            <a:off x="650451" y="544255"/>
            <a:ext cx="4849102" cy="1690431"/>
          </a:xfrm>
          <a:prstGeom prst="wedgeRoundRectCallout">
            <a:avLst>
              <a:gd name="adj1" fmla="val 63155"/>
              <a:gd name="adj2" fmla="val 182838"/>
              <a:gd name="adj3" fmla="val 16667"/>
            </a:avLst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400" dirty="0">
                <a:latin typeface="Bahnschrift Light SemiCondensed" panose="020B0502040204020203" pitchFamily="34" charset="0"/>
              </a:rPr>
              <a:t>For å vurdere om gummikuler i kunstgressbaner bærekraftig </a:t>
            </a:r>
            <a:endParaRPr lang="nb-NO" sz="2400" dirty="0" smtClean="0">
              <a:latin typeface="Bahnschrift Light SemiCondensed" panose="020B0502040204020203" pitchFamily="34" charset="0"/>
            </a:endParaRPr>
          </a:p>
          <a:p>
            <a:pPr algn="ctr"/>
            <a:r>
              <a:rPr lang="nb-NO" sz="2400" dirty="0" smtClean="0">
                <a:latin typeface="Bahnschrift Light SemiCondensed" panose="020B0502040204020203" pitchFamily="34" charset="0"/>
              </a:rPr>
              <a:t>må </a:t>
            </a:r>
            <a:r>
              <a:rPr lang="nb-NO" sz="2400" dirty="0">
                <a:latin typeface="Bahnschrift Light SemiCondensed" panose="020B0502040204020203" pitchFamily="34" charset="0"/>
              </a:rPr>
              <a:t>vi </a:t>
            </a:r>
            <a:r>
              <a:rPr lang="nb-NO" sz="2400" dirty="0" smtClean="0">
                <a:latin typeface="Bahnschrift Light SemiCondensed" panose="020B0502040204020203" pitchFamily="34" charset="0"/>
              </a:rPr>
              <a:t>vurdere argumenter for- og imot innen 3 dimensjoner</a:t>
            </a:r>
            <a:endParaRPr lang="en-US" sz="2400" i="1" dirty="0"/>
          </a:p>
        </p:txBody>
      </p:sp>
    </p:spTree>
    <p:extLst>
      <p:ext uri="{BB962C8B-B14F-4D97-AF65-F5344CB8AC3E}">
        <p14:creationId xmlns:p14="http://schemas.microsoft.com/office/powerpoint/2010/main" val="16872513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729210"/>
            <a:ext cx="6590122" cy="1325563"/>
          </a:xfrm>
        </p:spPr>
        <p:txBody>
          <a:bodyPr>
            <a:noAutofit/>
          </a:bodyPr>
          <a:lstStyle/>
          <a:p>
            <a:r>
              <a:rPr lang="nb-NO" sz="3200" dirty="0" smtClean="0"/>
              <a:t>Plasser argumentene </a:t>
            </a:r>
            <a:r>
              <a:rPr lang="nb-NO" sz="3200" i="1" dirty="0" smtClean="0"/>
              <a:t>for </a:t>
            </a:r>
            <a:r>
              <a:rPr lang="nb-NO" sz="3200" dirty="0"/>
              <a:t>og i </a:t>
            </a:r>
            <a:r>
              <a:rPr lang="nb-NO" sz="3200" i="1" dirty="0"/>
              <a:t>mot </a:t>
            </a:r>
            <a:r>
              <a:rPr lang="nb-NO" sz="3200" dirty="0"/>
              <a:t>bruk av gummikuler i </a:t>
            </a:r>
            <a:r>
              <a:rPr lang="nb-NO" sz="3200" dirty="0" smtClean="0"/>
              <a:t>kunstgressbaner</a:t>
            </a:r>
            <a:br>
              <a:rPr lang="nb-NO" sz="3200" dirty="0" smtClean="0"/>
            </a:br>
            <a:r>
              <a:rPr lang="nb-NO" sz="3200" dirty="0" smtClean="0"/>
              <a:t>innen de </a:t>
            </a:r>
            <a:r>
              <a:rPr lang="nb-NO" sz="3200" dirty="0" smtClean="0"/>
              <a:t>tre </a:t>
            </a:r>
            <a:r>
              <a:rPr lang="nb-NO" sz="3200" dirty="0" smtClean="0"/>
              <a:t>dimensjonene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224725"/>
            <a:ext cx="6288464" cy="3952237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8543" y="1391992"/>
            <a:ext cx="3329409" cy="48509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714713"/>
              </p:ext>
            </p:extLst>
          </p:nvPr>
        </p:nvGraphicFramePr>
        <p:xfrm>
          <a:off x="654404" y="2224725"/>
          <a:ext cx="6990733" cy="39522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58452">
                  <a:extLst>
                    <a:ext uri="{9D8B030D-6E8A-4147-A177-3AD203B41FA5}">
                      <a16:colId xmlns:a16="http://schemas.microsoft.com/office/drawing/2014/main" val="2497988737"/>
                    </a:ext>
                  </a:extLst>
                </a:gridCol>
                <a:gridCol w="2486140">
                  <a:extLst>
                    <a:ext uri="{9D8B030D-6E8A-4147-A177-3AD203B41FA5}">
                      <a16:colId xmlns:a16="http://schemas.microsoft.com/office/drawing/2014/main" val="995349712"/>
                    </a:ext>
                  </a:extLst>
                </a:gridCol>
                <a:gridCol w="2646141">
                  <a:extLst>
                    <a:ext uri="{9D8B030D-6E8A-4147-A177-3AD203B41FA5}">
                      <a16:colId xmlns:a16="http://schemas.microsoft.com/office/drawing/2014/main" val="1590018193"/>
                    </a:ext>
                  </a:extLst>
                </a:gridCol>
              </a:tblGrid>
              <a:tr h="943268">
                <a:tc>
                  <a:txBody>
                    <a:bodyPr/>
                    <a:lstStyle/>
                    <a:p>
                      <a:r>
                        <a:rPr lang="nb-NO" sz="2000" dirty="0" smtClean="0"/>
                        <a:t>Gummikuler i kunstgress</a:t>
                      </a:r>
                      <a:endParaRPr lang="nb-NO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2000" dirty="0" smtClean="0"/>
                        <a:t>For</a:t>
                      </a:r>
                      <a:endParaRPr lang="nb-NO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2000" dirty="0" smtClean="0"/>
                        <a:t>Mot</a:t>
                      </a:r>
                      <a:endParaRPr lang="nb-NO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3167944"/>
                  </a:ext>
                </a:extLst>
              </a:tr>
              <a:tr h="943268">
                <a:tc>
                  <a:txBody>
                    <a:bodyPr/>
                    <a:lstStyle/>
                    <a:p>
                      <a:r>
                        <a:rPr lang="nb-NO" sz="2000" dirty="0" smtClean="0"/>
                        <a:t>Sosiale forhold</a:t>
                      </a:r>
                    </a:p>
                    <a:p>
                      <a:endParaRPr lang="nb-NO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50657251"/>
                  </a:ext>
                </a:extLst>
              </a:tr>
              <a:tr h="943268">
                <a:tc>
                  <a:txBody>
                    <a:bodyPr/>
                    <a:lstStyle/>
                    <a:p>
                      <a:r>
                        <a:rPr lang="nb-NO" sz="2000" dirty="0" smtClean="0"/>
                        <a:t>Økonomi</a:t>
                      </a:r>
                    </a:p>
                    <a:p>
                      <a:endParaRPr lang="nb-NO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9123553"/>
                  </a:ext>
                </a:extLst>
              </a:tr>
              <a:tr h="1122432">
                <a:tc>
                  <a:txBody>
                    <a:bodyPr/>
                    <a:lstStyle/>
                    <a:p>
                      <a:r>
                        <a:rPr lang="nb-NO" sz="2000" dirty="0" smtClean="0"/>
                        <a:t>Miljø</a:t>
                      </a:r>
                      <a:endParaRPr lang="nb-NO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1631077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38606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224725"/>
            <a:ext cx="6288464" cy="3952237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8543" y="1391992"/>
            <a:ext cx="3329409" cy="48509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5" name="Table 4"/>
          <p:cNvGraphicFramePr>
            <a:graphicFrameLocks noGrp="1"/>
          </p:cNvGraphicFramePr>
          <p:nvPr>
            <p:extLst/>
          </p:nvPr>
        </p:nvGraphicFramePr>
        <p:xfrm>
          <a:off x="654404" y="2224725"/>
          <a:ext cx="6990733" cy="39522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58452">
                  <a:extLst>
                    <a:ext uri="{9D8B030D-6E8A-4147-A177-3AD203B41FA5}">
                      <a16:colId xmlns:a16="http://schemas.microsoft.com/office/drawing/2014/main" val="2497988737"/>
                    </a:ext>
                  </a:extLst>
                </a:gridCol>
                <a:gridCol w="2486140">
                  <a:extLst>
                    <a:ext uri="{9D8B030D-6E8A-4147-A177-3AD203B41FA5}">
                      <a16:colId xmlns:a16="http://schemas.microsoft.com/office/drawing/2014/main" val="995349712"/>
                    </a:ext>
                  </a:extLst>
                </a:gridCol>
                <a:gridCol w="2646141">
                  <a:extLst>
                    <a:ext uri="{9D8B030D-6E8A-4147-A177-3AD203B41FA5}">
                      <a16:colId xmlns:a16="http://schemas.microsoft.com/office/drawing/2014/main" val="1590018193"/>
                    </a:ext>
                  </a:extLst>
                </a:gridCol>
              </a:tblGrid>
              <a:tr h="943268">
                <a:tc>
                  <a:txBody>
                    <a:bodyPr/>
                    <a:lstStyle/>
                    <a:p>
                      <a:r>
                        <a:rPr lang="nb-NO" sz="2000" dirty="0" smtClean="0"/>
                        <a:t>Gummikuler i kunstgress</a:t>
                      </a:r>
                      <a:endParaRPr lang="nb-NO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2000" dirty="0" smtClean="0"/>
                        <a:t>For</a:t>
                      </a:r>
                      <a:endParaRPr lang="nb-NO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2000" dirty="0" smtClean="0"/>
                        <a:t>Mot</a:t>
                      </a:r>
                      <a:endParaRPr lang="nb-NO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3167944"/>
                  </a:ext>
                </a:extLst>
              </a:tr>
              <a:tr h="943268">
                <a:tc>
                  <a:txBody>
                    <a:bodyPr/>
                    <a:lstStyle/>
                    <a:p>
                      <a:r>
                        <a:rPr lang="nb-NO" sz="2000" dirty="0" smtClean="0"/>
                        <a:t>Sosiale forhold</a:t>
                      </a:r>
                    </a:p>
                    <a:p>
                      <a:endParaRPr lang="nb-NO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50657251"/>
                  </a:ext>
                </a:extLst>
              </a:tr>
              <a:tr h="943268">
                <a:tc>
                  <a:txBody>
                    <a:bodyPr/>
                    <a:lstStyle/>
                    <a:p>
                      <a:r>
                        <a:rPr lang="nb-NO" sz="2000" dirty="0" smtClean="0"/>
                        <a:t>Økonomi</a:t>
                      </a:r>
                    </a:p>
                    <a:p>
                      <a:endParaRPr lang="nb-NO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9123553"/>
                  </a:ext>
                </a:extLst>
              </a:tr>
              <a:tr h="1122432">
                <a:tc>
                  <a:txBody>
                    <a:bodyPr/>
                    <a:lstStyle/>
                    <a:p>
                      <a:r>
                        <a:rPr lang="nb-NO" sz="2000" dirty="0" smtClean="0"/>
                        <a:t>Miljø</a:t>
                      </a:r>
                      <a:endParaRPr lang="nb-NO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16310778"/>
                  </a:ext>
                </a:extLst>
              </a:tr>
            </a:tbl>
          </a:graphicData>
        </a:graphic>
      </p:graphicFrame>
      <p:sp>
        <p:nvSpPr>
          <p:cNvPr id="6" name="Rounded Rectangular Callout 5"/>
          <p:cNvSpPr/>
          <p:nvPr/>
        </p:nvSpPr>
        <p:spPr>
          <a:xfrm>
            <a:off x="1583705" y="147793"/>
            <a:ext cx="6909846" cy="1690431"/>
          </a:xfrm>
          <a:prstGeom prst="wedgeRoundRectCallout">
            <a:avLst>
              <a:gd name="adj1" fmla="val -70679"/>
              <a:gd name="adj2" fmla="val 209048"/>
              <a:gd name="adj3" fmla="val 16667"/>
            </a:avLst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800" dirty="0" smtClean="0">
                <a:latin typeface="Bahnschrift Light SemiCondensed" panose="020B0502040204020203" pitchFamily="34" charset="0"/>
              </a:rPr>
              <a:t>Mener dere gummikuler </a:t>
            </a:r>
            <a:r>
              <a:rPr lang="nb-NO" sz="2800" dirty="0">
                <a:latin typeface="Bahnschrift Light SemiCondensed" panose="020B0502040204020203" pitchFamily="34" charset="0"/>
              </a:rPr>
              <a:t>i kunstgressbaner bærekraftig </a:t>
            </a:r>
            <a:r>
              <a:rPr lang="nb-NO" sz="2800" dirty="0" smtClean="0">
                <a:latin typeface="Bahnschrift Light SemiCondensed" panose="020B0502040204020203" pitchFamily="34" charset="0"/>
              </a:rPr>
              <a:t>? Hvorfor/hvorfor ikke?</a:t>
            </a:r>
            <a:endParaRPr lang="en-US" sz="2800" i="1" dirty="0"/>
          </a:p>
        </p:txBody>
      </p:sp>
    </p:spTree>
    <p:extLst>
      <p:ext uri="{BB962C8B-B14F-4D97-AF65-F5344CB8AC3E}">
        <p14:creationId xmlns:p14="http://schemas.microsoft.com/office/powerpoint/2010/main" val="33418037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 smtClean="0"/>
              <a:t>Oppsummering: Bærekraftig utvikling – har ikke en </a:t>
            </a:r>
            <a:r>
              <a:rPr lang="nb-NO" dirty="0" smtClean="0"/>
              <a:t>fasit, </a:t>
            </a:r>
            <a:r>
              <a:rPr lang="nb-NO" dirty="0" smtClean="0"/>
              <a:t>men er en reflektert vurdering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Rounded Rectangular Callout 5"/>
          <p:cNvSpPr/>
          <p:nvPr/>
        </p:nvSpPr>
        <p:spPr>
          <a:xfrm>
            <a:off x="957541" y="1931449"/>
            <a:ext cx="3746153" cy="1745330"/>
          </a:xfrm>
          <a:prstGeom prst="wedgeRoundRectCallout">
            <a:avLst>
              <a:gd name="adj1" fmla="val -4218"/>
              <a:gd name="adj2" fmla="val 83449"/>
              <a:gd name="adj3" fmla="val 16667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b-NO" sz="2200" dirty="0"/>
              <a:t>For at noe skal være </a:t>
            </a:r>
            <a:r>
              <a:rPr lang="nb-NO" sz="2200" i="1" dirty="0" smtClean="0"/>
              <a:t>bærekraftig</a:t>
            </a:r>
            <a:r>
              <a:rPr lang="nb-NO" sz="2200" dirty="0" smtClean="0"/>
              <a:t>, </a:t>
            </a:r>
            <a:r>
              <a:rPr lang="nb-NO" sz="2200" dirty="0"/>
              <a:t>må vi balansere </a:t>
            </a:r>
            <a:r>
              <a:rPr lang="nb-NO" sz="2200" dirty="0">
                <a:solidFill>
                  <a:srgbClr val="0070C0"/>
                </a:solidFill>
              </a:rPr>
              <a:t>økonomisk vekst </a:t>
            </a:r>
            <a:r>
              <a:rPr lang="nb-NO" sz="2200" dirty="0"/>
              <a:t>med hensyn til </a:t>
            </a:r>
            <a:r>
              <a:rPr lang="nb-NO" sz="2200" dirty="0">
                <a:solidFill>
                  <a:srgbClr val="00B050"/>
                </a:solidFill>
              </a:rPr>
              <a:t>miljø</a:t>
            </a:r>
            <a:r>
              <a:rPr lang="nb-NO" sz="2200" dirty="0"/>
              <a:t> og </a:t>
            </a:r>
            <a:r>
              <a:rPr lang="nb-NO" sz="2200" dirty="0">
                <a:solidFill>
                  <a:schemeClr val="accent6"/>
                </a:solidFill>
              </a:rPr>
              <a:t>sosiale </a:t>
            </a:r>
            <a:r>
              <a:rPr lang="nb-NO" sz="2200" dirty="0" smtClean="0">
                <a:solidFill>
                  <a:schemeClr val="accent6"/>
                </a:solidFill>
              </a:rPr>
              <a:t>forhold</a:t>
            </a:r>
            <a:r>
              <a:rPr lang="nb-NO" sz="2200" dirty="0" smtClean="0">
                <a:solidFill>
                  <a:schemeClr val="tx1"/>
                </a:solidFill>
              </a:rPr>
              <a:t>.</a:t>
            </a:r>
            <a:endParaRPr lang="en-US" sz="2200" i="1" dirty="0">
              <a:solidFill>
                <a:schemeClr val="tx1"/>
              </a:solidFill>
            </a:endParaRPr>
          </a:p>
        </p:txBody>
      </p:sp>
      <p:pic>
        <p:nvPicPr>
          <p:cNvPr id="8" name="Content Placeholder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07452" y="4177013"/>
            <a:ext cx="2505375" cy="1879032"/>
          </a:xfrm>
          <a:prstGeom prst="rect">
            <a:avLst/>
          </a:prstGeom>
        </p:spPr>
      </p:pic>
      <p:sp>
        <p:nvSpPr>
          <p:cNvPr id="9" name="Rounded Rectangular Callout 8"/>
          <p:cNvSpPr/>
          <p:nvPr/>
        </p:nvSpPr>
        <p:spPr>
          <a:xfrm>
            <a:off x="6694455" y="1690688"/>
            <a:ext cx="4215207" cy="1745330"/>
          </a:xfrm>
          <a:prstGeom prst="wedgeRoundRectCallout">
            <a:avLst>
              <a:gd name="adj1" fmla="val -8978"/>
              <a:gd name="adj2" fmla="val 78151"/>
              <a:gd name="adj3" fmla="val 16667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>
              <a:defRPr/>
            </a:pPr>
            <a:r>
              <a:rPr lang="nb-NO" sz="2200" dirty="0"/>
              <a:t>I tillegg kan man innen problemstillinger innen bærekraftig utvikling finne </a:t>
            </a:r>
            <a:r>
              <a:rPr lang="nb-NO" sz="2200" i="1" dirty="0"/>
              <a:t>perspektiver</a:t>
            </a:r>
            <a:r>
              <a:rPr lang="nb-NO" sz="2200" dirty="0"/>
              <a:t> som er både negative/mot og positive/for. 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97865" y="4177013"/>
            <a:ext cx="4535880" cy="1499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08831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1D Design en </a:t>
            </a:r>
            <a:r>
              <a:rPr lang="nb-NO" dirty="0"/>
              <a:t>bærekraftig badeplass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 smtClean="0"/>
              <a:t>Dere kan nå velge mellom ulike ting for å forbedre badeplassen deres.</a:t>
            </a:r>
          </a:p>
          <a:p>
            <a:r>
              <a:rPr lang="nb-NO" i="1" dirty="0"/>
              <a:t>Budsjettet deres er på 50 000 kr, men husk det kan komme flere </a:t>
            </a:r>
            <a:r>
              <a:rPr lang="nb-NO" i="1" dirty="0" smtClean="0"/>
              <a:t>utgifter.</a:t>
            </a:r>
            <a:endParaRPr lang="en-US" dirty="0"/>
          </a:p>
          <a:p>
            <a:r>
              <a:rPr lang="nb-NO" dirty="0" smtClean="0"/>
              <a:t>Hver ting må vurderes ut fra </a:t>
            </a:r>
            <a:r>
              <a:rPr lang="nb-NO" i="1" dirty="0"/>
              <a:t>hensyn til miljøet, sosiale forhold og </a:t>
            </a:r>
            <a:r>
              <a:rPr lang="nb-NO" i="1" dirty="0" smtClean="0"/>
              <a:t>økonomien (bruk tabellen</a:t>
            </a:r>
            <a:r>
              <a:rPr lang="nb-NO" i="1" dirty="0" smtClean="0"/>
              <a:t>).</a:t>
            </a:r>
            <a:endParaRPr lang="nb-NO" i="1" dirty="0" smtClean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54729341"/>
              </p:ext>
            </p:extLst>
          </p:nvPr>
        </p:nvGraphicFramePr>
        <p:xfrm>
          <a:off x="2401453" y="4256097"/>
          <a:ext cx="7250547" cy="21908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27522">
                  <a:extLst>
                    <a:ext uri="{9D8B030D-6E8A-4147-A177-3AD203B41FA5}">
                      <a16:colId xmlns:a16="http://schemas.microsoft.com/office/drawing/2014/main" val="2497988737"/>
                    </a:ext>
                  </a:extLst>
                </a:gridCol>
                <a:gridCol w="2578539">
                  <a:extLst>
                    <a:ext uri="{9D8B030D-6E8A-4147-A177-3AD203B41FA5}">
                      <a16:colId xmlns:a16="http://schemas.microsoft.com/office/drawing/2014/main" val="995349712"/>
                    </a:ext>
                  </a:extLst>
                </a:gridCol>
                <a:gridCol w="2744486">
                  <a:extLst>
                    <a:ext uri="{9D8B030D-6E8A-4147-A177-3AD203B41FA5}">
                      <a16:colId xmlns:a16="http://schemas.microsoft.com/office/drawing/2014/main" val="1590018193"/>
                    </a:ext>
                  </a:extLst>
                </a:gridCol>
              </a:tblGrid>
              <a:tr h="380983"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 smtClean="0"/>
                        <a:t>Positivt</a:t>
                      </a:r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 smtClean="0"/>
                        <a:t>Negativt</a:t>
                      </a:r>
                      <a:endParaRPr lang="nb-N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3167944"/>
                  </a:ext>
                </a:extLst>
              </a:tr>
              <a:tr h="445183">
                <a:tc>
                  <a:txBody>
                    <a:bodyPr/>
                    <a:lstStyle/>
                    <a:p>
                      <a:r>
                        <a:rPr lang="nb-NO" dirty="0" smtClean="0"/>
                        <a:t>Sosiale forhold</a:t>
                      </a:r>
                    </a:p>
                    <a:p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50657251"/>
                  </a:ext>
                </a:extLst>
              </a:tr>
              <a:tr h="445183">
                <a:tc>
                  <a:txBody>
                    <a:bodyPr/>
                    <a:lstStyle/>
                    <a:p>
                      <a:r>
                        <a:rPr lang="nb-NO" dirty="0" smtClean="0"/>
                        <a:t>Økonomi</a:t>
                      </a:r>
                    </a:p>
                    <a:p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9123553"/>
                  </a:ext>
                </a:extLst>
              </a:tr>
              <a:tr h="529741">
                <a:tc>
                  <a:txBody>
                    <a:bodyPr/>
                    <a:lstStyle/>
                    <a:p>
                      <a:r>
                        <a:rPr lang="nb-NO" dirty="0" smtClean="0"/>
                        <a:t>Miljø</a:t>
                      </a:r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1631077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54977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/>
          </p:nvPr>
        </p:nvGraphicFramePr>
        <p:xfrm>
          <a:off x="0" y="-2"/>
          <a:ext cx="12192000" cy="685800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048000">
                  <a:extLst>
                    <a:ext uri="{9D8B030D-6E8A-4147-A177-3AD203B41FA5}">
                      <a16:colId xmlns:a16="http://schemas.microsoft.com/office/drawing/2014/main" val="1138289227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3318936713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758265443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2627778955"/>
                    </a:ext>
                  </a:extLst>
                </a:gridCol>
              </a:tblGrid>
              <a:tr h="1714501">
                <a:tc>
                  <a:txBody>
                    <a:bodyPr/>
                    <a:lstStyle/>
                    <a:p>
                      <a:r>
                        <a:rPr lang="nb-NO" dirty="0" smtClean="0"/>
                        <a:t>Vannsklie metall</a:t>
                      </a:r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400" dirty="0" smtClean="0">
                          <a:solidFill>
                            <a:srgbClr val="666666"/>
                          </a:solidFill>
                          <a:latin typeface="FFMiloSerifWeb"/>
                        </a:rPr>
                        <a:t>Pris: 15</a:t>
                      </a:r>
                      <a:r>
                        <a:rPr lang="nb-NO" sz="1400" baseline="0" dirty="0" smtClean="0">
                          <a:solidFill>
                            <a:srgbClr val="666666"/>
                          </a:solidFill>
                          <a:latin typeface="FFMiloSerifWeb"/>
                        </a:rPr>
                        <a:t> 000 kr</a:t>
                      </a:r>
                      <a:endParaRPr lang="nb-NO" sz="1400" dirty="0" smtClean="0">
                        <a:solidFill>
                          <a:srgbClr val="666666"/>
                        </a:solidFill>
                        <a:latin typeface="FFMiloSerifWeb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400" dirty="0" smtClean="0">
                          <a:solidFill>
                            <a:srgbClr val="666666"/>
                          </a:solidFill>
                          <a:latin typeface="FFMiloSerifWeb"/>
                        </a:rPr>
                        <a:t>Påvirkning</a:t>
                      </a:r>
                      <a:r>
                        <a:rPr lang="nb-NO" sz="1400" baseline="0" dirty="0" smtClean="0">
                          <a:solidFill>
                            <a:srgbClr val="666666"/>
                          </a:solidFill>
                          <a:latin typeface="FFMiloSerifWeb"/>
                        </a:rPr>
                        <a:t> natur: Må installeres, med boring og støping i vannet. </a:t>
                      </a:r>
                      <a:r>
                        <a:rPr kumimoji="0" lang="nb-NO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666666"/>
                          </a:solidFill>
                          <a:effectLst/>
                          <a:uLnTx/>
                          <a:uFillTx/>
                          <a:latin typeface="FFMiloSerifWeb"/>
                          <a:ea typeface="+mn-ea"/>
                          <a:cs typeface="+mn-cs"/>
                        </a:rPr>
                        <a:t>Lang holdbarhet.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nb-NO" sz="1400" dirty="0" smtClean="0">
                        <a:solidFill>
                          <a:srgbClr val="666666"/>
                        </a:solidFill>
                        <a:latin typeface="FFMiloSerifWeb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 smtClean="0"/>
                        <a:t>SUP - utlån</a:t>
                      </a:r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nb-NO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666666"/>
                          </a:solidFill>
                          <a:effectLst/>
                          <a:uLnTx/>
                          <a:uFillTx/>
                          <a:latin typeface="FFMiloSerifWeb"/>
                          <a:ea typeface="+mn-ea"/>
                          <a:cs typeface="+mn-cs"/>
                        </a:rPr>
                        <a:t>Pris: 10 000 kr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nb-NO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666666"/>
                          </a:solidFill>
                          <a:effectLst/>
                          <a:uLnTx/>
                          <a:uFillTx/>
                          <a:latin typeface="FFMiloSerifWeb"/>
                          <a:ea typeface="+mn-ea"/>
                          <a:cs typeface="+mn-cs"/>
                        </a:rPr>
                        <a:t>Påvirkning natur: Ingen inngrep. Medium holdbarhet, kan bli til mikroplast ved slitasje.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nb-NO" sz="14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666666"/>
                        </a:solidFill>
                        <a:effectLst/>
                        <a:uLnTx/>
                        <a:uFillTx/>
                        <a:latin typeface="FFMiloSerifWeb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441250"/>
                  </a:ext>
                </a:extLst>
              </a:tr>
              <a:tr h="1714501">
                <a:tc>
                  <a:txBody>
                    <a:bodyPr/>
                    <a:lstStyle/>
                    <a:p>
                      <a:r>
                        <a:rPr lang="nb-NO" dirty="0" smtClean="0"/>
                        <a:t>Vannsklie plast</a:t>
                      </a:r>
                    </a:p>
                    <a:p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nb-NO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666666"/>
                          </a:solidFill>
                          <a:effectLst/>
                          <a:uLnTx/>
                          <a:uFillTx/>
                          <a:latin typeface="FFMiloSerifWeb"/>
                          <a:ea typeface="+mn-ea"/>
                          <a:cs typeface="+mn-cs"/>
                        </a:rPr>
                        <a:t>Pris: 5000 kr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nb-NO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666666"/>
                          </a:solidFill>
                          <a:effectLst/>
                          <a:uLnTx/>
                          <a:uFillTx/>
                          <a:latin typeface="FFMiloSerifWeb"/>
                          <a:ea typeface="+mn-ea"/>
                          <a:cs typeface="+mn-cs"/>
                        </a:rPr>
                        <a:t>Påvirkning natur: Ingen inngrep ved installasjon. Kort holdbarhet, kan bli til mikroplast ved slitasje.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 smtClean="0"/>
                        <a:t>Sitteplasser med parasoll</a:t>
                      </a:r>
                    </a:p>
                    <a:p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nb-NO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666666"/>
                          </a:solidFill>
                          <a:effectLst/>
                          <a:uLnTx/>
                          <a:uFillTx/>
                          <a:latin typeface="FFMiloSerifWeb"/>
                          <a:ea typeface="+mn-ea"/>
                          <a:cs typeface="+mn-cs"/>
                        </a:rPr>
                        <a:t>Pris: 10 000 kr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nb-NO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666666"/>
                          </a:solidFill>
                          <a:effectLst/>
                          <a:uLnTx/>
                          <a:uFillTx/>
                          <a:latin typeface="FFMiloSerifWeb"/>
                          <a:ea typeface="+mn-ea"/>
                          <a:cs typeface="+mn-cs"/>
                        </a:rPr>
                        <a:t>Påvirkning natur: Lite inngrep ved installasjon. Medium holdbarhet.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4988183"/>
                  </a:ext>
                </a:extLst>
              </a:tr>
              <a:tr h="171450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dirty="0" smtClean="0"/>
                        <a:t>Stupetårn</a:t>
                      </a:r>
                    </a:p>
                    <a:p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nb-NO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666666"/>
                          </a:solidFill>
                          <a:effectLst/>
                          <a:uLnTx/>
                          <a:uFillTx/>
                          <a:latin typeface="FFMiloSerifWeb"/>
                          <a:ea typeface="+mn-ea"/>
                          <a:cs typeface="+mn-cs"/>
                        </a:rPr>
                        <a:t>Pris: 25 000 kr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nb-NO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666666"/>
                          </a:solidFill>
                          <a:effectLst/>
                          <a:uLnTx/>
                          <a:uFillTx/>
                          <a:latin typeface="FFMiloSerifWeb"/>
                          <a:ea typeface="+mn-ea"/>
                          <a:cs typeface="+mn-cs"/>
                        </a:rPr>
                        <a:t>Påvirkning natur: Store inngrep ved installasjon, boring og støping. Lang holdbarhet.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 smtClean="0"/>
                        <a:t>Søppelstativ</a:t>
                      </a:r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nb-NO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666666"/>
                          </a:solidFill>
                          <a:effectLst/>
                          <a:uLnTx/>
                          <a:uFillTx/>
                          <a:latin typeface="FFMiloSerifWeb"/>
                          <a:ea typeface="+mn-ea"/>
                          <a:cs typeface="+mn-cs"/>
                        </a:rPr>
                        <a:t>Pris: 20 000 kr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nb-NO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666666"/>
                          </a:solidFill>
                          <a:effectLst/>
                          <a:uLnTx/>
                          <a:uFillTx/>
                          <a:latin typeface="FFMiloSerifWeb"/>
                          <a:ea typeface="+mn-ea"/>
                          <a:cs typeface="+mn-cs"/>
                        </a:rPr>
                        <a:t>Påvirkning natur: Lite inngrep hvis det finnes vei fra før. Store inngrep hvis det må lages vei. Koster å tømme.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33715228"/>
                  </a:ext>
                </a:extLst>
              </a:tr>
              <a:tr h="171450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dirty="0" smtClean="0"/>
                        <a:t>Stupebrett</a:t>
                      </a:r>
                    </a:p>
                    <a:p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nb-NO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666666"/>
                          </a:solidFill>
                          <a:effectLst/>
                          <a:uLnTx/>
                          <a:uFillTx/>
                          <a:latin typeface="FFMiloSerifWeb"/>
                          <a:ea typeface="+mn-ea"/>
                          <a:cs typeface="+mn-cs"/>
                        </a:rPr>
                        <a:t>Pris: 5000 kr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nb-NO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666666"/>
                          </a:solidFill>
                          <a:effectLst/>
                          <a:uLnTx/>
                          <a:uFillTx/>
                          <a:latin typeface="FFMiloSerifWeb"/>
                          <a:ea typeface="+mn-ea"/>
                          <a:cs typeface="+mn-cs"/>
                        </a:rPr>
                        <a:t>Påvirkning natur: Store inngrep ved installasjon, men på et lite område. Lang holdbarhet.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 smtClean="0"/>
                        <a:t>Grill</a:t>
                      </a:r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nb-NO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666666"/>
                          </a:solidFill>
                          <a:effectLst/>
                          <a:uLnTx/>
                          <a:uFillTx/>
                          <a:latin typeface="FFMiloSerifWeb"/>
                          <a:ea typeface="+mn-ea"/>
                          <a:cs typeface="+mn-cs"/>
                        </a:rPr>
                        <a:t>Pris: 5000 kr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nb-NO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666666"/>
                          </a:solidFill>
                          <a:effectLst/>
                          <a:uLnTx/>
                          <a:uFillTx/>
                          <a:latin typeface="FFMiloSerifWeb"/>
                          <a:ea typeface="+mn-ea"/>
                          <a:cs typeface="+mn-cs"/>
                        </a:rPr>
                        <a:t>Påvirkning natur: Lite inngrep ved installasjon. Medium holdbarhet.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73907354"/>
                  </a:ext>
                </a:extLst>
              </a:tr>
            </a:tbl>
          </a:graphicData>
        </a:graphic>
      </p:graphicFrame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15845" y="324573"/>
            <a:ext cx="1568910" cy="1394683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8049" y="5410230"/>
            <a:ext cx="1917691" cy="1293372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6233" y="3701404"/>
            <a:ext cx="1948522" cy="1400152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93076" y="2161727"/>
            <a:ext cx="1730325" cy="1214517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48730" y="351725"/>
            <a:ext cx="1974671" cy="1175998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4371" y="4010248"/>
            <a:ext cx="2319030" cy="1091308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861332" y="5255956"/>
            <a:ext cx="2162069" cy="144764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V="1">
            <a:off x="1723292" y="1754550"/>
            <a:ext cx="1213340" cy="1617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143167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/>
          </p:nvPr>
        </p:nvGraphicFramePr>
        <p:xfrm>
          <a:off x="0" y="-2"/>
          <a:ext cx="12192000" cy="685800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048000">
                  <a:extLst>
                    <a:ext uri="{9D8B030D-6E8A-4147-A177-3AD203B41FA5}">
                      <a16:colId xmlns:a16="http://schemas.microsoft.com/office/drawing/2014/main" val="1138289227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3318936713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758265443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2627778955"/>
                    </a:ext>
                  </a:extLst>
                </a:gridCol>
              </a:tblGrid>
              <a:tr h="1714501"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400" dirty="0" smtClean="0">
                          <a:solidFill>
                            <a:srgbClr val="666666"/>
                          </a:solidFill>
                          <a:latin typeface="FFMiloSerifWeb"/>
                        </a:rPr>
                        <a:t>Pris: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400" dirty="0" smtClean="0">
                          <a:solidFill>
                            <a:srgbClr val="666666"/>
                          </a:solidFill>
                          <a:latin typeface="FFMiloSerifWeb"/>
                        </a:rPr>
                        <a:t>Påvirkning</a:t>
                      </a:r>
                      <a:r>
                        <a:rPr lang="nb-NO" sz="1400" baseline="0" dirty="0" smtClean="0">
                          <a:solidFill>
                            <a:srgbClr val="666666"/>
                          </a:solidFill>
                          <a:latin typeface="FFMiloSerifWeb"/>
                        </a:rPr>
                        <a:t> natur: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400" dirty="0" smtClean="0">
                          <a:solidFill>
                            <a:srgbClr val="666666"/>
                          </a:solidFill>
                          <a:latin typeface="FFMiloSerifWeb"/>
                        </a:rPr>
                        <a:t>Pris: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400" dirty="0" smtClean="0">
                          <a:solidFill>
                            <a:srgbClr val="666666"/>
                          </a:solidFill>
                          <a:latin typeface="FFMiloSerifWeb"/>
                        </a:rPr>
                        <a:t>Påvirkning</a:t>
                      </a:r>
                      <a:r>
                        <a:rPr lang="nb-NO" sz="1400" baseline="0" dirty="0" smtClean="0">
                          <a:solidFill>
                            <a:srgbClr val="666666"/>
                          </a:solidFill>
                          <a:latin typeface="FFMiloSerifWeb"/>
                        </a:rPr>
                        <a:t> natur: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441250"/>
                  </a:ext>
                </a:extLst>
              </a:tr>
              <a:tr h="1714501"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400" dirty="0" smtClean="0">
                          <a:solidFill>
                            <a:srgbClr val="666666"/>
                          </a:solidFill>
                          <a:latin typeface="FFMiloSerifWeb"/>
                        </a:rPr>
                        <a:t>Pris: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400" dirty="0" smtClean="0">
                          <a:solidFill>
                            <a:srgbClr val="666666"/>
                          </a:solidFill>
                          <a:latin typeface="FFMiloSerifWeb"/>
                        </a:rPr>
                        <a:t>Påvirkning</a:t>
                      </a:r>
                      <a:r>
                        <a:rPr lang="nb-NO" sz="1400" baseline="0" dirty="0" smtClean="0">
                          <a:solidFill>
                            <a:srgbClr val="666666"/>
                          </a:solidFill>
                          <a:latin typeface="FFMiloSerifWeb"/>
                        </a:rPr>
                        <a:t> natur: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400" dirty="0" smtClean="0">
                          <a:solidFill>
                            <a:srgbClr val="666666"/>
                          </a:solidFill>
                          <a:latin typeface="FFMiloSerifWeb"/>
                        </a:rPr>
                        <a:t>Pris: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400" dirty="0" smtClean="0">
                          <a:solidFill>
                            <a:srgbClr val="666666"/>
                          </a:solidFill>
                          <a:latin typeface="FFMiloSerifWeb"/>
                        </a:rPr>
                        <a:t>Påvirkning</a:t>
                      </a:r>
                      <a:r>
                        <a:rPr lang="nb-NO" sz="1400" baseline="0" dirty="0" smtClean="0">
                          <a:solidFill>
                            <a:srgbClr val="666666"/>
                          </a:solidFill>
                          <a:latin typeface="FFMiloSerifWeb"/>
                        </a:rPr>
                        <a:t> natur: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4988183"/>
                  </a:ext>
                </a:extLst>
              </a:tr>
              <a:tr h="1714501"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400" dirty="0" smtClean="0">
                          <a:solidFill>
                            <a:srgbClr val="666666"/>
                          </a:solidFill>
                          <a:latin typeface="FFMiloSerifWeb"/>
                        </a:rPr>
                        <a:t>Pris: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400" dirty="0" smtClean="0">
                          <a:solidFill>
                            <a:srgbClr val="666666"/>
                          </a:solidFill>
                          <a:latin typeface="FFMiloSerifWeb"/>
                        </a:rPr>
                        <a:t>Påvirkning</a:t>
                      </a:r>
                      <a:r>
                        <a:rPr lang="nb-NO" sz="1400" baseline="0" dirty="0" smtClean="0">
                          <a:solidFill>
                            <a:srgbClr val="666666"/>
                          </a:solidFill>
                          <a:latin typeface="FFMiloSerifWeb"/>
                        </a:rPr>
                        <a:t> natur: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400" dirty="0" smtClean="0">
                          <a:solidFill>
                            <a:srgbClr val="666666"/>
                          </a:solidFill>
                          <a:latin typeface="FFMiloSerifWeb"/>
                        </a:rPr>
                        <a:t>Pris: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400" dirty="0" smtClean="0">
                          <a:solidFill>
                            <a:srgbClr val="666666"/>
                          </a:solidFill>
                          <a:latin typeface="FFMiloSerifWeb"/>
                        </a:rPr>
                        <a:t>Påvirkning</a:t>
                      </a:r>
                      <a:r>
                        <a:rPr lang="nb-NO" sz="1400" baseline="0" dirty="0" smtClean="0">
                          <a:solidFill>
                            <a:srgbClr val="666666"/>
                          </a:solidFill>
                          <a:latin typeface="FFMiloSerifWeb"/>
                        </a:rPr>
                        <a:t> natur: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33715228"/>
                  </a:ext>
                </a:extLst>
              </a:tr>
              <a:tr h="1714501"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400" dirty="0" smtClean="0">
                          <a:solidFill>
                            <a:srgbClr val="666666"/>
                          </a:solidFill>
                          <a:latin typeface="FFMiloSerifWeb"/>
                        </a:rPr>
                        <a:t>Pris: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400" dirty="0" smtClean="0">
                          <a:solidFill>
                            <a:srgbClr val="666666"/>
                          </a:solidFill>
                          <a:latin typeface="FFMiloSerifWeb"/>
                        </a:rPr>
                        <a:t>Påvirkning</a:t>
                      </a:r>
                      <a:r>
                        <a:rPr lang="nb-NO" sz="1400" baseline="0" dirty="0" smtClean="0">
                          <a:solidFill>
                            <a:srgbClr val="666666"/>
                          </a:solidFill>
                          <a:latin typeface="FFMiloSerifWeb"/>
                        </a:rPr>
                        <a:t> natur: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400" dirty="0" smtClean="0">
                          <a:solidFill>
                            <a:srgbClr val="666666"/>
                          </a:solidFill>
                          <a:latin typeface="FFMiloSerifWeb"/>
                        </a:rPr>
                        <a:t>Pris: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400" dirty="0" smtClean="0">
                          <a:solidFill>
                            <a:srgbClr val="666666"/>
                          </a:solidFill>
                          <a:latin typeface="FFMiloSerifWeb"/>
                        </a:rPr>
                        <a:t>Påvirkning</a:t>
                      </a:r>
                      <a:r>
                        <a:rPr lang="nb-NO" sz="1400" baseline="0" dirty="0" smtClean="0">
                          <a:solidFill>
                            <a:srgbClr val="666666"/>
                          </a:solidFill>
                          <a:latin typeface="FFMiloSerifWeb"/>
                        </a:rPr>
                        <a:t> natur: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7390735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658901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64608" y="3756506"/>
            <a:ext cx="9529533" cy="2387600"/>
          </a:xfrm>
        </p:spPr>
        <p:txBody>
          <a:bodyPr>
            <a:normAutofit fontScale="90000"/>
          </a:bodyPr>
          <a:lstStyle/>
          <a:p>
            <a:r>
              <a:rPr lang="nb-NO" dirty="0"/>
              <a:t>Økt 1 </a:t>
            </a:r>
            <a:r>
              <a:rPr lang="nb-NO" dirty="0" smtClean="0"/>
              <a:t/>
            </a:r>
            <a:br>
              <a:rPr lang="nb-NO" dirty="0" smtClean="0"/>
            </a:br>
            <a:r>
              <a:rPr lang="nb-NO" dirty="0" smtClean="0"/>
              <a:t>Oppdrag </a:t>
            </a:r>
            <a:r>
              <a:rPr lang="nb-NO" dirty="0"/>
              <a:t>og bærekraftig utvikling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2718" y="369453"/>
            <a:ext cx="5227782" cy="3920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8064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1E Oppsummering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i="1" dirty="0" smtClean="0"/>
              <a:t>Dere har fått i oppdrag å </a:t>
            </a:r>
            <a:r>
              <a:rPr lang="nb-NO" i="1" dirty="0"/>
              <a:t>hjelpe til å forbedre badeplassene i </a:t>
            </a:r>
            <a:r>
              <a:rPr lang="nb-NO" i="1" dirty="0" smtClean="0"/>
              <a:t>kommunen. Dere </a:t>
            </a:r>
            <a:r>
              <a:rPr lang="nb-NO" i="1" dirty="0"/>
              <a:t>får et budsjett på 50 000 kr som skal brukes til å designe den beste </a:t>
            </a:r>
            <a:r>
              <a:rPr lang="nb-NO" i="1" dirty="0" smtClean="0"/>
              <a:t>og mest bærekraftige badeplassen.</a:t>
            </a:r>
            <a:endParaRPr lang="nb-NO" i="1" dirty="0"/>
          </a:p>
          <a:p>
            <a:endParaRPr lang="nb-NO" dirty="0" smtClean="0"/>
          </a:p>
          <a:p>
            <a:r>
              <a:rPr lang="nb-NO" dirty="0" smtClean="0"/>
              <a:t>Hvilke ting har dere valgt? </a:t>
            </a:r>
          </a:p>
          <a:p>
            <a:endParaRPr lang="nb-NO" dirty="0" smtClean="0"/>
          </a:p>
          <a:p>
            <a:r>
              <a:rPr lang="nb-NO" dirty="0" smtClean="0"/>
              <a:t>Neste økt handler om biologisk </a:t>
            </a:r>
            <a:r>
              <a:rPr lang="nb-NO" dirty="0" smtClean="0"/>
              <a:t>mangfold.</a:t>
            </a: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775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1B Oppdraget</a:t>
            </a:r>
            <a:endParaRPr lang="nb-NO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nb-NO" i="1" dirty="0" smtClean="0"/>
              <a:t>Dere </a:t>
            </a:r>
            <a:r>
              <a:rPr lang="nb-NO" i="1" dirty="0"/>
              <a:t>skal </a:t>
            </a:r>
            <a:r>
              <a:rPr lang="nb-NO" i="1" dirty="0" smtClean="0"/>
              <a:t>hjelpe til med å forbedre badeplassene i kommunen, og får et budsjett på 50 000 kr som skal brukes til å designe </a:t>
            </a:r>
            <a:r>
              <a:rPr lang="nb-NO" i="1" dirty="0"/>
              <a:t>den </a:t>
            </a:r>
            <a:r>
              <a:rPr lang="nb-NO" i="1" dirty="0" smtClean="0"/>
              <a:t>beste badeplassen</a:t>
            </a:r>
            <a:r>
              <a:rPr lang="nb-NO" i="1" dirty="0"/>
              <a:t>. </a:t>
            </a:r>
            <a:endParaRPr lang="nb-NO" i="1" dirty="0" smtClean="0"/>
          </a:p>
          <a:p>
            <a:pPr marL="0" indent="0">
              <a:buNone/>
            </a:pPr>
            <a:r>
              <a:rPr lang="nb-NO" i="1" dirty="0" smtClean="0"/>
              <a:t>Kommunen har ett krav for badeplassen</a:t>
            </a:r>
            <a:r>
              <a:rPr lang="nb-NO" i="1" dirty="0" smtClean="0"/>
              <a:t>: Den </a:t>
            </a:r>
            <a:r>
              <a:rPr lang="nb-NO" i="1" dirty="0" smtClean="0"/>
              <a:t>skal være </a:t>
            </a:r>
            <a:r>
              <a:rPr lang="nb-NO" i="1" dirty="0" smtClean="0"/>
              <a:t>bærekraftig.</a:t>
            </a:r>
            <a:endParaRPr lang="nb-NO" i="1" dirty="0" smtClean="0"/>
          </a:p>
          <a:p>
            <a:pPr marL="0" indent="0">
              <a:buNone/>
            </a:pPr>
            <a:r>
              <a:rPr lang="nb-NO" i="1" dirty="0" smtClean="0"/>
              <a:t>Dere skal lage en kort film av badeplassen i dag der dere foreslår endringer for å gjøre badeplassen til den beste utfra innbyggernes (dere) mening og kommunens krav. Filmen med det beste forslaget vil bli nominert av klassen og vinne en </a:t>
            </a:r>
            <a:r>
              <a:rPr lang="nb-NO" i="1" dirty="0" smtClean="0"/>
              <a:t>Oscar.</a:t>
            </a:r>
            <a:endParaRPr lang="nb-NO" i="1" dirty="0"/>
          </a:p>
        </p:txBody>
      </p:sp>
    </p:spTree>
    <p:extLst>
      <p:ext uri="{BB962C8B-B14F-4D97-AF65-F5344CB8AC3E}">
        <p14:creationId xmlns:p14="http://schemas.microsoft.com/office/powerpoint/2010/main" val="255323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Bærekraftig badeplass</a:t>
            </a:r>
            <a:endParaRPr lang="nb-NO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838200" y="1807139"/>
            <a:ext cx="4870142" cy="4351338"/>
          </a:xfrm>
        </p:spPr>
        <p:txBody>
          <a:bodyPr/>
          <a:lstStyle/>
          <a:p>
            <a:r>
              <a:rPr lang="nb-NO" dirty="0"/>
              <a:t>S</a:t>
            </a:r>
            <a:r>
              <a:rPr lang="nb-NO" dirty="0" smtClean="0"/>
              <a:t>eks økter</a:t>
            </a:r>
          </a:p>
          <a:p>
            <a:r>
              <a:rPr lang="nb-NO" dirty="0" smtClean="0"/>
              <a:t>Oppdrag</a:t>
            </a:r>
          </a:p>
          <a:p>
            <a:r>
              <a:rPr lang="nb-NO" dirty="0" smtClean="0"/>
              <a:t>Film</a:t>
            </a:r>
          </a:p>
          <a:p>
            <a:r>
              <a:rPr lang="nb-NO" dirty="0" smtClean="0"/>
              <a:t>Undersøkelse av badeplassen</a:t>
            </a:r>
          </a:p>
          <a:p>
            <a:r>
              <a:rPr lang="nb-NO" dirty="0"/>
              <a:t>Escape </a:t>
            </a:r>
            <a:r>
              <a:rPr lang="nb-NO" dirty="0" smtClean="0"/>
              <a:t>Room </a:t>
            </a:r>
            <a:r>
              <a:rPr lang="nb-NO" dirty="0"/>
              <a:t>med premier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2" name="Oval Callout 1"/>
          <p:cNvSpPr/>
          <p:nvPr/>
        </p:nvSpPr>
        <p:spPr>
          <a:xfrm>
            <a:off x="230819" y="4793942"/>
            <a:ext cx="4882719" cy="1740023"/>
          </a:xfrm>
          <a:prstGeom prst="wedgeEllipse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 smtClean="0"/>
              <a:t>Pengebeløpene i dette opplegget er ikke realistiske, men symbolske. De skal vise at det er mange hensyn å ta når en skal gjøre inngrep/endringer i naturen. </a:t>
            </a:r>
            <a:endParaRPr lang="nb-NO" dirty="0"/>
          </a:p>
        </p:txBody>
      </p:sp>
      <p:pic>
        <p:nvPicPr>
          <p:cNvPr id="3" name="Bilete 2"/>
          <p:cNvPicPr>
            <a:picLocks noChangeAspect="1"/>
          </p:cNvPicPr>
          <p:nvPr/>
        </p:nvPicPr>
        <p:blipFill rotWithShape="1">
          <a:blip r:embed="rId3"/>
          <a:srcRect t="608" b="16086"/>
          <a:stretch/>
        </p:blipFill>
        <p:spPr>
          <a:xfrm>
            <a:off x="6536216" y="479394"/>
            <a:ext cx="4885694" cy="5699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273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b-NO" dirty="0"/>
              <a:t>Hva mener du kjennetegner en god badeplass?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300747"/>
            <a:ext cx="10515600" cy="3876215"/>
          </a:xfrm>
        </p:spPr>
        <p:txBody>
          <a:bodyPr/>
          <a:lstStyle/>
          <a:p>
            <a:pPr marL="0" indent="0">
              <a:buNone/>
            </a:pPr>
            <a:r>
              <a:rPr lang="nb-NO" i="1" dirty="0" smtClean="0"/>
              <a:t>Gå inn på menti.com og skriv stikkord på hva du mener kjennetegner en god badeplass.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83910" y="3491835"/>
            <a:ext cx="3103002" cy="747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3862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1C </a:t>
            </a:r>
            <a:r>
              <a:rPr lang="nb-NO" dirty="0"/>
              <a:t>Hva betyr det at badeplassen skal være bærekraftig?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nb-NO" dirty="0" smtClean="0"/>
              <a:t>Begrepet </a:t>
            </a:r>
            <a:r>
              <a:rPr lang="nb-NO" dirty="0"/>
              <a:t>bærekraftig utvikling ble først brukt i rapporten Vår felles framtid fra </a:t>
            </a:r>
            <a:r>
              <a:rPr lang="nb-NO" dirty="0" smtClean="0"/>
              <a:t>1987, utgitt </a:t>
            </a:r>
            <a:r>
              <a:rPr lang="nb-NO" dirty="0"/>
              <a:t>av Verdenskommisjonen for miljø og </a:t>
            </a:r>
            <a:r>
              <a:rPr lang="nb-NO" dirty="0" smtClean="0"/>
              <a:t>utvikling ledet av Norges tidligere </a:t>
            </a:r>
            <a:r>
              <a:rPr lang="nb-NO" dirty="0"/>
              <a:t>statsminister </a:t>
            </a:r>
            <a:r>
              <a:rPr lang="nb-NO" dirty="0" smtClean="0"/>
              <a:t>Gro </a:t>
            </a:r>
            <a:r>
              <a:rPr lang="nb-NO" dirty="0"/>
              <a:t>Harlem </a:t>
            </a:r>
            <a:r>
              <a:rPr lang="nb-NO" dirty="0" smtClean="0"/>
              <a:t>Brundtland. </a:t>
            </a:r>
          </a:p>
          <a:p>
            <a:endParaRPr lang="nb-NO" dirty="0"/>
          </a:p>
          <a:p>
            <a:pPr marL="457200" lvl="1" indent="0">
              <a:buNone/>
            </a:pPr>
            <a:r>
              <a:rPr lang="nb-NO" sz="2800" i="1" dirty="0"/>
              <a:t>Bærekraftig utvikling er en utvikling som </a:t>
            </a:r>
            <a:endParaRPr lang="nb-NO" sz="2800" i="1" dirty="0" smtClean="0"/>
          </a:p>
          <a:p>
            <a:pPr marL="457200" lvl="1" indent="0">
              <a:buNone/>
            </a:pPr>
            <a:r>
              <a:rPr lang="nb-NO" sz="2800" i="1" dirty="0" smtClean="0"/>
              <a:t>imøtekommer </a:t>
            </a:r>
            <a:r>
              <a:rPr lang="nb-NO" sz="2800" i="1" dirty="0"/>
              <a:t>dagens behov uten å ødelegge </a:t>
            </a:r>
            <a:endParaRPr lang="nb-NO" sz="2800" i="1" dirty="0" smtClean="0"/>
          </a:p>
          <a:p>
            <a:pPr marL="457200" lvl="1" indent="0">
              <a:buNone/>
            </a:pPr>
            <a:r>
              <a:rPr lang="nb-NO" sz="2800" i="1" dirty="0" smtClean="0"/>
              <a:t>mulighetene </a:t>
            </a:r>
            <a:r>
              <a:rPr lang="nb-NO" sz="2800" i="1" dirty="0"/>
              <a:t>for at kommende generasjoner skal </a:t>
            </a:r>
            <a:endParaRPr lang="nb-NO" sz="2800" i="1" dirty="0" smtClean="0"/>
          </a:p>
          <a:p>
            <a:pPr marL="457200" lvl="1" indent="0">
              <a:buNone/>
            </a:pPr>
            <a:r>
              <a:rPr lang="nb-NO" sz="2800" i="1" dirty="0" smtClean="0"/>
              <a:t>få </a:t>
            </a:r>
            <a:r>
              <a:rPr lang="nb-NO" sz="2800" i="1" dirty="0"/>
              <a:t>dekket sine behov</a:t>
            </a:r>
            <a:r>
              <a:rPr lang="nb-NO" sz="2800" i="1" dirty="0" smtClean="0"/>
              <a:t>.</a:t>
            </a:r>
            <a:endParaRPr lang="nb-NO" sz="2800" i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8961" y="3389747"/>
            <a:ext cx="2846167" cy="2521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1870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1C </a:t>
            </a:r>
            <a:r>
              <a:rPr lang="nb-NO" dirty="0"/>
              <a:t>Hva betyr det at badeplassen skal være bærekraftig?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8961" y="3389747"/>
            <a:ext cx="2846167" cy="2521526"/>
          </a:xfrm>
          <a:prstGeom prst="rect">
            <a:avLst/>
          </a:prstGeom>
        </p:spPr>
      </p:pic>
      <p:sp>
        <p:nvSpPr>
          <p:cNvPr id="6" name="Rounded Rectangular Callout 5"/>
          <p:cNvSpPr/>
          <p:nvPr/>
        </p:nvSpPr>
        <p:spPr>
          <a:xfrm>
            <a:off x="6419273" y="1199103"/>
            <a:ext cx="4519402" cy="2096151"/>
          </a:xfrm>
          <a:prstGeom prst="wedgeRoundRectCallout">
            <a:avLst>
              <a:gd name="adj1" fmla="val 71230"/>
              <a:gd name="adj2" fmla="val 64049"/>
              <a:gd name="adj3" fmla="val 16667"/>
            </a:avLst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b-NO" sz="2800" dirty="0" smtClean="0">
                <a:latin typeface="Bahnschrift Light SemiCondensed" panose="020B0502040204020203" pitchFamily="34" charset="0"/>
              </a:rPr>
              <a:t>Dette var jo fine ord men hvordan skal få til å gjøre badeplassen bærekraftig? </a:t>
            </a:r>
          </a:p>
        </p:txBody>
      </p:sp>
      <p:sp>
        <p:nvSpPr>
          <p:cNvPr id="7" name="Rounded Rectangular Callout 6"/>
          <p:cNvSpPr/>
          <p:nvPr/>
        </p:nvSpPr>
        <p:spPr>
          <a:xfrm>
            <a:off x="168862" y="2803669"/>
            <a:ext cx="5077394" cy="2650836"/>
          </a:xfrm>
          <a:prstGeom prst="wedgeRoundRectCallout">
            <a:avLst>
              <a:gd name="adj1" fmla="val -41135"/>
              <a:gd name="adj2" fmla="val 69121"/>
              <a:gd name="adj3" fmla="val 16667"/>
            </a:avLst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b-NO" sz="2800" dirty="0" smtClean="0">
                <a:latin typeface="Bahnschrift Light SemiCondensed" panose="020B0502040204020203" pitchFamily="34" charset="0"/>
              </a:rPr>
              <a:t>Vi skal nå gjøre en øvelse for å forstå  hva man må vurdere om noe skal være bærekraftig.</a:t>
            </a:r>
            <a:endParaRPr lang="en-US" sz="2800" dirty="0">
              <a:latin typeface="Bahnschrift Light SemiCondense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8808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På neste bilde vil dere få se en tegneserie i  </a:t>
            </a:r>
            <a:r>
              <a:rPr lang="nb-NO" dirty="0" smtClean="0"/>
              <a:t>tre sekunder.</a:t>
            </a:r>
            <a:endParaRPr lang="nb-NO" dirty="0"/>
          </a:p>
          <a:p>
            <a:r>
              <a:rPr lang="nb-NO" dirty="0" smtClean="0"/>
              <a:t>Oppgaven er å danne seg et bilde av hva </a:t>
            </a:r>
            <a:r>
              <a:rPr lang="nb-NO" dirty="0"/>
              <a:t>dere tror tegneserien handler </a:t>
            </a:r>
            <a:r>
              <a:rPr lang="nb-NO" dirty="0" smtClean="0"/>
              <a:t>om.</a:t>
            </a:r>
            <a:endParaRPr lang="nb-NO" dirty="0" smtClean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Rounded Rectangular Callout 3"/>
          <p:cNvSpPr/>
          <p:nvPr/>
        </p:nvSpPr>
        <p:spPr>
          <a:xfrm>
            <a:off x="3364644" y="3089997"/>
            <a:ext cx="5077394" cy="2650836"/>
          </a:xfrm>
          <a:prstGeom prst="wedgeRoundRectCallout">
            <a:avLst>
              <a:gd name="adj1" fmla="val -41135"/>
              <a:gd name="adj2" fmla="val 69121"/>
              <a:gd name="adj3" fmla="val 16667"/>
            </a:avLst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b-NO" sz="2800" dirty="0" smtClean="0">
                <a:latin typeface="Bahnschrift Light SemiCondensed" panose="020B0502040204020203" pitchFamily="34" charset="0"/>
              </a:rPr>
              <a:t>Er dere klare?</a:t>
            </a:r>
            <a:endParaRPr lang="en-US" sz="2800" dirty="0">
              <a:latin typeface="Bahnschrift Light SemiCondense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1877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7821" y="154379"/>
            <a:ext cx="4476444" cy="6522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952461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4279</TotalTime>
  <Words>870</Words>
  <Application>Microsoft Office PowerPoint</Application>
  <PresentationFormat>Widescreen</PresentationFormat>
  <Paragraphs>122</Paragraphs>
  <Slides>20</Slides>
  <Notes>5</Notes>
  <HiddenSlides>0</HiddenSlides>
  <MMClips>0</MMClips>
  <ScaleCrop>false</ScaleCrop>
  <HeadingPairs>
    <vt:vector size="6" baseType="variant">
      <vt:variant>
        <vt:lpstr>Brukte skrifter</vt:lpstr>
      </vt:variant>
      <vt:variant>
        <vt:i4>5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20</vt:i4>
      </vt:variant>
    </vt:vector>
  </HeadingPairs>
  <TitlesOfParts>
    <vt:vector size="26" baseType="lpstr">
      <vt:lpstr>Arial</vt:lpstr>
      <vt:lpstr>Bahnschrift Light SemiCondensed</vt:lpstr>
      <vt:lpstr>Calibri</vt:lpstr>
      <vt:lpstr>Calibri Light</vt:lpstr>
      <vt:lpstr>FFMiloSerifWeb</vt:lpstr>
      <vt:lpstr>Office Theme</vt:lpstr>
      <vt:lpstr>1A Finn oppdraget! </vt:lpstr>
      <vt:lpstr>Økt 1  Oppdrag og bærekraftig utvikling</vt:lpstr>
      <vt:lpstr>1B Oppdraget</vt:lpstr>
      <vt:lpstr>Bærekraftig badeplass</vt:lpstr>
      <vt:lpstr>Hva mener du kjennetegner en god badeplass?</vt:lpstr>
      <vt:lpstr>1C Hva betyr det at badeplassen skal være bærekraftig?</vt:lpstr>
      <vt:lpstr>1C Hva betyr det at badeplassen skal være bærekraftig?</vt:lpstr>
      <vt:lpstr>PowerPoint-presentasjon</vt:lpstr>
      <vt:lpstr>PowerPoint-presentasjon</vt:lpstr>
      <vt:lpstr>Del med sidemannen</vt:lpstr>
      <vt:lpstr>Argumenter for og i mot bruk av gummikuler i kunstgressbaner</vt:lpstr>
      <vt:lpstr>Men er gummikuler i kunstgressbaner bærekraftig? Hva vi må vurdere om noe skal være bærekraftig?</vt:lpstr>
      <vt:lpstr>PowerPoint-presentasjon</vt:lpstr>
      <vt:lpstr>Plasser argumentene for og i mot bruk av gummikuler i kunstgressbaner innen de tre dimensjonene</vt:lpstr>
      <vt:lpstr>PowerPoint-presentasjon</vt:lpstr>
      <vt:lpstr>Oppsummering: Bærekraftig utvikling – har ikke en fasit, men er en reflektert vurdering</vt:lpstr>
      <vt:lpstr>1D Design en bærekraftig badeplass</vt:lpstr>
      <vt:lpstr>PowerPoint-presentasjon</vt:lpstr>
      <vt:lpstr>PowerPoint-presentasjon</vt:lpstr>
      <vt:lpstr>1E Oppsummering</vt:lpstr>
    </vt:vector>
  </TitlesOfParts>
  <Company>Universitetet i Oslo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Livsløpsanalyse</dc:title>
  <dc:creator>Berit Reitan</dc:creator>
  <cp:lastModifiedBy>Aud Ragnhild Skår</cp:lastModifiedBy>
  <cp:revision>101</cp:revision>
  <dcterms:created xsi:type="dcterms:W3CDTF">2020-07-27T11:27:57Z</dcterms:created>
  <dcterms:modified xsi:type="dcterms:W3CDTF">2022-07-07T19:14:03Z</dcterms:modified>
</cp:coreProperties>
</file>