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09" r:id="rId2"/>
    <p:sldId id="257" r:id="rId3"/>
    <p:sldId id="306" r:id="rId4"/>
    <p:sldId id="261" r:id="rId5"/>
    <p:sldId id="273" r:id="rId6"/>
    <p:sldId id="301" r:id="rId7"/>
    <p:sldId id="294" r:id="rId8"/>
    <p:sldId id="300" r:id="rId9"/>
    <p:sldId id="271" r:id="rId10"/>
    <p:sldId id="302" r:id="rId11"/>
    <p:sldId id="275" r:id="rId12"/>
    <p:sldId id="274" r:id="rId13"/>
    <p:sldId id="264" r:id="rId14"/>
    <p:sldId id="265" r:id="rId15"/>
    <p:sldId id="266" r:id="rId16"/>
    <p:sldId id="267" r:id="rId17"/>
    <p:sldId id="269" r:id="rId18"/>
    <p:sldId id="262" r:id="rId19"/>
    <p:sldId id="268" r:id="rId20"/>
    <p:sldId id="276" r:id="rId21"/>
    <p:sldId id="278" r:id="rId22"/>
    <p:sldId id="277" r:id="rId23"/>
    <p:sldId id="279" r:id="rId24"/>
    <p:sldId id="280" r:id="rId25"/>
    <p:sldId id="281" r:id="rId26"/>
    <p:sldId id="282" r:id="rId27"/>
    <p:sldId id="284" r:id="rId28"/>
    <p:sldId id="283" r:id="rId29"/>
    <p:sldId id="295" r:id="rId30"/>
    <p:sldId id="296" r:id="rId31"/>
    <p:sldId id="286" r:id="rId32"/>
    <p:sldId id="287" r:id="rId33"/>
    <p:sldId id="288" r:id="rId34"/>
    <p:sldId id="289" r:id="rId35"/>
    <p:sldId id="307" r:id="rId36"/>
    <p:sldId id="291" r:id="rId37"/>
    <p:sldId id="263"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rit Reitan" initials="BR" lastIdx="7" clrIdx="0">
    <p:extLst>
      <p:ext uri="{19B8F6BF-5375-455C-9EA6-DF929625EA0E}">
        <p15:presenceInfo xmlns:p15="http://schemas.microsoft.com/office/powerpoint/2012/main" userId="S-1-5-21-1927809936-1189766144-1318725885-4267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p:cViewPr varScale="1">
        <p:scale>
          <a:sx n="70" d="100"/>
          <a:sy n="70" d="100"/>
        </p:scale>
        <p:origin x="1088" y="5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70C83C-F2B8-4CD7-B428-E6E523C86A2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9BAF40F-91DA-4622-B43F-02227B73066F}">
      <dgm:prSet custT="1"/>
      <dgm:spPr>
        <a:solidFill>
          <a:schemeClr val="accent1">
            <a:lumMod val="50000"/>
          </a:schemeClr>
        </a:solidFill>
      </dgm:spPr>
      <dgm:t>
        <a:bodyPr/>
        <a:lstStyle/>
        <a:p>
          <a:r>
            <a:rPr lang="nn-NO" sz="1800" noProof="0" dirty="0"/>
            <a:t>Omtrent 2 % av kroppsvekta vår består av bakteriar.</a:t>
          </a:r>
        </a:p>
      </dgm:t>
    </dgm:pt>
    <dgm:pt modelId="{CC8FF5D0-249B-48D6-BD17-C3C9535C6FD0}" type="parTrans" cxnId="{70C4651D-3CAA-4E5F-A6D7-773CF477F1B7}">
      <dgm:prSet/>
      <dgm:spPr/>
      <dgm:t>
        <a:bodyPr/>
        <a:lstStyle/>
        <a:p>
          <a:endParaRPr lang="en-US"/>
        </a:p>
      </dgm:t>
    </dgm:pt>
    <dgm:pt modelId="{121FB187-F393-49FD-B2C9-5E8A7D9F0C30}" type="sibTrans" cxnId="{70C4651D-3CAA-4E5F-A6D7-773CF477F1B7}">
      <dgm:prSet/>
      <dgm:spPr/>
      <dgm:t>
        <a:bodyPr/>
        <a:lstStyle/>
        <a:p>
          <a:endParaRPr lang="en-US"/>
        </a:p>
      </dgm:t>
    </dgm:pt>
    <dgm:pt modelId="{D4454813-6B4D-42F6-9F72-F9B7E7A2977E}">
      <dgm:prSet custT="1"/>
      <dgm:spPr>
        <a:solidFill>
          <a:schemeClr val="accent1">
            <a:lumMod val="50000"/>
          </a:schemeClr>
        </a:solidFill>
      </dgm:spPr>
      <dgm:t>
        <a:bodyPr/>
        <a:lstStyle/>
        <a:p>
          <a:r>
            <a:rPr lang="nn-NO" sz="1800" noProof="0" dirty="0"/>
            <a:t>Bakteriane er levande og </a:t>
          </a:r>
          <a:r>
            <a:rPr lang="nn-NO" sz="1800" noProof="0" dirty="0" err="1"/>
            <a:t>formerar</a:t>
          </a:r>
          <a:r>
            <a:rPr lang="nn-NO" sz="1800" noProof="0" dirty="0"/>
            <a:t> seg ved celledeling.</a:t>
          </a:r>
        </a:p>
      </dgm:t>
    </dgm:pt>
    <dgm:pt modelId="{859C17E6-AEC9-43EB-B291-4F3FA10BC26A}" type="parTrans" cxnId="{1CF8BC2C-DC3C-46BB-9A86-5A6551A0960B}">
      <dgm:prSet/>
      <dgm:spPr/>
      <dgm:t>
        <a:bodyPr/>
        <a:lstStyle/>
        <a:p>
          <a:endParaRPr lang="en-US"/>
        </a:p>
      </dgm:t>
    </dgm:pt>
    <dgm:pt modelId="{48B56581-DC37-4D22-B38E-62E681E9911C}" type="sibTrans" cxnId="{1CF8BC2C-DC3C-46BB-9A86-5A6551A0960B}">
      <dgm:prSet/>
      <dgm:spPr/>
      <dgm:t>
        <a:bodyPr/>
        <a:lstStyle/>
        <a:p>
          <a:endParaRPr lang="en-US"/>
        </a:p>
      </dgm:t>
    </dgm:pt>
    <dgm:pt modelId="{39FB4BED-2C8A-4FCC-9098-EFAD981D714E}">
      <dgm:prSet custT="1"/>
      <dgm:spPr>
        <a:solidFill>
          <a:schemeClr val="accent1">
            <a:lumMod val="50000"/>
          </a:schemeClr>
        </a:solidFill>
      </dgm:spPr>
      <dgm:t>
        <a:bodyPr/>
        <a:lstStyle/>
        <a:p>
          <a:r>
            <a:rPr lang="nn-NO" sz="1800" noProof="0" dirty="0"/>
            <a:t>Bakteriane kan grupperast etter namn på utsjånad, for eksempel kokkar og stavar.</a:t>
          </a:r>
        </a:p>
      </dgm:t>
    </dgm:pt>
    <dgm:pt modelId="{9B394874-0580-464D-B9FC-A2C318208A2E}" type="parTrans" cxnId="{5E0DDBF3-C6A1-48E5-9F63-0CF06B91F0EF}">
      <dgm:prSet/>
      <dgm:spPr/>
      <dgm:t>
        <a:bodyPr/>
        <a:lstStyle/>
        <a:p>
          <a:endParaRPr lang="en-US"/>
        </a:p>
      </dgm:t>
    </dgm:pt>
    <dgm:pt modelId="{20071D9E-9685-453F-9CAD-326ECF08BAA3}" type="sibTrans" cxnId="{5E0DDBF3-C6A1-48E5-9F63-0CF06B91F0EF}">
      <dgm:prSet/>
      <dgm:spPr/>
      <dgm:t>
        <a:bodyPr/>
        <a:lstStyle/>
        <a:p>
          <a:endParaRPr lang="en-US"/>
        </a:p>
      </dgm:t>
    </dgm:pt>
    <dgm:pt modelId="{DAA6F390-299C-4CC9-AB2F-5F88922775C3}">
      <dgm:prSet custT="1"/>
      <dgm:spPr>
        <a:solidFill>
          <a:schemeClr val="accent1">
            <a:lumMod val="50000"/>
          </a:schemeClr>
        </a:solidFill>
      </dgm:spPr>
      <dgm:t>
        <a:bodyPr/>
        <a:lstStyle/>
        <a:p>
          <a:r>
            <a:rPr lang="nn-NO" sz="1800" noProof="0" dirty="0"/>
            <a:t>Dei fleste bakteriane er harmlause eller til og med nyttige for oss.</a:t>
          </a:r>
        </a:p>
      </dgm:t>
    </dgm:pt>
    <dgm:pt modelId="{D98E672E-F28A-4CB8-AAF9-2657BBD36E5E}" type="parTrans" cxnId="{A09FE483-181B-4585-B396-9FB0B7652EF9}">
      <dgm:prSet/>
      <dgm:spPr/>
      <dgm:t>
        <a:bodyPr/>
        <a:lstStyle/>
        <a:p>
          <a:endParaRPr lang="en-US"/>
        </a:p>
      </dgm:t>
    </dgm:pt>
    <dgm:pt modelId="{DFDB1B42-B81C-4966-ADE3-6D13E24C1F7F}" type="sibTrans" cxnId="{A09FE483-181B-4585-B396-9FB0B7652EF9}">
      <dgm:prSet/>
      <dgm:spPr/>
      <dgm:t>
        <a:bodyPr/>
        <a:lstStyle/>
        <a:p>
          <a:endParaRPr lang="en-US"/>
        </a:p>
      </dgm:t>
    </dgm:pt>
    <dgm:pt modelId="{E71CC205-A7E4-40EC-807C-A476EF4F5E01}">
      <dgm:prSet custT="1"/>
      <dgm:spPr>
        <a:solidFill>
          <a:schemeClr val="accent1">
            <a:lumMod val="50000"/>
          </a:schemeClr>
        </a:solidFill>
      </dgm:spPr>
      <dgm:t>
        <a:bodyPr/>
        <a:lstStyle/>
        <a:p>
          <a:r>
            <a:rPr lang="nn-NO" sz="1800" noProof="0" dirty="0"/>
            <a:t>Ulike bakteriar bidrar til å fordøye maten, hindre sjukdomsbakteriar i å trenge inn i kroppen og lagar essensielle næringsstoff og vitamin.</a:t>
          </a:r>
        </a:p>
      </dgm:t>
    </dgm:pt>
    <dgm:pt modelId="{F806F176-60A3-4E24-90B3-448E60482A3D}" type="parTrans" cxnId="{510C3A0A-CFB8-4C69-A1BC-D3B8FFCBD92E}">
      <dgm:prSet/>
      <dgm:spPr/>
      <dgm:t>
        <a:bodyPr/>
        <a:lstStyle/>
        <a:p>
          <a:endParaRPr lang="en-US"/>
        </a:p>
      </dgm:t>
    </dgm:pt>
    <dgm:pt modelId="{251806FF-CB46-4894-A83D-EB10BB797531}" type="sibTrans" cxnId="{510C3A0A-CFB8-4C69-A1BC-D3B8FFCBD92E}">
      <dgm:prSet/>
      <dgm:spPr/>
      <dgm:t>
        <a:bodyPr/>
        <a:lstStyle/>
        <a:p>
          <a:endParaRPr lang="en-US"/>
        </a:p>
      </dgm:t>
    </dgm:pt>
    <dgm:pt modelId="{862A5818-3591-4131-8D3F-74CD72C8B3F6}">
      <dgm:prSet custT="1"/>
      <dgm:spPr>
        <a:solidFill>
          <a:schemeClr val="accent1">
            <a:lumMod val="50000"/>
          </a:schemeClr>
        </a:solidFill>
      </dgm:spPr>
      <dgm:t>
        <a:bodyPr/>
        <a:lstStyle/>
        <a:p>
          <a:r>
            <a:rPr lang="nn-NO" sz="1800" noProof="0" dirty="0"/>
            <a:t>Nokre bakteriar er skadelege for oss og kan forårsake infeksjonar.</a:t>
          </a:r>
        </a:p>
      </dgm:t>
    </dgm:pt>
    <dgm:pt modelId="{E6467887-4729-4C98-ABD9-6E6843FA3AA7}" type="parTrans" cxnId="{5FC5B955-BCE5-47E7-8D77-ADC5741D0FEF}">
      <dgm:prSet/>
      <dgm:spPr/>
      <dgm:t>
        <a:bodyPr/>
        <a:lstStyle/>
        <a:p>
          <a:endParaRPr lang="en-US"/>
        </a:p>
      </dgm:t>
    </dgm:pt>
    <dgm:pt modelId="{1E0410A2-E442-4BB7-B047-B660219DDA63}" type="sibTrans" cxnId="{5FC5B955-BCE5-47E7-8D77-ADC5741D0FEF}">
      <dgm:prSet/>
      <dgm:spPr/>
      <dgm:t>
        <a:bodyPr/>
        <a:lstStyle/>
        <a:p>
          <a:endParaRPr lang="en-US"/>
        </a:p>
      </dgm:t>
    </dgm:pt>
    <dgm:pt modelId="{43B97088-C909-48C1-BC77-D9CB1F955C67}">
      <dgm:prSet custT="1"/>
      <dgm:spPr>
        <a:solidFill>
          <a:schemeClr val="accent1">
            <a:lumMod val="50000"/>
          </a:schemeClr>
        </a:solidFill>
      </dgm:spPr>
      <dgm:t>
        <a:bodyPr/>
        <a:lstStyle/>
        <a:p>
          <a:r>
            <a:rPr lang="nn-NO" sz="1800" noProof="0" dirty="0"/>
            <a:t>Nokre vanlege bakteriesjukdommar er blant andre urinvegsinfeksjonar, </a:t>
          </a:r>
          <a:r>
            <a:rPr lang="nn-NO" sz="1800" noProof="0" dirty="0" err="1"/>
            <a:t>hudinfeksjonar</a:t>
          </a:r>
          <a:r>
            <a:rPr lang="nn-NO" sz="1800" noProof="0" dirty="0"/>
            <a:t>, hals- og lungebetennelse, </a:t>
          </a:r>
          <a:r>
            <a:rPr lang="nn-NO" sz="1800" noProof="0" dirty="0" err="1"/>
            <a:t>sårinfeksjonar</a:t>
          </a:r>
          <a:r>
            <a:rPr lang="nn-NO" sz="1800" noProof="0" dirty="0"/>
            <a:t>, tarminfeksjonar og gonoré.</a:t>
          </a:r>
        </a:p>
      </dgm:t>
    </dgm:pt>
    <dgm:pt modelId="{4CB21196-C7E3-4FFC-9D28-60261AB5CE10}" type="parTrans" cxnId="{6BFA9460-35CE-426E-BE04-811FC7E6F08B}">
      <dgm:prSet/>
      <dgm:spPr/>
      <dgm:t>
        <a:bodyPr/>
        <a:lstStyle/>
        <a:p>
          <a:endParaRPr lang="en-US"/>
        </a:p>
      </dgm:t>
    </dgm:pt>
    <dgm:pt modelId="{979A35B7-C1F2-4709-A837-170411E8FA6D}" type="sibTrans" cxnId="{6BFA9460-35CE-426E-BE04-811FC7E6F08B}">
      <dgm:prSet/>
      <dgm:spPr/>
      <dgm:t>
        <a:bodyPr/>
        <a:lstStyle/>
        <a:p>
          <a:endParaRPr lang="en-US"/>
        </a:p>
      </dgm:t>
    </dgm:pt>
    <dgm:pt modelId="{6E741783-B22D-4927-9821-8048C73050EB}">
      <dgm:prSet custT="1"/>
      <dgm:spPr>
        <a:solidFill>
          <a:schemeClr val="accent1">
            <a:lumMod val="50000"/>
          </a:schemeClr>
        </a:solidFill>
      </dgm:spPr>
      <dgm:t>
        <a:bodyPr/>
        <a:lstStyle/>
        <a:p>
          <a:r>
            <a:rPr lang="nn-NO" sz="1800" noProof="0" dirty="0"/>
            <a:t>Dei fleste </a:t>
          </a:r>
          <a:r>
            <a:rPr lang="nn-NO" sz="1800" noProof="0" dirty="0" err="1"/>
            <a:t>sjukdomsfram</a:t>
          </a:r>
          <a:r>
            <a:rPr lang="nn-NO" sz="1800" noProof="0" dirty="0"/>
            <a:t>-kallande bakteriane kan uskadeleggjerast ved hjelp av antibiotika.</a:t>
          </a:r>
        </a:p>
      </dgm:t>
    </dgm:pt>
    <dgm:pt modelId="{ACD1AB82-0757-4028-9547-9074200B929B}" type="parTrans" cxnId="{6A510148-08F6-46B7-8069-652CCF14392B}">
      <dgm:prSet/>
      <dgm:spPr/>
      <dgm:t>
        <a:bodyPr/>
        <a:lstStyle/>
        <a:p>
          <a:endParaRPr lang="en-US"/>
        </a:p>
      </dgm:t>
    </dgm:pt>
    <dgm:pt modelId="{8B82684A-ED3A-446E-841F-95EC3B90FA2C}" type="sibTrans" cxnId="{6A510148-08F6-46B7-8069-652CCF14392B}">
      <dgm:prSet/>
      <dgm:spPr/>
      <dgm:t>
        <a:bodyPr/>
        <a:lstStyle/>
        <a:p>
          <a:endParaRPr lang="en-US"/>
        </a:p>
      </dgm:t>
    </dgm:pt>
    <dgm:pt modelId="{4B8255B2-3C4A-4AF7-BD25-5431F3755DDB}" type="pres">
      <dgm:prSet presAssocID="{4670C83C-F2B8-4CD7-B428-E6E523C86A2E}" presName="diagram" presStyleCnt="0">
        <dgm:presLayoutVars>
          <dgm:dir/>
          <dgm:resizeHandles val="exact"/>
        </dgm:presLayoutVars>
      </dgm:prSet>
      <dgm:spPr/>
    </dgm:pt>
    <dgm:pt modelId="{C451B1CC-B97F-4322-B53F-68352577925C}" type="pres">
      <dgm:prSet presAssocID="{E9BAF40F-91DA-4622-B43F-02227B73066F}" presName="node" presStyleLbl="node1" presStyleIdx="0" presStyleCnt="8" custScaleX="110815" custScaleY="169739">
        <dgm:presLayoutVars>
          <dgm:bulletEnabled val="1"/>
        </dgm:presLayoutVars>
      </dgm:prSet>
      <dgm:spPr/>
    </dgm:pt>
    <dgm:pt modelId="{AC32851C-6D99-4774-81D5-AE6D356B1EC6}" type="pres">
      <dgm:prSet presAssocID="{121FB187-F393-49FD-B2C9-5E8A7D9F0C30}" presName="sibTrans" presStyleCnt="0"/>
      <dgm:spPr/>
    </dgm:pt>
    <dgm:pt modelId="{836026A5-801C-4FC6-966F-E5345C093981}" type="pres">
      <dgm:prSet presAssocID="{D4454813-6B4D-42F6-9F72-F9B7E7A2977E}" presName="node" presStyleLbl="node1" presStyleIdx="1" presStyleCnt="8" custScaleY="171536">
        <dgm:presLayoutVars>
          <dgm:bulletEnabled val="1"/>
        </dgm:presLayoutVars>
      </dgm:prSet>
      <dgm:spPr/>
    </dgm:pt>
    <dgm:pt modelId="{A3D5E75A-083D-438A-AD1F-E96E3BF3257E}" type="pres">
      <dgm:prSet presAssocID="{48B56581-DC37-4D22-B38E-62E681E9911C}" presName="sibTrans" presStyleCnt="0"/>
      <dgm:spPr/>
    </dgm:pt>
    <dgm:pt modelId="{6D1A415E-E106-4F86-8AA2-D7295F138900}" type="pres">
      <dgm:prSet presAssocID="{39FB4BED-2C8A-4FCC-9098-EFAD981D714E}" presName="node" presStyleLbl="node1" presStyleIdx="2" presStyleCnt="8" custScaleX="194264" custScaleY="168644">
        <dgm:presLayoutVars>
          <dgm:bulletEnabled val="1"/>
        </dgm:presLayoutVars>
      </dgm:prSet>
      <dgm:spPr/>
    </dgm:pt>
    <dgm:pt modelId="{DAC6E86E-3C4D-41C3-B68E-865801A24370}" type="pres">
      <dgm:prSet presAssocID="{20071D9E-9685-453F-9CAD-326ECF08BAA3}" presName="sibTrans" presStyleCnt="0"/>
      <dgm:spPr/>
    </dgm:pt>
    <dgm:pt modelId="{9A4464F3-33BD-48C0-ACF9-75DC847DB1DC}" type="pres">
      <dgm:prSet presAssocID="{DAA6F390-299C-4CC9-AB2F-5F88922775C3}" presName="node" presStyleLbl="node1" presStyleIdx="3" presStyleCnt="8" custScaleX="155572" custScaleY="165061">
        <dgm:presLayoutVars>
          <dgm:bulletEnabled val="1"/>
        </dgm:presLayoutVars>
      </dgm:prSet>
      <dgm:spPr/>
    </dgm:pt>
    <dgm:pt modelId="{3D59638F-2CF6-4A29-8264-C149612F8408}" type="pres">
      <dgm:prSet presAssocID="{DFDB1B42-B81C-4966-ADE3-6D13E24C1F7F}" presName="sibTrans" presStyleCnt="0"/>
      <dgm:spPr/>
    </dgm:pt>
    <dgm:pt modelId="{1373B1FB-18D3-46E0-B61D-B2ED9B7B0B9D}" type="pres">
      <dgm:prSet presAssocID="{E71CC205-A7E4-40EC-807C-A476EF4F5E01}" presName="node" presStyleLbl="node1" presStyleIdx="4" presStyleCnt="8" custScaleX="157414" custScaleY="275502">
        <dgm:presLayoutVars>
          <dgm:bulletEnabled val="1"/>
        </dgm:presLayoutVars>
      </dgm:prSet>
      <dgm:spPr/>
    </dgm:pt>
    <dgm:pt modelId="{1B61F6BE-26B5-4724-9421-E5F483968B89}" type="pres">
      <dgm:prSet presAssocID="{251806FF-CB46-4894-A83D-EB10BB797531}" presName="sibTrans" presStyleCnt="0"/>
      <dgm:spPr/>
    </dgm:pt>
    <dgm:pt modelId="{3E24091F-A7AE-46BA-BB5A-AEC168D55771}" type="pres">
      <dgm:prSet presAssocID="{862A5818-3591-4131-8D3F-74CD72C8B3F6}" presName="node" presStyleLbl="node1" presStyleIdx="5" presStyleCnt="8" custScaleX="118687" custScaleY="277050">
        <dgm:presLayoutVars>
          <dgm:bulletEnabled val="1"/>
        </dgm:presLayoutVars>
      </dgm:prSet>
      <dgm:spPr/>
    </dgm:pt>
    <dgm:pt modelId="{1CDA39E5-C71A-4273-9097-171AAF2E6361}" type="pres">
      <dgm:prSet presAssocID="{1E0410A2-E442-4BB7-B047-B660219DDA63}" presName="sibTrans" presStyleCnt="0"/>
      <dgm:spPr/>
    </dgm:pt>
    <dgm:pt modelId="{4E3EBCD3-32FE-47AA-B892-739BE233EE93}" type="pres">
      <dgm:prSet presAssocID="{43B97088-C909-48C1-BC77-D9CB1F955C67}" presName="node" presStyleLbl="node1" presStyleIdx="6" presStyleCnt="8" custScaleX="157336" custScaleY="278398" custLinFactNeighborX="230" custLinFactNeighborY="-1779">
        <dgm:presLayoutVars>
          <dgm:bulletEnabled val="1"/>
        </dgm:presLayoutVars>
      </dgm:prSet>
      <dgm:spPr/>
    </dgm:pt>
    <dgm:pt modelId="{54872DA3-0499-4045-8568-3DE0FFB5C384}" type="pres">
      <dgm:prSet presAssocID="{979A35B7-C1F2-4709-A837-170411E8FA6D}" presName="sibTrans" presStyleCnt="0"/>
      <dgm:spPr/>
    </dgm:pt>
    <dgm:pt modelId="{BDE73141-ECE5-4B18-9C5E-385904741270}" type="pres">
      <dgm:prSet presAssocID="{6E741783-B22D-4927-9821-8048C73050EB}" presName="node" presStyleLbl="node1" presStyleIdx="7" presStyleCnt="8" custScaleX="130531" custScaleY="277050">
        <dgm:presLayoutVars>
          <dgm:bulletEnabled val="1"/>
        </dgm:presLayoutVars>
      </dgm:prSet>
      <dgm:spPr/>
    </dgm:pt>
  </dgm:ptLst>
  <dgm:cxnLst>
    <dgm:cxn modelId="{D892B408-BA64-480F-B11D-537729BC7657}" type="presOf" srcId="{39FB4BED-2C8A-4FCC-9098-EFAD981D714E}" destId="{6D1A415E-E106-4F86-8AA2-D7295F138900}" srcOrd="0" destOrd="0" presId="urn:microsoft.com/office/officeart/2005/8/layout/default"/>
    <dgm:cxn modelId="{510C3A0A-CFB8-4C69-A1BC-D3B8FFCBD92E}" srcId="{4670C83C-F2B8-4CD7-B428-E6E523C86A2E}" destId="{E71CC205-A7E4-40EC-807C-A476EF4F5E01}" srcOrd="4" destOrd="0" parTransId="{F806F176-60A3-4E24-90B3-448E60482A3D}" sibTransId="{251806FF-CB46-4894-A83D-EB10BB797531}"/>
    <dgm:cxn modelId="{70C4651D-3CAA-4E5F-A6D7-773CF477F1B7}" srcId="{4670C83C-F2B8-4CD7-B428-E6E523C86A2E}" destId="{E9BAF40F-91DA-4622-B43F-02227B73066F}" srcOrd="0" destOrd="0" parTransId="{CC8FF5D0-249B-48D6-BD17-C3C9535C6FD0}" sibTransId="{121FB187-F393-49FD-B2C9-5E8A7D9F0C30}"/>
    <dgm:cxn modelId="{1CF8BC2C-DC3C-46BB-9A86-5A6551A0960B}" srcId="{4670C83C-F2B8-4CD7-B428-E6E523C86A2E}" destId="{D4454813-6B4D-42F6-9F72-F9B7E7A2977E}" srcOrd="1" destOrd="0" parTransId="{859C17E6-AEC9-43EB-B291-4F3FA10BC26A}" sibTransId="{48B56581-DC37-4D22-B38E-62E681E9911C}"/>
    <dgm:cxn modelId="{6BFA9460-35CE-426E-BE04-811FC7E6F08B}" srcId="{4670C83C-F2B8-4CD7-B428-E6E523C86A2E}" destId="{43B97088-C909-48C1-BC77-D9CB1F955C67}" srcOrd="6" destOrd="0" parTransId="{4CB21196-C7E3-4FFC-9D28-60261AB5CE10}" sibTransId="{979A35B7-C1F2-4709-A837-170411E8FA6D}"/>
    <dgm:cxn modelId="{6A510148-08F6-46B7-8069-652CCF14392B}" srcId="{4670C83C-F2B8-4CD7-B428-E6E523C86A2E}" destId="{6E741783-B22D-4927-9821-8048C73050EB}" srcOrd="7" destOrd="0" parTransId="{ACD1AB82-0757-4028-9547-9074200B929B}" sibTransId="{8B82684A-ED3A-446E-841F-95EC3B90FA2C}"/>
    <dgm:cxn modelId="{77AEBF69-41D7-48EA-ABDF-322615FD4BEF}" type="presOf" srcId="{D4454813-6B4D-42F6-9F72-F9B7E7A2977E}" destId="{836026A5-801C-4FC6-966F-E5345C093981}" srcOrd="0" destOrd="0" presId="urn:microsoft.com/office/officeart/2005/8/layout/default"/>
    <dgm:cxn modelId="{9707926B-82AC-4E30-AB0D-CC5D60294C58}" type="presOf" srcId="{6E741783-B22D-4927-9821-8048C73050EB}" destId="{BDE73141-ECE5-4B18-9C5E-385904741270}" srcOrd="0" destOrd="0" presId="urn:microsoft.com/office/officeart/2005/8/layout/default"/>
    <dgm:cxn modelId="{5FC5B955-BCE5-47E7-8D77-ADC5741D0FEF}" srcId="{4670C83C-F2B8-4CD7-B428-E6E523C86A2E}" destId="{862A5818-3591-4131-8D3F-74CD72C8B3F6}" srcOrd="5" destOrd="0" parTransId="{E6467887-4729-4C98-ABD9-6E6843FA3AA7}" sibTransId="{1E0410A2-E442-4BB7-B047-B660219DDA63}"/>
    <dgm:cxn modelId="{A97C8D57-E8B8-40EA-9668-0E6643CFB01B}" type="presOf" srcId="{4670C83C-F2B8-4CD7-B428-E6E523C86A2E}" destId="{4B8255B2-3C4A-4AF7-BD25-5431F3755DDB}" srcOrd="0" destOrd="0" presId="urn:microsoft.com/office/officeart/2005/8/layout/default"/>
    <dgm:cxn modelId="{A7F99A7C-EC2C-40EA-9122-55A2957607DB}" type="presOf" srcId="{DAA6F390-299C-4CC9-AB2F-5F88922775C3}" destId="{9A4464F3-33BD-48C0-ACF9-75DC847DB1DC}" srcOrd="0" destOrd="0" presId="urn:microsoft.com/office/officeart/2005/8/layout/default"/>
    <dgm:cxn modelId="{A09FE483-181B-4585-B396-9FB0B7652EF9}" srcId="{4670C83C-F2B8-4CD7-B428-E6E523C86A2E}" destId="{DAA6F390-299C-4CC9-AB2F-5F88922775C3}" srcOrd="3" destOrd="0" parTransId="{D98E672E-F28A-4CB8-AAF9-2657BBD36E5E}" sibTransId="{DFDB1B42-B81C-4966-ADE3-6D13E24C1F7F}"/>
    <dgm:cxn modelId="{79DAF78B-8B59-4B67-BA75-B538B7951FEB}" type="presOf" srcId="{E71CC205-A7E4-40EC-807C-A476EF4F5E01}" destId="{1373B1FB-18D3-46E0-B61D-B2ED9B7B0B9D}" srcOrd="0" destOrd="0" presId="urn:microsoft.com/office/officeart/2005/8/layout/default"/>
    <dgm:cxn modelId="{FEE2CEBD-E712-499C-A2CE-F2C79B493C77}" type="presOf" srcId="{862A5818-3591-4131-8D3F-74CD72C8B3F6}" destId="{3E24091F-A7AE-46BA-BB5A-AEC168D55771}" srcOrd="0" destOrd="0" presId="urn:microsoft.com/office/officeart/2005/8/layout/default"/>
    <dgm:cxn modelId="{FFF0CCC5-698A-4E04-A41C-93D4E115AF4B}" type="presOf" srcId="{43B97088-C909-48C1-BC77-D9CB1F955C67}" destId="{4E3EBCD3-32FE-47AA-B892-739BE233EE93}" srcOrd="0" destOrd="0" presId="urn:microsoft.com/office/officeart/2005/8/layout/default"/>
    <dgm:cxn modelId="{06A1DFE4-847D-4F13-9942-02AB9E624BDE}" type="presOf" srcId="{E9BAF40F-91DA-4622-B43F-02227B73066F}" destId="{C451B1CC-B97F-4322-B53F-68352577925C}" srcOrd="0" destOrd="0" presId="urn:microsoft.com/office/officeart/2005/8/layout/default"/>
    <dgm:cxn modelId="{5E0DDBF3-C6A1-48E5-9F63-0CF06B91F0EF}" srcId="{4670C83C-F2B8-4CD7-B428-E6E523C86A2E}" destId="{39FB4BED-2C8A-4FCC-9098-EFAD981D714E}" srcOrd="2" destOrd="0" parTransId="{9B394874-0580-464D-B9FC-A2C318208A2E}" sibTransId="{20071D9E-9685-453F-9CAD-326ECF08BAA3}"/>
    <dgm:cxn modelId="{C3F0E169-0070-4F25-B9B5-DECDC245D229}" type="presParOf" srcId="{4B8255B2-3C4A-4AF7-BD25-5431F3755DDB}" destId="{C451B1CC-B97F-4322-B53F-68352577925C}" srcOrd="0" destOrd="0" presId="urn:microsoft.com/office/officeart/2005/8/layout/default"/>
    <dgm:cxn modelId="{730613EF-CD21-4EAF-BCED-08A435B3A34D}" type="presParOf" srcId="{4B8255B2-3C4A-4AF7-BD25-5431F3755DDB}" destId="{AC32851C-6D99-4774-81D5-AE6D356B1EC6}" srcOrd="1" destOrd="0" presId="urn:microsoft.com/office/officeart/2005/8/layout/default"/>
    <dgm:cxn modelId="{5EEDBD63-E0DB-4798-AE15-AA0C8835EA06}" type="presParOf" srcId="{4B8255B2-3C4A-4AF7-BD25-5431F3755DDB}" destId="{836026A5-801C-4FC6-966F-E5345C093981}" srcOrd="2" destOrd="0" presId="urn:microsoft.com/office/officeart/2005/8/layout/default"/>
    <dgm:cxn modelId="{7612776E-B319-4E19-833D-41466A9D5379}" type="presParOf" srcId="{4B8255B2-3C4A-4AF7-BD25-5431F3755DDB}" destId="{A3D5E75A-083D-438A-AD1F-E96E3BF3257E}" srcOrd="3" destOrd="0" presId="urn:microsoft.com/office/officeart/2005/8/layout/default"/>
    <dgm:cxn modelId="{4AF4DA36-F25D-48C7-9F51-7AD877592152}" type="presParOf" srcId="{4B8255B2-3C4A-4AF7-BD25-5431F3755DDB}" destId="{6D1A415E-E106-4F86-8AA2-D7295F138900}" srcOrd="4" destOrd="0" presId="urn:microsoft.com/office/officeart/2005/8/layout/default"/>
    <dgm:cxn modelId="{04EE76ED-5840-4354-8062-0A9E1E81DC21}" type="presParOf" srcId="{4B8255B2-3C4A-4AF7-BD25-5431F3755DDB}" destId="{DAC6E86E-3C4D-41C3-B68E-865801A24370}" srcOrd="5" destOrd="0" presId="urn:microsoft.com/office/officeart/2005/8/layout/default"/>
    <dgm:cxn modelId="{5FF2B1A9-21BD-46D5-8FC4-3CC06EC118E7}" type="presParOf" srcId="{4B8255B2-3C4A-4AF7-BD25-5431F3755DDB}" destId="{9A4464F3-33BD-48C0-ACF9-75DC847DB1DC}" srcOrd="6" destOrd="0" presId="urn:microsoft.com/office/officeart/2005/8/layout/default"/>
    <dgm:cxn modelId="{E461F776-9ADF-4D63-B13D-4E9391019443}" type="presParOf" srcId="{4B8255B2-3C4A-4AF7-BD25-5431F3755DDB}" destId="{3D59638F-2CF6-4A29-8264-C149612F8408}" srcOrd="7" destOrd="0" presId="urn:microsoft.com/office/officeart/2005/8/layout/default"/>
    <dgm:cxn modelId="{CFCA6BCC-210E-473B-8A13-E6A1B054DCC0}" type="presParOf" srcId="{4B8255B2-3C4A-4AF7-BD25-5431F3755DDB}" destId="{1373B1FB-18D3-46E0-B61D-B2ED9B7B0B9D}" srcOrd="8" destOrd="0" presId="urn:microsoft.com/office/officeart/2005/8/layout/default"/>
    <dgm:cxn modelId="{0DA4F15F-7E03-48F8-A106-604ED987FD14}" type="presParOf" srcId="{4B8255B2-3C4A-4AF7-BD25-5431F3755DDB}" destId="{1B61F6BE-26B5-4724-9421-E5F483968B89}" srcOrd="9" destOrd="0" presId="urn:microsoft.com/office/officeart/2005/8/layout/default"/>
    <dgm:cxn modelId="{D6A06899-52CA-46AE-BA6C-2D0D10E1F521}" type="presParOf" srcId="{4B8255B2-3C4A-4AF7-BD25-5431F3755DDB}" destId="{3E24091F-A7AE-46BA-BB5A-AEC168D55771}" srcOrd="10" destOrd="0" presId="urn:microsoft.com/office/officeart/2005/8/layout/default"/>
    <dgm:cxn modelId="{CF7DB692-0BFA-43D7-A7C2-C40D3893F40F}" type="presParOf" srcId="{4B8255B2-3C4A-4AF7-BD25-5431F3755DDB}" destId="{1CDA39E5-C71A-4273-9097-171AAF2E6361}" srcOrd="11" destOrd="0" presId="urn:microsoft.com/office/officeart/2005/8/layout/default"/>
    <dgm:cxn modelId="{6398AE52-351E-450B-80D6-0211194EDFEE}" type="presParOf" srcId="{4B8255B2-3C4A-4AF7-BD25-5431F3755DDB}" destId="{4E3EBCD3-32FE-47AA-B892-739BE233EE93}" srcOrd="12" destOrd="0" presId="urn:microsoft.com/office/officeart/2005/8/layout/default"/>
    <dgm:cxn modelId="{66DF8615-E669-4ED1-93B1-D3420D0FB115}" type="presParOf" srcId="{4B8255B2-3C4A-4AF7-BD25-5431F3755DDB}" destId="{54872DA3-0499-4045-8568-3DE0FFB5C384}" srcOrd="13" destOrd="0" presId="urn:microsoft.com/office/officeart/2005/8/layout/default"/>
    <dgm:cxn modelId="{30DFD700-850B-44E2-BB28-FCFE5951CA73}" type="presParOf" srcId="{4B8255B2-3C4A-4AF7-BD25-5431F3755DDB}" destId="{BDE73141-ECE5-4B18-9C5E-385904741270}" srcOrd="1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51B1CC-B97F-4322-B53F-68352577925C}">
      <dsp:nvSpPr>
        <dsp:cNvPr id="0" name=""/>
        <dsp:cNvSpPr/>
      </dsp:nvSpPr>
      <dsp:spPr>
        <a:xfrm>
          <a:off x="26441" y="147161"/>
          <a:ext cx="1528584" cy="1404830"/>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Omtrent 2 % av kroppsvekta vår består av bakteriar.</a:t>
          </a:r>
        </a:p>
      </dsp:txBody>
      <dsp:txXfrm>
        <a:off x="26441" y="147161"/>
        <a:ext cx="1528584" cy="1404830"/>
      </dsp:txXfrm>
    </dsp:sp>
    <dsp:sp modelId="{836026A5-801C-4FC6-966F-E5345C093981}">
      <dsp:nvSpPr>
        <dsp:cNvPr id="0" name=""/>
        <dsp:cNvSpPr/>
      </dsp:nvSpPr>
      <dsp:spPr>
        <a:xfrm>
          <a:off x="1692966" y="139725"/>
          <a:ext cx="1379402" cy="141970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Bakteriane er levande og </a:t>
          </a:r>
          <a:r>
            <a:rPr lang="nn-NO" sz="1800" kern="1200" noProof="0" dirty="0" err="1"/>
            <a:t>formerar</a:t>
          </a:r>
          <a:r>
            <a:rPr lang="nn-NO" sz="1800" kern="1200" noProof="0" dirty="0"/>
            <a:t> seg ved celledeling.</a:t>
          </a:r>
        </a:p>
      </dsp:txBody>
      <dsp:txXfrm>
        <a:off x="1692966" y="139725"/>
        <a:ext cx="1379402" cy="1419703"/>
      </dsp:txXfrm>
    </dsp:sp>
    <dsp:sp modelId="{6D1A415E-E106-4F86-8AA2-D7295F138900}">
      <dsp:nvSpPr>
        <dsp:cNvPr id="0" name=""/>
        <dsp:cNvSpPr/>
      </dsp:nvSpPr>
      <dsp:spPr>
        <a:xfrm>
          <a:off x="3210309" y="151693"/>
          <a:ext cx="2679682" cy="1395767"/>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Bakteriane kan grupperast etter namn på utsjånad, for eksempel kokkar og stavar.</a:t>
          </a:r>
        </a:p>
      </dsp:txBody>
      <dsp:txXfrm>
        <a:off x="3210309" y="151693"/>
        <a:ext cx="2679682" cy="1395767"/>
      </dsp:txXfrm>
    </dsp:sp>
    <dsp:sp modelId="{9A4464F3-33BD-48C0-ACF9-75DC847DB1DC}">
      <dsp:nvSpPr>
        <dsp:cNvPr id="0" name=""/>
        <dsp:cNvSpPr/>
      </dsp:nvSpPr>
      <dsp:spPr>
        <a:xfrm>
          <a:off x="6027932" y="166520"/>
          <a:ext cx="2145964" cy="1366113"/>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Dei fleste bakteriane er harmlause eller til og med nyttige for oss.</a:t>
          </a:r>
        </a:p>
      </dsp:txBody>
      <dsp:txXfrm>
        <a:off x="6027932" y="166520"/>
        <a:ext cx="2145964" cy="1366113"/>
      </dsp:txXfrm>
    </dsp:sp>
    <dsp:sp modelId="{1373B1FB-18D3-46E0-B61D-B2ED9B7B0B9D}">
      <dsp:nvSpPr>
        <dsp:cNvPr id="0" name=""/>
        <dsp:cNvSpPr/>
      </dsp:nvSpPr>
      <dsp:spPr>
        <a:xfrm>
          <a:off x="3564" y="1709353"/>
          <a:ext cx="2171372" cy="2280168"/>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Ulike bakteriar bidrar til å fordøye maten, hindre sjukdomsbakteriar i å trenge inn i kroppen og lagar essensielle næringsstoff og vitamin.</a:t>
          </a:r>
        </a:p>
      </dsp:txBody>
      <dsp:txXfrm>
        <a:off x="3564" y="1709353"/>
        <a:ext cx="2171372" cy="2280168"/>
      </dsp:txXfrm>
    </dsp:sp>
    <dsp:sp modelId="{3E24091F-A7AE-46BA-BB5A-AEC168D55771}">
      <dsp:nvSpPr>
        <dsp:cNvPr id="0" name=""/>
        <dsp:cNvSpPr/>
      </dsp:nvSpPr>
      <dsp:spPr>
        <a:xfrm>
          <a:off x="2312877" y="1702947"/>
          <a:ext cx="1637171" cy="2292980"/>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Nokre bakteriar er skadelege for oss og kan forårsake infeksjonar.</a:t>
          </a:r>
        </a:p>
      </dsp:txBody>
      <dsp:txXfrm>
        <a:off x="2312877" y="1702947"/>
        <a:ext cx="1637171" cy="2292980"/>
      </dsp:txXfrm>
    </dsp:sp>
    <dsp:sp modelId="{4E3EBCD3-32FE-47AA-B892-739BE233EE93}">
      <dsp:nvSpPr>
        <dsp:cNvPr id="0" name=""/>
        <dsp:cNvSpPr/>
      </dsp:nvSpPr>
      <dsp:spPr>
        <a:xfrm>
          <a:off x="4091161" y="1682645"/>
          <a:ext cx="2170296" cy="2304137"/>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Nokre vanlege bakteriesjukdommar er blant andre urinvegsinfeksjonar, </a:t>
          </a:r>
          <a:r>
            <a:rPr lang="nn-NO" sz="1800" kern="1200" noProof="0" dirty="0" err="1"/>
            <a:t>hudinfeksjonar</a:t>
          </a:r>
          <a:r>
            <a:rPr lang="nn-NO" sz="1800" kern="1200" noProof="0" dirty="0"/>
            <a:t>, hals- og lungebetennelse, </a:t>
          </a:r>
          <a:r>
            <a:rPr lang="nn-NO" sz="1800" kern="1200" noProof="0" dirty="0" err="1"/>
            <a:t>sårinfeksjonar</a:t>
          </a:r>
          <a:r>
            <a:rPr lang="nn-NO" sz="1800" kern="1200" noProof="0" dirty="0"/>
            <a:t>, tarminfeksjonar og gonoré.</a:t>
          </a:r>
        </a:p>
      </dsp:txBody>
      <dsp:txXfrm>
        <a:off x="4091161" y="1682645"/>
        <a:ext cx="2170296" cy="2304137"/>
      </dsp:txXfrm>
    </dsp:sp>
    <dsp:sp modelId="{BDE73141-ECE5-4B18-9C5E-385904741270}">
      <dsp:nvSpPr>
        <dsp:cNvPr id="0" name=""/>
        <dsp:cNvSpPr/>
      </dsp:nvSpPr>
      <dsp:spPr>
        <a:xfrm>
          <a:off x="6396225" y="1702947"/>
          <a:ext cx="1800547" cy="2292980"/>
        </a:xfrm>
        <a:prstGeom prst="rect">
          <a:avLst/>
        </a:prstGeom>
        <a:solidFill>
          <a:schemeClr val="accent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n-NO" sz="1800" kern="1200" noProof="0" dirty="0"/>
            <a:t>Dei fleste </a:t>
          </a:r>
          <a:r>
            <a:rPr lang="nn-NO" sz="1800" kern="1200" noProof="0" dirty="0" err="1"/>
            <a:t>sjukdomsfram</a:t>
          </a:r>
          <a:r>
            <a:rPr lang="nn-NO" sz="1800" kern="1200" noProof="0" dirty="0"/>
            <a:t>-kallande bakteriane kan uskadeleggjerast ved hjelp av antibiotika.</a:t>
          </a:r>
        </a:p>
      </dsp:txBody>
      <dsp:txXfrm>
        <a:off x="6396225" y="1702947"/>
        <a:ext cx="1800547" cy="22929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1DC0-B952-489E-A369-0C7790FEF4B8}" type="datetimeFigureOut">
              <a:rPr lang="nb-NO" smtClean="0"/>
              <a:t>23.01.2026</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1151BC-769F-4323-B2E4-96E879402E38}" type="slidenum">
              <a:rPr lang="nb-NO" smtClean="0"/>
              <a:t>‹#›</a:t>
            </a:fld>
            <a:endParaRPr lang="nb-NO"/>
          </a:p>
        </p:txBody>
      </p:sp>
    </p:spTree>
    <p:extLst>
      <p:ext uri="{BB962C8B-B14F-4D97-AF65-F5344CB8AC3E}">
        <p14:creationId xmlns:p14="http://schemas.microsoft.com/office/powerpoint/2010/main" val="2524407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p:txBody>
      </p:sp>
      <p:sp>
        <p:nvSpPr>
          <p:cNvPr id="4" name="Plassholder for lysbildenummer 3"/>
          <p:cNvSpPr>
            <a:spLocks noGrp="1"/>
          </p:cNvSpPr>
          <p:nvPr>
            <p:ph type="sldNum" sz="quarter" idx="5"/>
          </p:nvPr>
        </p:nvSpPr>
        <p:spPr/>
        <p:txBody>
          <a:bodyPr/>
          <a:lstStyle/>
          <a:p>
            <a:fld id="{811151BC-769F-4323-B2E4-96E879402E38}" type="slidenum">
              <a:rPr lang="nb-NO" smtClean="0"/>
              <a:t>18</a:t>
            </a:fld>
            <a:endParaRPr lang="nb-NO"/>
          </a:p>
        </p:txBody>
      </p:sp>
    </p:spTree>
    <p:extLst>
      <p:ext uri="{BB962C8B-B14F-4D97-AF65-F5344CB8AC3E}">
        <p14:creationId xmlns:p14="http://schemas.microsoft.com/office/powerpoint/2010/main" val="175333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https://www.ecdc.europa.eu/sites/default/files/documents/antimicrobial-resistance-eu-annual-epidemiological-report-2024.pdf</a:t>
            </a:r>
          </a:p>
        </p:txBody>
      </p:sp>
      <p:sp>
        <p:nvSpPr>
          <p:cNvPr id="4" name="Plassholder for lysbildenummer 3"/>
          <p:cNvSpPr>
            <a:spLocks noGrp="1"/>
          </p:cNvSpPr>
          <p:nvPr>
            <p:ph type="sldNum" sz="quarter" idx="5"/>
          </p:nvPr>
        </p:nvSpPr>
        <p:spPr/>
        <p:txBody>
          <a:bodyPr/>
          <a:lstStyle/>
          <a:p>
            <a:fld id="{811151BC-769F-4323-B2E4-96E879402E38}" type="slidenum">
              <a:rPr lang="nb-NO" smtClean="0"/>
              <a:t>34</a:t>
            </a:fld>
            <a:endParaRPr lang="nb-NO"/>
          </a:p>
        </p:txBody>
      </p:sp>
    </p:spTree>
    <p:extLst>
      <p:ext uri="{BB962C8B-B14F-4D97-AF65-F5344CB8AC3E}">
        <p14:creationId xmlns:p14="http://schemas.microsoft.com/office/powerpoint/2010/main" val="982600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E50B-D13D-EEED-5B11-9C9F209C36B0}"/>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2B9BEAB-A0BE-5756-CAE2-3565696A7A9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2BF365E-08AF-E25E-A919-2ABD3A99B04C}"/>
              </a:ext>
            </a:extLst>
          </p:cNvPr>
          <p:cNvSpPr>
            <a:spLocks noGrp="1"/>
          </p:cNvSpPr>
          <p:nvPr>
            <p:ph type="body" idx="1"/>
          </p:nvPr>
        </p:nvSpPr>
        <p:spPr/>
        <p:txBody>
          <a:bodyPr/>
          <a:lstStyle/>
          <a:p>
            <a:r>
              <a:rPr lang="nb-NO" dirty="0"/>
              <a:t>https://www.ecdc.europa.eu/sites/default/files/documents/antimicrobial-resistance-eu-annual-epidemiological-report-2024.pdf</a:t>
            </a:r>
          </a:p>
        </p:txBody>
      </p:sp>
      <p:sp>
        <p:nvSpPr>
          <p:cNvPr id="4" name="Plassholder for lysbildenummer 3">
            <a:extLst>
              <a:ext uri="{FF2B5EF4-FFF2-40B4-BE49-F238E27FC236}">
                <a16:creationId xmlns:a16="http://schemas.microsoft.com/office/drawing/2014/main" id="{FB64E62F-493A-FACD-23F7-1896CCB38517}"/>
              </a:ext>
            </a:extLst>
          </p:cNvPr>
          <p:cNvSpPr>
            <a:spLocks noGrp="1"/>
          </p:cNvSpPr>
          <p:nvPr>
            <p:ph type="sldNum" sz="quarter" idx="5"/>
          </p:nvPr>
        </p:nvSpPr>
        <p:spPr/>
        <p:txBody>
          <a:bodyPr/>
          <a:lstStyle/>
          <a:p>
            <a:fld id="{811151BC-769F-4323-B2E4-96E879402E38}" type="slidenum">
              <a:rPr lang="nb-NO" smtClean="0"/>
              <a:t>35</a:t>
            </a:fld>
            <a:endParaRPr lang="nb-NO"/>
          </a:p>
        </p:txBody>
      </p:sp>
    </p:spTree>
    <p:extLst>
      <p:ext uri="{BB962C8B-B14F-4D97-AF65-F5344CB8AC3E}">
        <p14:creationId xmlns:p14="http://schemas.microsoft.com/office/powerpoint/2010/main" val="2784345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22402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292020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127023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fld id="{53160C8A-7E69-4BF0-B453-5BCC5088100D}"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444495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Date Placeholder 3"/>
          <p:cNvSpPr>
            <a:spLocks noGrp="1"/>
          </p:cNvSpPr>
          <p:nvPr>
            <p:ph type="dt" sz="half" idx="10"/>
          </p:nvPr>
        </p:nvSpPr>
        <p:spPr/>
        <p:txBody>
          <a:bodyPr/>
          <a:lstStyle/>
          <a:p>
            <a:fld id="{53160C8A-7E69-4BF0-B453-5BCC5088100D}" type="datetimeFigureOut">
              <a:rPr lang="nb-NO" smtClean="0"/>
              <a:t>23.01.2026</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20348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fld id="{53160C8A-7E69-4BF0-B453-5BCC5088100D}"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2830388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Content Placeholder 3"/>
          <p:cNvSpPr>
            <a:spLocks noGrp="1"/>
          </p:cNvSpPr>
          <p:nvPr>
            <p:ph sz="half" idx="2"/>
          </p:nvPr>
        </p:nvSpPr>
        <p:spPr>
          <a:xfrm>
            <a:off x="629842" y="2505075"/>
            <a:ext cx="3868340"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Content Placeholder 5"/>
          <p:cNvSpPr>
            <a:spLocks noGrp="1"/>
          </p:cNvSpPr>
          <p:nvPr>
            <p:ph sz="quarter" idx="4"/>
          </p:nvPr>
        </p:nvSpPr>
        <p:spPr>
          <a:xfrm>
            <a:off x="4629150" y="2505075"/>
            <a:ext cx="3887391"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fld id="{53160C8A-7E69-4BF0-B453-5BCC5088100D}" type="datetimeFigureOut">
              <a:rPr lang="nb-NO" smtClean="0"/>
              <a:t>23.01.2026</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28183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fld id="{53160C8A-7E69-4BF0-B453-5BCC5088100D}" type="datetimeFigureOut">
              <a:rPr lang="nb-NO" smtClean="0"/>
              <a:t>23.01.2026</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194600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60C8A-7E69-4BF0-B453-5BCC5088100D}" type="datetimeFigureOut">
              <a:rPr lang="nb-NO" smtClean="0"/>
              <a:t>23.01.2026</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38657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53160C8A-7E69-4BF0-B453-5BCC5088100D}"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410776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Date Placeholder 4"/>
          <p:cNvSpPr>
            <a:spLocks noGrp="1"/>
          </p:cNvSpPr>
          <p:nvPr>
            <p:ph type="dt" sz="half" idx="10"/>
          </p:nvPr>
        </p:nvSpPr>
        <p:spPr/>
        <p:txBody>
          <a:bodyPr/>
          <a:lstStyle/>
          <a:p>
            <a:fld id="{53160C8A-7E69-4BF0-B453-5BCC5088100D}" type="datetimeFigureOut">
              <a:rPr lang="nb-NO" smtClean="0"/>
              <a:t>23.01.2026</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5009521B-49F9-4C0D-99C9-49D52B036D1C}" type="slidenum">
              <a:rPr lang="nb-NO" smtClean="0"/>
              <a:t>‹#›</a:t>
            </a:fld>
            <a:endParaRPr lang="nb-NO"/>
          </a:p>
        </p:txBody>
      </p:sp>
    </p:spTree>
    <p:extLst>
      <p:ext uri="{BB962C8B-B14F-4D97-AF65-F5344CB8AC3E}">
        <p14:creationId xmlns:p14="http://schemas.microsoft.com/office/powerpoint/2010/main" val="80568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160C8A-7E69-4BF0-B453-5BCC5088100D}" type="datetimeFigureOut">
              <a:rPr lang="nb-NO" smtClean="0"/>
              <a:t>23.01.2026</a:t>
            </a:fld>
            <a:endParaRPr lang="nb-N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9521B-49F9-4C0D-99C9-49D52B036D1C}" type="slidenum">
              <a:rPr lang="nb-NO" smtClean="0"/>
              <a:t>‹#›</a:t>
            </a:fld>
            <a:endParaRPr lang="nb-NO"/>
          </a:p>
        </p:txBody>
      </p:sp>
    </p:spTree>
    <p:extLst>
      <p:ext uri="{BB962C8B-B14F-4D97-AF65-F5344CB8AC3E}">
        <p14:creationId xmlns:p14="http://schemas.microsoft.com/office/powerpoint/2010/main" val="43043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nhi.no/kroppen-var/funksjoner/immunsystemet-generelt/"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www.menti.com/"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forskning.no/bakterier/2016/08/bakterier-pa-godt-og-vondt" TargetMode="External"/><Relationship Id="rId2" Type="http://schemas.openxmlformats.org/officeDocument/2006/relationships/hyperlink" Target="https://nhi.no/kroppen-var/sykdomsprosesser/infeksjoner/"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jpe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nrk.no/skole/?mediaId=26618&amp;page=objectives&amp;learningProgramme=LK2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ecdc.europa.eu/sites/default/files/documents/antimicrobial-resistance-eu-annual-epidemiological-report-2024.pdf"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nhi.no/sykdommer/infeksjoner/bakteriesykdommer/mrsa-resistente-bakterier"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fhi.no/" TargetMode="External"/><Relationship Id="rId2" Type="http://schemas.openxmlformats.org/officeDocument/2006/relationships/hyperlink" Target="http://www.nhi.no/" TargetMode="External"/><Relationship Id="rId1" Type="http://schemas.openxmlformats.org/officeDocument/2006/relationships/slideLayout" Target="../slideLayouts/slideLayout2.xml"/><Relationship Id="rId5" Type="http://schemas.openxmlformats.org/officeDocument/2006/relationships/hyperlink" Target="https://www.mn.uio.no/ibv/tjenester/kunnskap/plantefys/leksikon/g/gramfa.html" TargetMode="External"/><Relationship Id="rId4" Type="http://schemas.openxmlformats.org/officeDocument/2006/relationships/hyperlink" Target="https://legehandboka.no/handboken/kliniske-kapitler/infeksjoner/pasientinformasjon/om-infeksjoner/immunsysteme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DB842C5-63A8-A453-6054-514529D47F80}"/>
              </a:ex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rcRect l="35502" r="25298"/>
          <a:stretch/>
        </p:blipFill>
        <p:spPr>
          <a:xfrm>
            <a:off x="5095874" y="10"/>
            <a:ext cx="4053093" cy="6875809"/>
          </a:xfrm>
          <a:prstGeom prst="rect">
            <a:avLst/>
          </a:prstGeom>
        </p:spPr>
      </p:pic>
      <p:sp>
        <p:nvSpPr>
          <p:cNvPr id="6" name="Tittel 5">
            <a:extLst>
              <a:ext uri="{FF2B5EF4-FFF2-40B4-BE49-F238E27FC236}">
                <a16:creationId xmlns:a16="http://schemas.microsoft.com/office/drawing/2014/main" id="{D1705FEF-6BB9-335A-BC16-A37B1E767833}"/>
              </a:ext>
            </a:extLst>
          </p:cNvPr>
          <p:cNvSpPr>
            <a:spLocks noGrp="1"/>
          </p:cNvSpPr>
          <p:nvPr>
            <p:ph type="title"/>
          </p:nvPr>
        </p:nvSpPr>
        <p:spPr/>
        <p:txBody>
          <a:bodyPr/>
          <a:lstStyle/>
          <a:p>
            <a:r>
              <a:rPr lang="nn-NO" noProof="0" dirty="0">
                <a:solidFill>
                  <a:schemeClr val="bg1"/>
                </a:solidFill>
              </a:rPr>
              <a:t>Bakgrunn</a:t>
            </a:r>
          </a:p>
        </p:txBody>
      </p:sp>
      <p:sp>
        <p:nvSpPr>
          <p:cNvPr id="4" name="Undertittel 2">
            <a:extLst>
              <a:ext uri="{FF2B5EF4-FFF2-40B4-BE49-F238E27FC236}">
                <a16:creationId xmlns:a16="http://schemas.microsoft.com/office/drawing/2014/main" id="{12CA44DA-EE8E-0F6D-228D-4C6C13B9486B}"/>
              </a:ext>
            </a:extLst>
          </p:cNvPr>
          <p:cNvSpPr txBox="1">
            <a:spLocks/>
          </p:cNvSpPr>
          <p:nvPr/>
        </p:nvSpPr>
        <p:spPr>
          <a:xfrm>
            <a:off x="628649" y="4949505"/>
            <a:ext cx="4253743" cy="1325563"/>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n-NO" sz="2200" noProof="0" dirty="0">
                <a:solidFill>
                  <a:schemeClr val="bg1"/>
                </a:solidFill>
              </a:rPr>
              <a:t>De er ein del av legeteamet </a:t>
            </a:r>
            <a:r>
              <a:rPr lang="nn-NO" sz="2200" i="1" noProof="0" dirty="0">
                <a:solidFill>
                  <a:schemeClr val="bg1"/>
                </a:solidFill>
              </a:rPr>
              <a:t>Frisk og Rask</a:t>
            </a:r>
            <a:r>
              <a:rPr lang="nn-NO" sz="2200" noProof="0" dirty="0">
                <a:solidFill>
                  <a:schemeClr val="bg1"/>
                </a:solidFill>
              </a:rPr>
              <a:t>. Kvar dag går legesekretæren gjennom meldingar som er sende til legesenteret for å tildele timar til pasientar.</a:t>
            </a:r>
          </a:p>
          <a:p>
            <a:pPr marL="0" indent="0">
              <a:buNone/>
            </a:pPr>
            <a:r>
              <a:rPr lang="nn-NO" sz="2200" noProof="0" dirty="0">
                <a:solidFill>
                  <a:schemeClr val="bg1"/>
                </a:solidFill>
              </a:rPr>
              <a:t>Denne morgonen har følgande melding komme inn til legesenteret:</a:t>
            </a:r>
          </a:p>
          <a:p>
            <a:pPr marL="0" indent="0">
              <a:buNone/>
            </a:pPr>
            <a:r>
              <a:rPr lang="nn-NO" sz="2200" noProof="0" dirty="0">
                <a:solidFill>
                  <a:schemeClr val="bg1"/>
                </a:solidFill>
              </a:rPr>
              <a:t>«Hei, dette er Greta Garberg. Eg har ikkje vore hos dykk før, men håper de kan sette av ein time til meg så fort som mogleg. Eg må ha fått ein infeksjon som eg ikkje blir kvitt. Nå har eg hatt kraftig diare i fleire dagar, og eg blir ikkje betre.»</a:t>
            </a:r>
          </a:p>
        </p:txBody>
      </p:sp>
    </p:spTree>
    <p:extLst>
      <p:ext uri="{BB962C8B-B14F-4D97-AF65-F5344CB8AC3E}">
        <p14:creationId xmlns:p14="http://schemas.microsoft.com/office/powerpoint/2010/main" val="32669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700"/>
                                        <p:tgtEl>
                                          <p:spTgt spid="4">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700"/>
                                        <p:tgtEl>
                                          <p:spTgt spid="4">
                                            <p:txEl>
                                              <p:pRg st="1" end="1"/>
                                            </p:txEl>
                                          </p:spTgt>
                                        </p:tgtEl>
                                      </p:cBhvr>
                                    </p:animEffect>
                                  </p:childTnLst>
                                </p:cTn>
                              </p:par>
                              <p:par>
                                <p:cTn id="11" presetID="10" presetClass="entr" presetSubtype="0" fill="hold" grpId="0" nodeType="withEffect">
                                  <p:stCondLst>
                                    <p:cond delay="1500"/>
                                  </p:stCondLst>
                                  <p:iterate>
                                    <p:tmPct val="10000"/>
                                  </p:iterate>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7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C3636CB-A9EF-E970-3C10-9C5CC501A136}"/>
              </a:ext>
            </a:extLst>
          </p:cNvPr>
          <p:cNvSpPr>
            <a:spLocks noGrp="1"/>
          </p:cNvSpPr>
          <p:nvPr>
            <p:ph type="title"/>
          </p:nvPr>
        </p:nvSpPr>
        <p:spPr/>
        <p:txBody>
          <a:bodyPr/>
          <a:lstStyle/>
          <a:p>
            <a:r>
              <a:rPr lang="nn-NO" noProof="0" dirty="0"/>
              <a:t>Kjenneteikn på </a:t>
            </a:r>
            <a:r>
              <a:rPr lang="nn-NO" noProof="0" dirty="0" err="1"/>
              <a:t>måloppnåing</a:t>
            </a:r>
            <a:endParaRPr lang="nn-NO" noProof="0" dirty="0"/>
          </a:p>
        </p:txBody>
      </p:sp>
      <p:graphicFrame>
        <p:nvGraphicFramePr>
          <p:cNvPr id="4" name="Plassholder for innhold 3">
            <a:extLst>
              <a:ext uri="{FF2B5EF4-FFF2-40B4-BE49-F238E27FC236}">
                <a16:creationId xmlns:a16="http://schemas.microsoft.com/office/drawing/2014/main" id="{34181B83-DAEE-F136-1673-F809AE1C6A6C}"/>
              </a:ext>
            </a:extLst>
          </p:cNvPr>
          <p:cNvGraphicFramePr>
            <a:graphicFrameLocks noGrp="1"/>
          </p:cNvGraphicFramePr>
          <p:nvPr>
            <p:ph idx="1"/>
            <p:extLst>
              <p:ext uri="{D42A27DB-BD31-4B8C-83A1-F6EECF244321}">
                <p14:modId xmlns:p14="http://schemas.microsoft.com/office/powerpoint/2010/main" val="4274949395"/>
              </p:ext>
            </p:extLst>
          </p:nvPr>
        </p:nvGraphicFramePr>
        <p:xfrm>
          <a:off x="628650" y="2138220"/>
          <a:ext cx="7886700" cy="3726148"/>
        </p:xfrm>
        <a:graphic>
          <a:graphicData uri="http://schemas.openxmlformats.org/drawingml/2006/table">
            <a:tbl>
              <a:tblPr firstRow="1" firstCol="1" bandRow="1">
                <a:tableStyleId>{5C22544A-7EE6-4342-B048-85BDC9FD1C3A}</a:tableStyleId>
              </a:tblPr>
              <a:tblGrid>
                <a:gridCol w="2257324">
                  <a:extLst>
                    <a:ext uri="{9D8B030D-6E8A-4147-A177-3AD203B41FA5}">
                      <a16:colId xmlns:a16="http://schemas.microsoft.com/office/drawing/2014/main" val="3650189634"/>
                    </a:ext>
                  </a:extLst>
                </a:gridCol>
                <a:gridCol w="1631556">
                  <a:extLst>
                    <a:ext uri="{9D8B030D-6E8A-4147-A177-3AD203B41FA5}">
                      <a16:colId xmlns:a16="http://schemas.microsoft.com/office/drawing/2014/main" val="2023630815"/>
                    </a:ext>
                  </a:extLst>
                </a:gridCol>
                <a:gridCol w="1788632">
                  <a:extLst>
                    <a:ext uri="{9D8B030D-6E8A-4147-A177-3AD203B41FA5}">
                      <a16:colId xmlns:a16="http://schemas.microsoft.com/office/drawing/2014/main" val="603120450"/>
                    </a:ext>
                  </a:extLst>
                </a:gridCol>
                <a:gridCol w="2209188">
                  <a:extLst>
                    <a:ext uri="{9D8B030D-6E8A-4147-A177-3AD203B41FA5}">
                      <a16:colId xmlns:a16="http://schemas.microsoft.com/office/drawing/2014/main" val="141383189"/>
                    </a:ext>
                  </a:extLst>
                </a:gridCol>
              </a:tblGrid>
              <a:tr h="508595">
                <a:tc>
                  <a:txBody>
                    <a:bodyPr/>
                    <a:lstStyle/>
                    <a:p>
                      <a:pPr>
                        <a:lnSpc>
                          <a:spcPct val="115000"/>
                        </a:lnSpc>
                        <a:spcAft>
                          <a:spcPts val="800"/>
                        </a:spcAft>
                      </a:pPr>
                      <a:r>
                        <a:rPr lang="nn-NO" sz="1200" noProof="0" dirty="0">
                          <a:effectLst/>
                        </a:rPr>
                        <a:t>Overordna læringsmål</a:t>
                      </a:r>
                      <a:endParaRPr lang="nn-NO" sz="1100" noProof="0" dirty="0">
                        <a:effectLst/>
                      </a:endParaRPr>
                    </a:p>
                    <a:p>
                      <a:pPr>
                        <a:lnSpc>
                          <a:spcPct val="115000"/>
                        </a:lnSpc>
                        <a:spcAft>
                          <a:spcPts val="800"/>
                        </a:spcAft>
                      </a:pPr>
                      <a:r>
                        <a:rPr lang="nn-NO" sz="1200" noProof="0" dirty="0">
                          <a:effectLst/>
                        </a:rPr>
                        <a:t> </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n-NO" sz="1200" noProof="0" dirty="0">
                          <a:effectLst/>
                        </a:rPr>
                        <a:t>Låg </a:t>
                      </a:r>
                      <a:r>
                        <a:rPr lang="nn-NO" sz="1200" noProof="0" dirty="0" err="1">
                          <a:effectLst/>
                        </a:rPr>
                        <a:t>måloppnåing</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n-NO" sz="1200" noProof="0" dirty="0">
                          <a:effectLst/>
                        </a:rPr>
                        <a:t>Middels </a:t>
                      </a:r>
                      <a:r>
                        <a:rPr lang="nn-NO" sz="1200" noProof="0" dirty="0" err="1">
                          <a:effectLst/>
                        </a:rPr>
                        <a:t>måloppnåing</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n-NO" sz="1200" noProof="0" dirty="0">
                          <a:effectLst/>
                        </a:rPr>
                        <a:t>Høg </a:t>
                      </a:r>
                      <a:r>
                        <a:rPr lang="nn-NO" sz="1200" noProof="0" dirty="0" err="1">
                          <a:effectLst/>
                        </a:rPr>
                        <a:t>måloppnåing</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extLst>
                  <a:ext uri="{0D108BD9-81ED-4DB2-BD59-A6C34878D82A}">
                    <a16:rowId xmlns:a16="http://schemas.microsoft.com/office/drawing/2014/main" val="972597807"/>
                  </a:ext>
                </a:extLst>
              </a:tr>
              <a:tr h="1471947">
                <a:tc>
                  <a:txBody>
                    <a:bodyPr/>
                    <a:lstStyle/>
                    <a:p>
                      <a:pPr>
                        <a:lnSpc>
                          <a:spcPct val="107000"/>
                        </a:lnSpc>
                        <a:spcAft>
                          <a:spcPts val="800"/>
                        </a:spcAft>
                      </a:pPr>
                      <a:r>
                        <a:rPr lang="nn-NO" sz="1200" noProof="0" dirty="0">
                          <a:effectLst/>
                        </a:rPr>
                        <a:t>bruke informasjon om infeksjonar og immunsystem til å foreslå og grunngi diagnose.</a:t>
                      </a:r>
                      <a:endParaRPr lang="nn-NO" sz="1100" noProof="0" dirty="0">
                        <a:effectLst/>
                      </a:endParaRPr>
                    </a:p>
                    <a:p>
                      <a:pPr>
                        <a:lnSpc>
                          <a:spcPct val="107000"/>
                        </a:lnSpc>
                        <a:spcAft>
                          <a:spcPts val="800"/>
                        </a:spcAft>
                      </a:pPr>
                      <a:r>
                        <a:rPr lang="nn-NO" sz="1200" noProof="0" dirty="0">
                          <a:effectLst/>
                        </a:rPr>
                        <a:t> </a:t>
                      </a:r>
                      <a:endParaRPr lang="nn-NO" sz="1100" noProof="0" dirty="0">
                        <a:effectLst/>
                      </a:endParaRPr>
                    </a:p>
                    <a:p>
                      <a:pPr>
                        <a:lnSpc>
                          <a:spcPct val="107000"/>
                        </a:lnSpc>
                        <a:spcAft>
                          <a:spcPts val="800"/>
                        </a:spcAft>
                      </a:pPr>
                      <a:r>
                        <a:rPr lang="nn-NO" sz="1200" noProof="0" dirty="0">
                          <a:effectLst/>
                        </a:rPr>
                        <a:t> </a:t>
                      </a:r>
                      <a:endParaRPr lang="nn-NO" sz="1100" noProof="0" dirty="0">
                        <a:effectLst/>
                      </a:endParaRPr>
                    </a:p>
                    <a:p>
                      <a:pPr>
                        <a:lnSpc>
                          <a:spcPct val="107000"/>
                        </a:lnSpc>
                        <a:spcAft>
                          <a:spcPts val="800"/>
                        </a:spcAft>
                        <a:tabLst>
                          <a:tab pos="600075" algn="l"/>
                        </a:tabLst>
                      </a:pPr>
                      <a:r>
                        <a:rPr lang="nn-NO" sz="1200" noProof="0" dirty="0">
                          <a:effectLst/>
                        </a:rPr>
                        <a:t>	</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n-NO" sz="1200" noProof="0" dirty="0">
                          <a:effectLst/>
                        </a:rPr>
                        <a:t>Stiller diagnose, men med mangelfull kopling mot symptom.</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n-NO" sz="1200" noProof="0" dirty="0">
                          <a:effectLst/>
                        </a:rPr>
                        <a:t>Stiller diagnose og grunngir med noko informasjon om symptom og sjukdom.</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n-NO" sz="1200" noProof="0" dirty="0">
                          <a:effectLst/>
                        </a:rPr>
                        <a:t>Stiller riktig diagnose og grunngir med informasjon om infeksjonar, symptom og immunsystemet. </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extLst>
                  <a:ext uri="{0D108BD9-81ED-4DB2-BD59-A6C34878D82A}">
                    <a16:rowId xmlns:a16="http://schemas.microsoft.com/office/drawing/2014/main" val="1189229807"/>
                  </a:ext>
                </a:extLst>
              </a:tr>
              <a:tr h="1744296">
                <a:tc>
                  <a:txBody>
                    <a:bodyPr/>
                    <a:lstStyle/>
                    <a:p>
                      <a:pPr>
                        <a:lnSpc>
                          <a:spcPct val="107000"/>
                        </a:lnSpc>
                        <a:spcAft>
                          <a:spcPts val="800"/>
                        </a:spcAft>
                      </a:pPr>
                      <a:r>
                        <a:rPr lang="nn-NO" sz="1200" noProof="0" dirty="0">
                          <a:effectLst/>
                        </a:rPr>
                        <a:t>foreslå og grunngi behandling og gi faglege råd om bruk av antibiotika.   </a:t>
                      </a:r>
                      <a:endParaRPr lang="nn-NO" sz="1100" noProof="0" dirty="0">
                        <a:effectLst/>
                      </a:endParaRPr>
                    </a:p>
                    <a:p>
                      <a:pPr>
                        <a:lnSpc>
                          <a:spcPct val="115000"/>
                        </a:lnSpc>
                        <a:spcAft>
                          <a:spcPts val="800"/>
                        </a:spcAft>
                      </a:pPr>
                      <a:r>
                        <a:rPr lang="nn-NO" sz="1200" noProof="0" dirty="0">
                          <a:effectLst/>
                        </a:rPr>
                        <a:t> </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solidFill>
                      <a:schemeClr val="accent1">
                        <a:lumMod val="50000"/>
                      </a:schemeClr>
                    </a:solidFill>
                  </a:tcPr>
                </a:tc>
                <a:tc>
                  <a:txBody>
                    <a:bodyPr/>
                    <a:lstStyle/>
                    <a:p>
                      <a:pPr>
                        <a:lnSpc>
                          <a:spcPct val="115000"/>
                        </a:lnSpc>
                        <a:spcAft>
                          <a:spcPts val="800"/>
                        </a:spcAft>
                      </a:pPr>
                      <a:r>
                        <a:rPr lang="nn-NO" sz="1200" noProof="0" dirty="0">
                          <a:effectLst/>
                        </a:rPr>
                        <a:t>Foreslår ei behandling og </a:t>
                      </a:r>
                      <a:r>
                        <a:rPr lang="nn-NO" sz="1200" noProof="0" dirty="0" err="1">
                          <a:effectLst/>
                        </a:rPr>
                        <a:t>gjengir</a:t>
                      </a:r>
                      <a:r>
                        <a:rPr lang="nn-NO" sz="1200" noProof="0" dirty="0">
                          <a:effectLst/>
                        </a:rPr>
                        <a:t> noko informasjon om bruk av antibiotika.</a:t>
                      </a:r>
                      <a:endParaRPr lang="nn-NO" sz="1100" noProof="0" dirty="0">
                        <a:effectLst/>
                      </a:endParaRPr>
                    </a:p>
                    <a:p>
                      <a:pPr>
                        <a:lnSpc>
                          <a:spcPct val="115000"/>
                        </a:lnSpc>
                        <a:spcAft>
                          <a:spcPts val="800"/>
                        </a:spcAft>
                      </a:pPr>
                      <a:r>
                        <a:rPr lang="nn-NO" sz="1200" noProof="0" dirty="0">
                          <a:effectLst/>
                        </a:rPr>
                        <a:t> </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n-NO" sz="1200" noProof="0" dirty="0">
                          <a:effectLst/>
                        </a:rPr>
                        <a:t>Foreslår ei behandling og grunngir den fagleg ut frå diagnosen. Gir nokre grunngjevne faglege råd om bruk av antibiotika. </a:t>
                      </a:r>
                      <a:endParaRPr lang="nn-NO" sz="1100" noProof="0" dirty="0">
                        <a:effectLst/>
                      </a:endParaRPr>
                    </a:p>
                    <a:p>
                      <a:pPr>
                        <a:lnSpc>
                          <a:spcPct val="115000"/>
                        </a:lnSpc>
                        <a:spcAft>
                          <a:spcPts val="800"/>
                        </a:spcAft>
                      </a:pPr>
                      <a:r>
                        <a:rPr lang="nn-NO" sz="1200" noProof="0" dirty="0">
                          <a:effectLst/>
                        </a:rPr>
                        <a:t> </a:t>
                      </a:r>
                      <a:endParaRPr lang="nn-NO" sz="1100" noProof="0" dirty="0">
                        <a:effectLst/>
                      </a:endParaRPr>
                    </a:p>
                    <a:p>
                      <a:pPr>
                        <a:lnSpc>
                          <a:spcPct val="115000"/>
                        </a:lnSpc>
                        <a:spcAft>
                          <a:spcPts val="800"/>
                        </a:spcAft>
                      </a:pPr>
                      <a:r>
                        <a:rPr lang="nn-NO" sz="1200" noProof="0" dirty="0">
                          <a:effectLst/>
                        </a:rPr>
                        <a:t> </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tc>
                  <a:txBody>
                    <a:bodyPr/>
                    <a:lstStyle/>
                    <a:p>
                      <a:pPr>
                        <a:lnSpc>
                          <a:spcPct val="115000"/>
                        </a:lnSpc>
                        <a:spcAft>
                          <a:spcPts val="800"/>
                        </a:spcAft>
                      </a:pPr>
                      <a:r>
                        <a:rPr lang="nn-NO" sz="1200" noProof="0" dirty="0">
                          <a:effectLst/>
                        </a:rPr>
                        <a:t>Foreslår behandling og grunngir den fagleg ut frå den riktige diagnosen. </a:t>
                      </a:r>
                      <a:endParaRPr lang="nn-NO" sz="1100" noProof="0" dirty="0">
                        <a:effectLst/>
                      </a:endParaRPr>
                    </a:p>
                    <a:p>
                      <a:pPr>
                        <a:lnSpc>
                          <a:spcPct val="115000"/>
                        </a:lnSpc>
                        <a:spcAft>
                          <a:spcPts val="800"/>
                        </a:spcAft>
                      </a:pPr>
                      <a:r>
                        <a:rPr lang="nn-NO" sz="1200" noProof="0" dirty="0">
                          <a:effectLst/>
                        </a:rPr>
                        <a:t>Vurderer fordelar og ulemper med bruk av antibiotika både på individ- og samfunnsnivå.  </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404" marR="68404" marT="0" marB="0"/>
                </a:tc>
                <a:extLst>
                  <a:ext uri="{0D108BD9-81ED-4DB2-BD59-A6C34878D82A}">
                    <a16:rowId xmlns:a16="http://schemas.microsoft.com/office/drawing/2014/main" val="984901427"/>
                  </a:ext>
                </a:extLst>
              </a:tr>
            </a:tbl>
          </a:graphicData>
        </a:graphic>
      </p:graphicFrame>
    </p:spTree>
    <p:extLst>
      <p:ext uri="{BB962C8B-B14F-4D97-AF65-F5344CB8AC3E}">
        <p14:creationId xmlns:p14="http://schemas.microsoft.com/office/powerpoint/2010/main" val="2589356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ssholder for innhold 3">
            <a:extLst>
              <a:ext uri="{C183D7F6-B498-43B3-948B-1728B52AA6E4}">
                <adec:decorative xmlns:adec="http://schemas.microsoft.com/office/drawing/2017/decorative" val="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l="15333"/>
          <a:stretch>
            <a:fillRect/>
          </a:stretch>
        </p:blipFill>
        <p:spPr>
          <a:xfrm>
            <a:off x="20" y="10"/>
            <a:ext cx="9143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D165F98E-71E6-4A1F-97F0-1017AFA81172}"/>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nn-NO" sz="3100" noProof="0" dirty="0">
                <a:solidFill>
                  <a:schemeClr val="tx1">
                    <a:lumMod val="85000"/>
                    <a:lumOff val="15000"/>
                  </a:schemeClr>
                </a:solidFill>
              </a:rPr>
              <a:t>Økt 2</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26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68C5C4-CE34-4FF4-A32A-69607F4B3F27}"/>
              </a:ext>
            </a:extLst>
          </p:cNvPr>
          <p:cNvSpPr>
            <a:spLocks noGrp="1"/>
          </p:cNvSpPr>
          <p:nvPr>
            <p:ph type="title"/>
          </p:nvPr>
        </p:nvSpPr>
        <p:spPr/>
        <p:txBody>
          <a:bodyPr/>
          <a:lstStyle/>
          <a:p>
            <a:r>
              <a:rPr lang="nn-NO" noProof="0" dirty="0"/>
              <a:t>Les om immunsystemet</a:t>
            </a:r>
          </a:p>
        </p:txBody>
      </p:sp>
      <p:pic>
        <p:nvPicPr>
          <p:cNvPr id="6" name="Bilde 5" descr="Skjermdump av artikkelen: Generelt om immunsystemet">
            <a:extLst>
              <a:ext uri="{FF2B5EF4-FFF2-40B4-BE49-F238E27FC236}">
                <a16:creationId xmlns:a16="http://schemas.microsoft.com/office/drawing/2014/main" id="{18D9E257-1EBC-4F01-AB3C-AB18237A30AB}"/>
              </a:ext>
            </a:extLst>
          </p:cNvPr>
          <p:cNvPicPr>
            <a:picLocks noChangeAspect="1"/>
          </p:cNvPicPr>
          <p:nvPr/>
        </p:nvPicPr>
        <p:blipFill>
          <a:blip r:embed="rId2"/>
          <a:stretch>
            <a:fillRect/>
          </a:stretch>
        </p:blipFill>
        <p:spPr>
          <a:xfrm>
            <a:off x="628651" y="1985368"/>
            <a:ext cx="3465164" cy="3504605"/>
          </a:xfrm>
          <a:prstGeom prst="rect">
            <a:avLst/>
          </a:prstGeom>
        </p:spPr>
      </p:pic>
      <p:sp>
        <p:nvSpPr>
          <p:cNvPr id="3" name="Plassholder for innhold 2">
            <a:extLst>
              <a:ext uri="{FF2B5EF4-FFF2-40B4-BE49-F238E27FC236}">
                <a16:creationId xmlns:a16="http://schemas.microsoft.com/office/drawing/2014/main" id="{466E7224-100F-45B6-8D9F-DF1209E25216}"/>
              </a:ext>
            </a:extLst>
          </p:cNvPr>
          <p:cNvSpPr>
            <a:spLocks noGrp="1"/>
          </p:cNvSpPr>
          <p:nvPr>
            <p:ph idx="1"/>
          </p:nvPr>
        </p:nvSpPr>
        <p:spPr>
          <a:xfrm>
            <a:off x="4646647" y="2226469"/>
            <a:ext cx="3868703" cy="3263504"/>
          </a:xfrm>
        </p:spPr>
        <p:txBody>
          <a:bodyPr>
            <a:normAutofit/>
          </a:bodyPr>
          <a:lstStyle/>
          <a:p>
            <a:pPr marL="0" indent="0">
              <a:buNone/>
            </a:pPr>
            <a:r>
              <a:rPr lang="nn-NO" sz="2400" noProof="0" dirty="0"/>
              <a:t>Les artikkelen om immunsystemet på </a:t>
            </a:r>
            <a:r>
              <a:rPr lang="nn-NO" sz="2400" noProof="0" dirty="0">
                <a:hlinkClick r:id="rId3"/>
              </a:rPr>
              <a:t>nhi.no </a:t>
            </a:r>
            <a:r>
              <a:rPr lang="nn-NO" sz="2400" noProof="0" dirty="0"/>
              <a:t>, og skriv ei setning som du meiner beskriv kva immunsystemet er.</a:t>
            </a:r>
          </a:p>
          <a:p>
            <a:pPr marL="0" indent="0">
              <a:buNone/>
            </a:pPr>
            <a:r>
              <a:rPr lang="nn-NO" sz="2400" noProof="0" dirty="0"/>
              <a:t>Gå inn på </a:t>
            </a:r>
            <a:r>
              <a:rPr lang="nn-NO" sz="2400" noProof="0" dirty="0">
                <a:hlinkClick r:id="rId4"/>
              </a:rPr>
              <a:t>Menti.com</a:t>
            </a:r>
            <a:r>
              <a:rPr lang="nn-NO" sz="2400" noProof="0" dirty="0"/>
              <a:t>, logg deg inn med koden XXXX og skriv inn setninga du laga.</a:t>
            </a:r>
          </a:p>
          <a:p>
            <a:pPr marL="0" indent="0">
              <a:buNone/>
            </a:pPr>
            <a:endParaRPr lang="nn-NO" noProof="0" dirty="0"/>
          </a:p>
          <a:p>
            <a:pPr marL="0" indent="0">
              <a:buNone/>
            </a:pPr>
            <a:endParaRPr lang="nn-NO" noProof="0" dirty="0"/>
          </a:p>
        </p:txBody>
      </p:sp>
    </p:spTree>
    <p:extLst>
      <p:ext uri="{BB962C8B-B14F-4D97-AF65-F5344CB8AC3E}">
        <p14:creationId xmlns:p14="http://schemas.microsoft.com/office/powerpoint/2010/main" val="3703372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D8CF712D-C648-4BC9-9685-FA042E30B027}"/>
              </a:ext>
            </a:extLst>
          </p:cNvPr>
          <p:cNvSpPr>
            <a:spLocks noGrp="1"/>
          </p:cNvSpPr>
          <p:nvPr>
            <p:ph type="title"/>
          </p:nvPr>
        </p:nvSpPr>
        <p:spPr>
          <a:xfrm>
            <a:off x="571350" y="158497"/>
            <a:ext cx="4000647" cy="1708242"/>
          </a:xfrm>
        </p:spPr>
        <p:txBody>
          <a:bodyPr anchor="ctr">
            <a:normAutofit/>
          </a:bodyPr>
          <a:lstStyle/>
          <a:p>
            <a:r>
              <a:rPr lang="nn-NO" sz="3500" noProof="0" dirty="0"/>
              <a:t>Immunsystemet</a:t>
            </a:r>
          </a:p>
        </p:txBody>
      </p:sp>
      <p:sp>
        <p:nvSpPr>
          <p:cNvPr id="3" name="Plassholder for innhold 2">
            <a:extLst>
              <a:ext uri="{FF2B5EF4-FFF2-40B4-BE49-F238E27FC236}">
                <a16:creationId xmlns:a16="http://schemas.microsoft.com/office/drawing/2014/main" id="{22198749-CC0F-4C43-B9A7-235F61F0F962}"/>
              </a:ext>
            </a:extLst>
          </p:cNvPr>
          <p:cNvSpPr>
            <a:spLocks noGrp="1"/>
          </p:cNvSpPr>
          <p:nvPr>
            <p:ph idx="1"/>
          </p:nvPr>
        </p:nvSpPr>
        <p:spPr>
          <a:xfrm>
            <a:off x="571350" y="2258568"/>
            <a:ext cx="6210450" cy="3981512"/>
          </a:xfrm>
        </p:spPr>
        <p:txBody>
          <a:bodyPr anchor="ctr">
            <a:noAutofit/>
          </a:bodyPr>
          <a:lstStyle/>
          <a:p>
            <a:pPr marL="0" indent="0">
              <a:buNone/>
            </a:pPr>
            <a:r>
              <a:rPr lang="nn-NO" sz="2200" noProof="0" dirty="0"/>
              <a:t>er kroppens eige forsvarsverk som går til motangrep når kroppen blir angripen av uønskte mikroorganismar</a:t>
            </a:r>
          </a:p>
          <a:p>
            <a:r>
              <a:rPr lang="nn-NO" sz="2200" noProof="0" dirty="0"/>
              <a:t>Det består av ulike vevstypar, organ, protein, bakteriar og celler.</a:t>
            </a:r>
          </a:p>
          <a:p>
            <a:r>
              <a:rPr lang="nn-NO" sz="2200" noProof="0" dirty="0"/>
              <a:t>Det beskyttar kroppen mot uønskte inntrengarar.</a:t>
            </a:r>
          </a:p>
          <a:p>
            <a:r>
              <a:rPr lang="nn-NO" sz="2200" noProof="0" dirty="0"/>
              <a:t>Det skil mellom kroppens eigne celler og mikroorganismar utanfrå.</a:t>
            </a:r>
          </a:p>
          <a:p>
            <a:r>
              <a:rPr lang="nn-NO" sz="2200" noProof="0" dirty="0"/>
              <a:t>Feber er ein del av immunsystemet og bidrar til at kroppen betre motarbeider uønskte mikroorganismar.</a:t>
            </a:r>
          </a:p>
          <a:p>
            <a:r>
              <a:rPr lang="nn-NO" sz="2200" noProof="0" dirty="0"/>
              <a:t>Når immunsystemet ikkje fungerer som det skal, kan det gi plagar som for eksempel allergi. Kroppen oppfattar eit ufarleg stoff som farleg, og går til angrep mot «inntrengaren».</a:t>
            </a:r>
          </a:p>
          <a:p>
            <a:endParaRPr lang="nn-NO" sz="2200" noProof="0" dirty="0"/>
          </a:p>
        </p:txBody>
      </p:sp>
      <p:pic>
        <p:nvPicPr>
          <p:cNvPr id="5" name="Picture 4" descr="En 3D-gjengivelse av virus celler">
            <a:extLst>
              <a:ext uri="{FF2B5EF4-FFF2-40B4-BE49-F238E27FC236}">
                <a16:creationId xmlns:a16="http://schemas.microsoft.com/office/drawing/2014/main" id="{A310D373-2AAD-ED9D-4982-CB85F8E93914}"/>
              </a:ext>
            </a:extLst>
          </p:cNvPr>
          <p:cNvPicPr>
            <a:picLocks noChangeAspect="1"/>
          </p:cNvPicPr>
          <p:nvPr/>
        </p:nvPicPr>
        <p:blipFill>
          <a:blip r:embed="rId2"/>
          <a:srcRect l="37842" t="-1" r="45466" b="-1"/>
          <a:stretch/>
        </p:blipFill>
        <p:spPr>
          <a:xfrm>
            <a:off x="7105650" y="-10886"/>
            <a:ext cx="203835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085337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5" name="Bilde 4" descr="Illustrasjon av kropp med skjelett som holder et skjold foran seg.">
            <a:extLst>
              <a:ext uri="{FF2B5EF4-FFF2-40B4-BE49-F238E27FC236}">
                <a16:creationId xmlns:a16="http://schemas.microsoft.com/office/drawing/2014/main" id="{2348FFB9-E0FF-D393-FCED-4476D81EC51C}"/>
              </a:ext>
            </a:extLst>
          </p:cNvPr>
          <p:cNvPicPr>
            <a:picLocks noChangeAspect="1"/>
          </p:cNvPicPr>
          <p:nvPr/>
        </p:nvPicPr>
        <p:blipFill>
          <a:blip r:embed="rId2">
            <a:extLst>
              <a:ext uri="{28A0092B-C50C-407E-A947-70E740481C1C}">
                <a14:useLocalDpi xmlns:a14="http://schemas.microsoft.com/office/drawing/2010/main" val="0"/>
              </a:ext>
            </a:extLst>
          </a:blip>
          <a:srcRect l="7203" r="33313"/>
          <a:stretch>
            <a:fillRect/>
          </a:stretch>
        </p:blipFill>
        <p:spPr>
          <a:xfrm>
            <a:off x="0" y="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DDF7E71E-473F-4D46-81FF-22DB1E95FD81}"/>
              </a:ext>
            </a:extLst>
          </p:cNvPr>
          <p:cNvSpPr>
            <a:spLocks noGrp="1"/>
          </p:cNvSpPr>
          <p:nvPr>
            <p:ph type="title"/>
          </p:nvPr>
        </p:nvSpPr>
        <p:spPr>
          <a:xfrm>
            <a:off x="5648707" y="365125"/>
            <a:ext cx="2866642" cy="1899912"/>
          </a:xfrm>
        </p:spPr>
        <p:txBody>
          <a:bodyPr>
            <a:normAutofit/>
          </a:bodyPr>
          <a:lstStyle/>
          <a:p>
            <a:r>
              <a:rPr lang="nn-NO" sz="3500" noProof="0" dirty="0"/>
              <a:t>Normalfloraen i kroppen</a:t>
            </a:r>
          </a:p>
        </p:txBody>
      </p:sp>
      <p:sp>
        <p:nvSpPr>
          <p:cNvPr id="3" name="Plassholder for innhold 2">
            <a:extLst>
              <a:ext uri="{FF2B5EF4-FFF2-40B4-BE49-F238E27FC236}">
                <a16:creationId xmlns:a16="http://schemas.microsoft.com/office/drawing/2014/main" id="{9ACAB567-92C3-4B55-B105-D0279243B862}"/>
              </a:ext>
            </a:extLst>
          </p:cNvPr>
          <p:cNvSpPr>
            <a:spLocks noGrp="1"/>
          </p:cNvSpPr>
          <p:nvPr>
            <p:ph idx="1"/>
          </p:nvPr>
        </p:nvSpPr>
        <p:spPr>
          <a:xfrm>
            <a:off x="5648706" y="1965960"/>
            <a:ext cx="3403853" cy="4211003"/>
          </a:xfrm>
        </p:spPr>
        <p:txBody>
          <a:bodyPr>
            <a:noAutofit/>
          </a:bodyPr>
          <a:lstStyle/>
          <a:p>
            <a:r>
              <a:rPr lang="nn-NO" sz="2200" noProof="0" dirty="0"/>
              <a:t>Omtrent 2 % av kroppsvekta vår består av bakteriar og dannar  normalfloraen vår.</a:t>
            </a:r>
          </a:p>
          <a:p>
            <a:r>
              <a:rPr lang="nn-NO" sz="2200" noProof="0" dirty="0"/>
              <a:t>Normalfloraen består av over 10 000 forskjellige artar.</a:t>
            </a:r>
          </a:p>
          <a:p>
            <a:r>
              <a:rPr lang="nn-NO" sz="2200" noProof="0" dirty="0"/>
              <a:t>Normalfloraen bidrar til å fordøye maten, hindre sjukdomsbakteriar i å trenge inn i kroppen, og lagar essensielle næringsstoff og vitamin.</a:t>
            </a:r>
          </a:p>
        </p:txBody>
      </p:sp>
    </p:spTree>
    <p:extLst>
      <p:ext uri="{BB962C8B-B14F-4D97-AF65-F5344CB8AC3E}">
        <p14:creationId xmlns:p14="http://schemas.microsoft.com/office/powerpoint/2010/main" val="312423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7" name="Bilde 6" descr="Foto av mikroskop med petriskål med bakteriekulturer.">
            <a:extLst>
              <a:ext uri="{FF2B5EF4-FFF2-40B4-BE49-F238E27FC236}">
                <a16:creationId xmlns:a16="http://schemas.microsoft.com/office/drawing/2014/main" id="{2405A338-64D0-B435-1705-1F4CDE7CE42F}"/>
              </a:ext>
            </a:extLst>
          </p:cNvPr>
          <p:cNvPicPr>
            <a:picLocks noChangeAspect="1"/>
          </p:cNvPicPr>
          <p:nvPr/>
        </p:nvPicPr>
        <p:blipFill>
          <a:blip r:embed="rId2">
            <a:extLst>
              <a:ext uri="{28A0092B-C50C-407E-A947-70E740481C1C}">
                <a14:useLocalDpi xmlns:a14="http://schemas.microsoft.com/office/drawing/2010/main" val="0"/>
              </a:ext>
            </a:extLst>
          </a:blip>
          <a:srcRect l="9379" r="20033" b="-1"/>
          <a:stretch>
            <a:fillRect/>
          </a:stretch>
        </p:blipFill>
        <p:spPr>
          <a:xfrm>
            <a:off x="20" y="10"/>
            <a:ext cx="725221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9753D170-8915-4F4A-8AD7-893CA67D4531}"/>
              </a:ext>
            </a:extLst>
          </p:cNvPr>
          <p:cNvSpPr>
            <a:spLocks noGrp="1"/>
          </p:cNvSpPr>
          <p:nvPr>
            <p:ph type="title"/>
          </p:nvPr>
        </p:nvSpPr>
        <p:spPr>
          <a:xfrm>
            <a:off x="5648707" y="365125"/>
            <a:ext cx="2866642" cy="1899912"/>
          </a:xfrm>
        </p:spPr>
        <p:txBody>
          <a:bodyPr>
            <a:normAutofit/>
          </a:bodyPr>
          <a:lstStyle/>
          <a:p>
            <a:r>
              <a:rPr lang="nn-NO" sz="3500" noProof="0" dirty="0"/>
              <a:t>Jakta på bakteriane </a:t>
            </a:r>
          </a:p>
        </p:txBody>
      </p:sp>
      <p:sp>
        <p:nvSpPr>
          <p:cNvPr id="3" name="Plassholder for innhold 2">
            <a:extLst>
              <a:ext uri="{FF2B5EF4-FFF2-40B4-BE49-F238E27FC236}">
                <a16:creationId xmlns:a16="http://schemas.microsoft.com/office/drawing/2014/main" id="{A3E773E7-F631-43B9-8E2E-BA4435A09167}"/>
              </a:ext>
            </a:extLst>
          </p:cNvPr>
          <p:cNvSpPr>
            <a:spLocks noGrp="1"/>
          </p:cNvSpPr>
          <p:nvPr>
            <p:ph idx="1"/>
          </p:nvPr>
        </p:nvSpPr>
        <p:spPr>
          <a:xfrm>
            <a:off x="5648707" y="2434201"/>
            <a:ext cx="2866642" cy="3742762"/>
          </a:xfrm>
        </p:spPr>
        <p:txBody>
          <a:bodyPr>
            <a:normAutofit/>
          </a:bodyPr>
          <a:lstStyle/>
          <a:p>
            <a:r>
              <a:rPr lang="nn-NO" sz="2200" noProof="0" dirty="0"/>
              <a:t>Merk petriskåla med namn og dato. </a:t>
            </a:r>
          </a:p>
          <a:p>
            <a:r>
              <a:rPr lang="nn-NO" sz="2200" noProof="0" dirty="0"/>
              <a:t>Løft av lokket, og trykk handa di ned i </a:t>
            </a:r>
            <a:r>
              <a:rPr lang="nn-NO" sz="2200" noProof="0" dirty="0" err="1"/>
              <a:t>agarløysinga</a:t>
            </a:r>
            <a:r>
              <a:rPr lang="nn-NO" sz="2200" noProof="0" dirty="0"/>
              <a:t>. </a:t>
            </a:r>
          </a:p>
          <a:p>
            <a:r>
              <a:rPr lang="nn-NO" sz="2200" noProof="0" dirty="0"/>
              <a:t>Set lokket raskt på, og fest det med tape. </a:t>
            </a:r>
          </a:p>
          <a:p>
            <a:r>
              <a:rPr lang="nn-NO" sz="2200" noProof="0" dirty="0"/>
              <a:t>Set petriskåla i varmeskap på ca. 30 gradar i 1–2 dagar. </a:t>
            </a:r>
          </a:p>
        </p:txBody>
      </p:sp>
    </p:spTree>
    <p:extLst>
      <p:ext uri="{BB962C8B-B14F-4D97-AF65-F5344CB8AC3E}">
        <p14:creationId xmlns:p14="http://schemas.microsoft.com/office/powerpoint/2010/main" val="3729566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D86B1D-2868-4C39-9609-E1606A928DEC}"/>
              </a:ext>
            </a:extLst>
          </p:cNvPr>
          <p:cNvSpPr>
            <a:spLocks noGrp="1"/>
          </p:cNvSpPr>
          <p:nvPr>
            <p:ph type="title"/>
          </p:nvPr>
        </p:nvSpPr>
        <p:spPr/>
        <p:txBody>
          <a:bodyPr/>
          <a:lstStyle/>
          <a:p>
            <a:r>
              <a:rPr lang="nn-NO" noProof="0" dirty="0"/>
              <a:t>Bakteriar og virus, </a:t>
            </a:r>
            <a:br>
              <a:rPr lang="nn-NO" noProof="0" dirty="0"/>
            </a:br>
            <a:r>
              <a:rPr lang="nn-NO" noProof="0" dirty="0"/>
              <a:t>sorteringsoppgåve</a:t>
            </a:r>
          </a:p>
        </p:txBody>
      </p:sp>
      <p:pic>
        <p:nvPicPr>
          <p:cNvPr id="4" name="Bilde 3" descr="Elevarket med to kolonner: virus og bakterier.">
            <a:extLst>
              <a:ext uri="{FF2B5EF4-FFF2-40B4-BE49-F238E27FC236}">
                <a16:creationId xmlns:a16="http://schemas.microsoft.com/office/drawing/2014/main" id="{2052182A-2F60-4702-A9EA-ACDBF60548D9}"/>
              </a:ext>
            </a:extLst>
          </p:cNvPr>
          <p:cNvPicPr>
            <a:picLocks noChangeAspect="1"/>
          </p:cNvPicPr>
          <p:nvPr/>
        </p:nvPicPr>
        <p:blipFill>
          <a:blip r:embed="rId2"/>
          <a:stretch>
            <a:fillRect/>
          </a:stretch>
        </p:blipFill>
        <p:spPr>
          <a:xfrm>
            <a:off x="417909" y="2076451"/>
            <a:ext cx="5170099" cy="3563540"/>
          </a:xfrm>
          <a:prstGeom prst="rect">
            <a:avLst/>
          </a:prstGeom>
        </p:spPr>
      </p:pic>
      <p:pic>
        <p:nvPicPr>
          <p:cNvPr id="8" name="Bilde 7" descr="Foto av påstandslappene om virus og/eller bakterier">
            <a:extLst>
              <a:ext uri="{FF2B5EF4-FFF2-40B4-BE49-F238E27FC236}">
                <a16:creationId xmlns:a16="http://schemas.microsoft.com/office/drawing/2014/main" id="{446D1C76-F1F5-4684-A276-57DF81115D4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5400000">
            <a:off x="5266540" y="1753791"/>
            <a:ext cx="4257675" cy="3193256"/>
          </a:xfrm>
          <a:prstGeom prst="rect">
            <a:avLst/>
          </a:prstGeom>
        </p:spPr>
      </p:pic>
    </p:spTree>
    <p:extLst>
      <p:ext uri="{BB962C8B-B14F-4D97-AF65-F5344CB8AC3E}">
        <p14:creationId xmlns:p14="http://schemas.microsoft.com/office/powerpoint/2010/main" val="315045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3DE623-625B-41F6-B763-AC820CC86F92}"/>
              </a:ext>
            </a:extLst>
          </p:cNvPr>
          <p:cNvSpPr>
            <a:spLocks noGrp="1"/>
          </p:cNvSpPr>
          <p:nvPr>
            <p:ph type="title"/>
          </p:nvPr>
        </p:nvSpPr>
        <p:spPr/>
        <p:txBody>
          <a:bodyPr/>
          <a:lstStyle/>
          <a:p>
            <a:r>
              <a:rPr lang="nn-NO" noProof="0" dirty="0"/>
              <a:t>Samanlikne virus og bakteriar</a:t>
            </a:r>
          </a:p>
        </p:txBody>
      </p:sp>
      <p:sp>
        <p:nvSpPr>
          <p:cNvPr id="3" name="Plassholder for innhold 2">
            <a:extLst>
              <a:ext uri="{FF2B5EF4-FFF2-40B4-BE49-F238E27FC236}">
                <a16:creationId xmlns:a16="http://schemas.microsoft.com/office/drawing/2014/main" id="{B3AC9D06-979D-4661-83D9-E0DCE0B7EEF0}"/>
              </a:ext>
            </a:extLst>
          </p:cNvPr>
          <p:cNvSpPr>
            <a:spLocks noGrp="1"/>
          </p:cNvSpPr>
          <p:nvPr>
            <p:ph idx="1"/>
          </p:nvPr>
        </p:nvSpPr>
        <p:spPr/>
        <p:txBody>
          <a:bodyPr>
            <a:normAutofit/>
          </a:bodyPr>
          <a:lstStyle/>
          <a:p>
            <a:r>
              <a:rPr lang="nn-NO" sz="2200" noProof="0" dirty="0"/>
              <a:t>Bruk informasjon frå nhi.no og forskning.no og eventuelt andre kjelder, og vurder om de vil endre sorteringa de gjorde.</a:t>
            </a:r>
          </a:p>
          <a:p>
            <a:r>
              <a:rPr lang="nn-NO" sz="2200" noProof="0" dirty="0"/>
              <a:t>Suppler gjerne med fleire opplysningar. </a:t>
            </a:r>
          </a:p>
          <a:p>
            <a:endParaRPr lang="nn-NO" sz="2200" noProof="0" dirty="0"/>
          </a:p>
          <a:p>
            <a:pPr marL="0" indent="0">
              <a:buNone/>
            </a:pPr>
            <a:r>
              <a:rPr lang="nn-NO" sz="2200" u="sng" noProof="0" dirty="0">
                <a:hlinkClick r:id="rId2"/>
              </a:rPr>
              <a:t>https://nhi.no/kroppen-var/sykdomsprosesser/infeksjoner/</a:t>
            </a:r>
            <a:r>
              <a:rPr lang="nn-NO" sz="2200" u="sng" noProof="0" dirty="0"/>
              <a:t>    </a:t>
            </a:r>
            <a:endParaRPr lang="nn-NO" sz="2200" noProof="0" dirty="0"/>
          </a:p>
          <a:p>
            <a:pPr marL="0" indent="0">
              <a:buNone/>
            </a:pPr>
            <a:r>
              <a:rPr lang="nn-NO" sz="2200" u="sng" noProof="0" dirty="0">
                <a:hlinkClick r:id="rId3"/>
              </a:rPr>
              <a:t>https://forskning.no/bakterier/2016/08/bakterier-pa-godt-og-vondt</a:t>
            </a:r>
            <a:r>
              <a:rPr lang="nn-NO" sz="2200" noProof="0" dirty="0"/>
              <a:t> </a:t>
            </a:r>
          </a:p>
          <a:p>
            <a:endParaRPr lang="nn-NO" sz="2200" noProof="0" dirty="0"/>
          </a:p>
        </p:txBody>
      </p:sp>
    </p:spTree>
    <p:extLst>
      <p:ext uri="{BB962C8B-B14F-4D97-AF65-F5344CB8AC3E}">
        <p14:creationId xmlns:p14="http://schemas.microsoft.com/office/powerpoint/2010/main" val="33384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alpha val="78000"/>
          </a:schemeClr>
        </a:solidFill>
        <a:effectLst/>
      </p:bgPr>
    </p:bg>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1A91684D-B460-85A1-BEB5-26007ADB2D0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7999"/>
          </a:xfrm>
          <a:prstGeom prst="rect">
            <a:avLst/>
          </a:prstGeom>
          <a:blipFill dpi="0" rotWithShape="1">
            <a:blip r:embed="rId4">
              <a:alphaModFix amt="42000"/>
            </a:blip>
            <a:srcRect/>
            <a:tile tx="0" ty="0" sx="100000" sy="100000" flip="none" algn="tl"/>
          </a:blipFill>
        </p:spPr>
      </p:pic>
      <p:sp>
        <p:nvSpPr>
          <p:cNvPr id="2" name="Tittel 1">
            <a:extLst>
              <a:ext uri="{FF2B5EF4-FFF2-40B4-BE49-F238E27FC236}">
                <a16:creationId xmlns:a16="http://schemas.microsoft.com/office/drawing/2014/main" id="{00BDB374-C7CD-4F39-83CE-E652C2A03974}"/>
              </a:ext>
            </a:extLst>
          </p:cNvPr>
          <p:cNvSpPr>
            <a:spLocks noGrp="1"/>
          </p:cNvSpPr>
          <p:nvPr>
            <p:ph type="title"/>
          </p:nvPr>
        </p:nvSpPr>
        <p:spPr>
          <a:xfrm>
            <a:off x="570587" y="365126"/>
            <a:ext cx="7944763" cy="1325563"/>
          </a:xfrm>
        </p:spPr>
        <p:txBody>
          <a:bodyPr>
            <a:normAutofit/>
          </a:bodyPr>
          <a:lstStyle/>
          <a:p>
            <a:r>
              <a:rPr lang="nn-NO" sz="4800" b="1" noProof="0" dirty="0">
                <a:solidFill>
                  <a:schemeClr val="bg1"/>
                </a:solidFill>
              </a:rPr>
              <a:t>Bakteriar</a:t>
            </a:r>
          </a:p>
        </p:txBody>
      </p:sp>
      <p:sp>
        <p:nvSpPr>
          <p:cNvPr id="3" name="Plassholder for innhold 2">
            <a:extLst>
              <a:ext uri="{FF2B5EF4-FFF2-40B4-BE49-F238E27FC236}">
                <a16:creationId xmlns:a16="http://schemas.microsoft.com/office/drawing/2014/main" id="{64CFB94C-39F8-457C-959A-5B57BC25E99C}"/>
              </a:ext>
              <a:ext uri="{C183D7F6-B498-43B3-948B-1728B52AA6E4}">
                <adec:decorative xmlns:adec="http://schemas.microsoft.com/office/drawing/2017/decorative" val="1"/>
              </a:ext>
            </a:extLst>
          </p:cNvPr>
          <p:cNvSpPr>
            <a:spLocks noGrp="1"/>
          </p:cNvSpPr>
          <p:nvPr>
            <p:ph idx="1"/>
          </p:nvPr>
        </p:nvSpPr>
        <p:spPr/>
        <p:txBody>
          <a:bodyPr/>
          <a:lstStyle/>
          <a:p>
            <a:endParaRPr lang="nn-NO" noProof="0" dirty="0"/>
          </a:p>
          <a:p>
            <a:endParaRPr lang="nn-NO" noProof="0" dirty="0"/>
          </a:p>
        </p:txBody>
      </p:sp>
      <p:graphicFrame>
        <p:nvGraphicFramePr>
          <p:cNvPr id="10" name="Plassholder for innhold 2">
            <a:extLst>
              <a:ext uri="{FF2B5EF4-FFF2-40B4-BE49-F238E27FC236}">
                <a16:creationId xmlns:a16="http://schemas.microsoft.com/office/drawing/2014/main" id="{C406A337-FE15-6FE3-B14C-14D4E941131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70420716"/>
              </p:ext>
            </p:extLst>
          </p:nvPr>
        </p:nvGraphicFramePr>
        <p:xfrm>
          <a:off x="570587" y="1463041"/>
          <a:ext cx="8200338" cy="41412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91268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F6D59FDC-A68F-456C-8A15-73DDD5A64584}"/>
              </a:ext>
            </a:extLst>
          </p:cNvPr>
          <p:cNvSpPr>
            <a:spLocks noGrp="1"/>
          </p:cNvSpPr>
          <p:nvPr>
            <p:ph type="title"/>
          </p:nvPr>
        </p:nvSpPr>
        <p:spPr>
          <a:xfrm>
            <a:off x="843153" y="347472"/>
            <a:ext cx="3992787" cy="842148"/>
          </a:xfrm>
        </p:spPr>
        <p:txBody>
          <a:bodyPr anchor="b">
            <a:normAutofit/>
          </a:bodyPr>
          <a:lstStyle/>
          <a:p>
            <a:r>
              <a:rPr lang="nn-NO" sz="3500" noProof="0" dirty="0"/>
              <a:t>Virus</a:t>
            </a:r>
          </a:p>
        </p:txBody>
      </p:sp>
      <p:sp>
        <p:nvSpPr>
          <p:cNvPr id="3" name="Plassholder for innhold 2">
            <a:extLst>
              <a:ext uri="{FF2B5EF4-FFF2-40B4-BE49-F238E27FC236}">
                <a16:creationId xmlns:a16="http://schemas.microsoft.com/office/drawing/2014/main" id="{B9E42C4E-A488-426C-BE32-526873370736}"/>
              </a:ext>
            </a:extLst>
          </p:cNvPr>
          <p:cNvSpPr>
            <a:spLocks noGrp="1"/>
          </p:cNvSpPr>
          <p:nvPr>
            <p:ph idx="1"/>
          </p:nvPr>
        </p:nvSpPr>
        <p:spPr>
          <a:xfrm>
            <a:off x="709128" y="1218908"/>
            <a:ext cx="5271048" cy="5166360"/>
          </a:xfrm>
        </p:spPr>
        <p:txBody>
          <a:bodyPr anchor="t">
            <a:noAutofit/>
          </a:bodyPr>
          <a:lstStyle/>
          <a:p>
            <a:r>
              <a:rPr lang="nn-NO" sz="2200" noProof="0" dirty="0"/>
              <a:t>Eit virus kan verken ta til seg næring eller formeire seg, og det har heller ikkje stoffskifte utan å invadere og ta kontroll over ei vertscelle.</a:t>
            </a:r>
          </a:p>
          <a:p>
            <a:r>
              <a:rPr lang="nn-NO" sz="2200" noProof="0" dirty="0"/>
              <a:t>Viruset brukar cellematerialet i vertscella til å lage kopiar av seg sjølv.</a:t>
            </a:r>
          </a:p>
          <a:p>
            <a:r>
              <a:rPr lang="nn-NO" sz="2200" noProof="0" dirty="0"/>
              <a:t>Virus har evne til å snylte på alle typar liv.</a:t>
            </a:r>
          </a:p>
          <a:p>
            <a:r>
              <a:rPr lang="nn-NO" sz="2200" noProof="0" dirty="0"/>
              <a:t>Mange virus, men ikkje alle, er sjukdomsframkallande. </a:t>
            </a:r>
          </a:p>
          <a:p>
            <a:r>
              <a:rPr lang="nn-NO" sz="2200" noProof="0" dirty="0"/>
              <a:t>Vanlege virussjukdommar er forkjøling, influensa, munnsår (herpes), raude hundar, meslingar, vasskoppar og helveteseld.</a:t>
            </a:r>
          </a:p>
          <a:p>
            <a:r>
              <a:rPr lang="nn-NO" sz="2200" noProof="0" dirty="0"/>
              <a:t>Dei fleste virussjukdommane blir lækte av seg sjølve, men nokre kan kurerast med medikament. </a:t>
            </a:r>
          </a:p>
          <a:p>
            <a:endParaRPr lang="nn-NO" sz="2200" noProof="0" dirty="0"/>
          </a:p>
          <a:p>
            <a:endParaRPr lang="nn-NO" sz="2200" noProof="0" dirty="0"/>
          </a:p>
        </p:txBody>
      </p:sp>
      <p:sp>
        <p:nvSpPr>
          <p:cNvPr id="26" name="Rectangle 2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8" name="Rectangle 2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30" name="Rectangle 2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32" name="Rectangle 3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5" name="Bilde 4" descr="Illustrasjon av virus">
            <a:extLst>
              <a:ext uri="{FF2B5EF4-FFF2-40B4-BE49-F238E27FC236}">
                <a16:creationId xmlns:a16="http://schemas.microsoft.com/office/drawing/2014/main" id="{AE4356E9-37D5-9364-2694-21A5BCD4B4F4}"/>
              </a:ext>
            </a:extLst>
          </p:cNvPr>
          <p:cNvPicPr>
            <a:picLocks noChangeAspect="1"/>
          </p:cNvPicPr>
          <p:nvPr/>
        </p:nvPicPr>
        <p:blipFill>
          <a:blip r:embed="rId2">
            <a:extLst>
              <a:ext uri="{28A0092B-C50C-407E-A947-70E740481C1C}">
                <a14:useLocalDpi xmlns:a14="http://schemas.microsoft.com/office/drawing/2010/main" val="0"/>
              </a:ext>
            </a:extLst>
          </a:blip>
          <a:srcRect l="12225" r="15619" b="-3"/>
          <a:stretch>
            <a:fillRect/>
          </a:stretch>
        </p:blipFill>
        <p:spPr>
          <a:xfrm>
            <a:off x="5798656" y="1277428"/>
            <a:ext cx="2074328" cy="2874866"/>
          </a:xfrm>
          <a:prstGeom prst="rect">
            <a:avLst/>
          </a:prstGeom>
        </p:spPr>
      </p:pic>
    </p:spTree>
    <p:extLst>
      <p:ext uri="{BB962C8B-B14F-4D97-AF65-F5344CB8AC3E}">
        <p14:creationId xmlns:p14="http://schemas.microsoft.com/office/powerpoint/2010/main" val="3038571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FA67DA-6ED3-4E9F-9C30-5CCD563B971B}"/>
              </a:ext>
            </a:extLst>
          </p:cNvPr>
          <p:cNvSpPr>
            <a:spLocks noGrp="1"/>
          </p:cNvSpPr>
          <p:nvPr>
            <p:ph type="title"/>
          </p:nvPr>
        </p:nvSpPr>
        <p:spPr>
          <a:xfrm>
            <a:off x="360759" y="3752849"/>
            <a:ext cx="2468166" cy="2452687"/>
          </a:xfrm>
        </p:spPr>
        <p:txBody>
          <a:bodyPr anchor="ctr">
            <a:normAutofit/>
          </a:bodyPr>
          <a:lstStyle/>
          <a:p>
            <a:r>
              <a:rPr lang="nn-NO" noProof="0" dirty="0"/>
              <a:t>Oppdrag</a:t>
            </a:r>
          </a:p>
        </p:txBody>
      </p:sp>
      <p:pic>
        <p:nvPicPr>
          <p:cNvPr id="5" name="Bilde 4">
            <a:extLst>
              <a:ext uri="{FF2B5EF4-FFF2-40B4-BE49-F238E27FC236}">
                <a16:creationId xmlns:a16="http://schemas.microsoft.com/office/drawing/2014/main" id="{25AE53D2-944D-DA81-097B-29D1F150A5F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t="17810" b="21396"/>
          <a:stretch>
            <a:fillRect/>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Plassholder for innhold 2">
            <a:extLst>
              <a:ext uri="{FF2B5EF4-FFF2-40B4-BE49-F238E27FC236}">
                <a16:creationId xmlns:a16="http://schemas.microsoft.com/office/drawing/2014/main" id="{F58B92C4-D031-477A-A713-CAA7594641B3}"/>
              </a:ext>
            </a:extLst>
          </p:cNvPr>
          <p:cNvSpPr>
            <a:spLocks noGrp="1"/>
          </p:cNvSpPr>
          <p:nvPr>
            <p:ph idx="1"/>
          </p:nvPr>
        </p:nvSpPr>
        <p:spPr>
          <a:xfrm>
            <a:off x="3167986" y="3986784"/>
            <a:ext cx="5614060" cy="2218753"/>
          </a:xfrm>
        </p:spPr>
        <p:txBody>
          <a:bodyPr anchor="ctr">
            <a:normAutofit/>
          </a:bodyPr>
          <a:lstStyle/>
          <a:p>
            <a:pPr marL="0" indent="0">
              <a:buNone/>
            </a:pPr>
            <a:r>
              <a:rPr lang="nn-NO" sz="2200" noProof="0" dirty="0"/>
              <a:t>De skal stille diagnosen til pasienten og føreskrive behandling. Det er viktig at diagnosen som blir stilt er godt grunngitt for å sikre riktig behandling/medisinering.</a:t>
            </a:r>
          </a:p>
        </p:txBody>
      </p:sp>
    </p:spTree>
    <p:extLst>
      <p:ext uri="{BB962C8B-B14F-4D97-AF65-F5344CB8AC3E}">
        <p14:creationId xmlns:p14="http://schemas.microsoft.com/office/powerpoint/2010/main" val="4860682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922632" y="1922631"/>
            <a:ext cx="6875818" cy="3030558"/>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63321" y="3165298"/>
            <a:ext cx="4355594" cy="302895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42858" y="2085760"/>
            <a:ext cx="6857572" cy="268605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61554" y="1712395"/>
            <a:ext cx="4808302" cy="3066500"/>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nn-NO" noProof="0" dirty="0"/>
          </a:p>
        </p:txBody>
      </p:sp>
      <p:sp>
        <p:nvSpPr>
          <p:cNvPr id="2" name="Tittel 1">
            <a:extLst>
              <a:ext uri="{FF2B5EF4-FFF2-40B4-BE49-F238E27FC236}">
                <a16:creationId xmlns:a16="http://schemas.microsoft.com/office/drawing/2014/main" id="{780DD6E8-515B-400C-9D1E-1EA41E7B3507}"/>
              </a:ext>
            </a:extLst>
          </p:cNvPr>
          <p:cNvSpPr>
            <a:spLocks noGrp="1"/>
          </p:cNvSpPr>
          <p:nvPr>
            <p:ph type="title"/>
          </p:nvPr>
        </p:nvSpPr>
        <p:spPr>
          <a:xfrm>
            <a:off x="495030" y="2767106"/>
            <a:ext cx="2160621" cy="3071906"/>
          </a:xfrm>
        </p:spPr>
        <p:txBody>
          <a:bodyPr vert="horz" lIns="91440" tIns="45720" rIns="91440" bIns="45720" rtlCol="0" anchor="t">
            <a:normAutofit/>
          </a:bodyPr>
          <a:lstStyle/>
          <a:p>
            <a:r>
              <a:rPr lang="nn-NO" sz="3500" kern="1200" noProof="0" dirty="0">
                <a:solidFill>
                  <a:srgbClr val="FFFFFF"/>
                </a:solidFill>
                <a:latin typeface="+mj-lt"/>
                <a:ea typeface="+mj-ea"/>
                <a:cs typeface="+mj-cs"/>
              </a:rPr>
              <a:t>Økt 3</a:t>
            </a:r>
          </a:p>
        </p:txBody>
      </p:sp>
      <p:pic>
        <p:nvPicPr>
          <p:cNvPr id="4" name="Plassholder for innhold 3" descr="Illustrasjon av Tyfoid-Mary som lager mat."/>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5133" y="467208"/>
            <a:ext cx="4442686" cy="5923584"/>
          </a:xfrm>
          <a:prstGeom prst="rect">
            <a:avLst/>
          </a:prstGeom>
        </p:spPr>
      </p:pic>
      <p:sp>
        <p:nvSpPr>
          <p:cNvPr id="3" name="Tekstboks 1"/>
          <p:cNvSpPr txBox="1"/>
          <p:nvPr/>
        </p:nvSpPr>
        <p:spPr>
          <a:xfrm>
            <a:off x="3381180" y="5839012"/>
            <a:ext cx="5573363" cy="949219"/>
          </a:xfrm>
          <a:prstGeom prst="rect">
            <a:avLst/>
          </a:prstGeom>
        </p:spPr>
        <p:txBody>
          <a:bodyPr rot="0" spcFirstLastPara="0" vert="horz" lIns="91440" tIns="45720" rIns="91440" bIns="45720" numCol="1" spcCol="0" rtlCol="0" fromWordArt="0" anchor="b" anchorCtr="0" forceAA="0" compatLnSpc="1">
            <a:prstTxWarp prst="textNoShape">
              <a:avLst/>
            </a:prstTxWarp>
            <a:normAutofit/>
          </a:bodyPr>
          <a:lstStyle/>
          <a:p>
            <a:pPr defTabSz="914400">
              <a:lnSpc>
                <a:spcPct val="90000"/>
              </a:lnSpc>
              <a:spcBef>
                <a:spcPts val="1000"/>
              </a:spcBef>
              <a:spcAft>
                <a:spcPts val="1000"/>
              </a:spcAft>
            </a:pPr>
            <a:r>
              <a:rPr lang="nn-NO" sz="1200" i="0" kern="1200" noProof="0" dirty="0">
                <a:effectLst/>
                <a:latin typeface="+mn-lt"/>
                <a:ea typeface="+mn-ea"/>
                <a:cs typeface="+mn-cs"/>
              </a:rPr>
              <a:t>Illustrasjon: Otis </a:t>
            </a:r>
            <a:r>
              <a:rPr lang="nn-NO" sz="1200" i="0" kern="1200" noProof="0" dirty="0" err="1">
                <a:effectLst/>
                <a:latin typeface="+mn-lt"/>
                <a:ea typeface="+mn-ea"/>
                <a:cs typeface="+mn-cs"/>
              </a:rPr>
              <a:t>Historical</a:t>
            </a:r>
            <a:r>
              <a:rPr lang="nn-NO" sz="1200" i="0" kern="1200" noProof="0" dirty="0">
                <a:effectLst/>
                <a:latin typeface="+mn-lt"/>
                <a:ea typeface="+mn-ea"/>
                <a:cs typeface="+mn-cs"/>
              </a:rPr>
              <a:t> Archives </a:t>
            </a:r>
            <a:r>
              <a:rPr lang="nn-NO" sz="1200" i="0" kern="1200" noProof="0" dirty="0" err="1">
                <a:effectLst/>
                <a:latin typeface="+mn-lt"/>
                <a:ea typeface="+mn-ea"/>
                <a:cs typeface="+mn-cs"/>
              </a:rPr>
              <a:t>Nat'l</a:t>
            </a:r>
            <a:r>
              <a:rPr lang="nn-NO" sz="1200" i="0" kern="1200" noProof="0" dirty="0">
                <a:effectLst/>
                <a:latin typeface="+mn-lt"/>
                <a:ea typeface="+mn-ea"/>
                <a:cs typeface="+mn-cs"/>
              </a:rPr>
              <a:t> Museum </a:t>
            </a:r>
            <a:r>
              <a:rPr lang="nn-NO" sz="1200" i="0" kern="1200" noProof="0" dirty="0" err="1">
                <a:effectLst/>
                <a:latin typeface="+mn-lt"/>
                <a:ea typeface="+mn-ea"/>
                <a:cs typeface="+mn-cs"/>
              </a:rPr>
              <a:t>of</a:t>
            </a:r>
            <a:r>
              <a:rPr lang="nn-NO" sz="1200" i="0" kern="1200" noProof="0" dirty="0">
                <a:effectLst/>
                <a:latin typeface="+mn-lt"/>
                <a:ea typeface="+mn-ea"/>
                <a:cs typeface="+mn-cs"/>
              </a:rPr>
              <a:t> Health &amp; </a:t>
            </a:r>
            <a:r>
              <a:rPr lang="nn-NO" sz="1200" i="0" kern="1200" noProof="0" dirty="0" err="1">
                <a:effectLst/>
                <a:latin typeface="+mn-lt"/>
                <a:ea typeface="+mn-ea"/>
                <a:cs typeface="+mn-cs"/>
              </a:rPr>
              <a:t>Medicine</a:t>
            </a:r>
            <a:r>
              <a:rPr lang="nn-NO" sz="1200" i="0" kern="1200" noProof="0" dirty="0">
                <a:effectLst/>
                <a:latin typeface="+mn-lt"/>
                <a:ea typeface="+mn-ea"/>
                <a:cs typeface="+mn-cs"/>
              </a:rPr>
              <a:t>, CC BY 2.0</a:t>
            </a:r>
            <a:endParaRPr lang="nn-NO" sz="1200" i="1" kern="1200" noProof="0" dirty="0">
              <a:effectLst/>
              <a:latin typeface="+mn-lt"/>
              <a:ea typeface="+mn-ea"/>
              <a:cs typeface="+mn-cs"/>
            </a:endParaRPr>
          </a:p>
        </p:txBody>
      </p:sp>
    </p:spTree>
    <p:extLst>
      <p:ext uri="{BB962C8B-B14F-4D97-AF65-F5344CB8AC3E}">
        <p14:creationId xmlns:p14="http://schemas.microsoft.com/office/powerpoint/2010/main" val="367629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79DC39F-A181-4B49-B739-173C057722AA}"/>
              </a:ext>
            </a:extLst>
          </p:cNvPr>
          <p:cNvSpPr>
            <a:spLocks noGrp="1"/>
          </p:cNvSpPr>
          <p:nvPr>
            <p:ph type="title"/>
          </p:nvPr>
        </p:nvSpPr>
        <p:spPr/>
        <p:txBody>
          <a:bodyPr/>
          <a:lstStyle/>
          <a:p>
            <a:r>
              <a:rPr lang="nn-NO" noProof="0" dirty="0" err="1"/>
              <a:t>Tyfoid</a:t>
            </a:r>
            <a:r>
              <a:rPr lang="nn-NO" noProof="0" dirty="0"/>
              <a:t>-Mary</a:t>
            </a:r>
          </a:p>
        </p:txBody>
      </p:sp>
      <p:pic>
        <p:nvPicPr>
          <p:cNvPr id="4" name="Plassholder for innhold 3" descr="Illustrasjon av Tyfoid-Mary som lager mat.">
            <a:extLst>
              <a:ext uri="{FF2B5EF4-FFF2-40B4-BE49-F238E27FC236}">
                <a16:creationId xmlns:a16="http://schemas.microsoft.com/office/drawing/2014/main" id="{0509D46B-2C77-41AE-8941-12C4074D09E3}"/>
              </a:ext>
            </a:extLst>
          </p:cNvPr>
          <p:cNvPicPr>
            <a:picLocks noGrp="1" noChangeAspect="1"/>
          </p:cNvPicPr>
          <p:nvPr>
            <p:ph idx="1"/>
          </p:nvPr>
        </p:nvPicPr>
        <p:blipFill>
          <a:blip r:embed="rId2"/>
          <a:stretch>
            <a:fillRect/>
          </a:stretch>
        </p:blipFill>
        <p:spPr>
          <a:xfrm>
            <a:off x="628650" y="2125597"/>
            <a:ext cx="1878806" cy="2428875"/>
          </a:xfrm>
          <a:prstGeom prst="rect">
            <a:avLst/>
          </a:prstGeom>
        </p:spPr>
      </p:pic>
      <p:sp>
        <p:nvSpPr>
          <p:cNvPr id="6" name="Tekstboks 1"/>
          <p:cNvSpPr txBox="1"/>
          <p:nvPr/>
        </p:nvSpPr>
        <p:spPr>
          <a:xfrm>
            <a:off x="628650" y="4675378"/>
            <a:ext cx="1776548" cy="41899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a:spcAft>
                <a:spcPts val="1000"/>
              </a:spcAft>
            </a:pPr>
            <a:r>
              <a:rPr lang="nn-NO" sz="900" i="0" noProof="0" dirty="0">
                <a:effectLst/>
                <a:latin typeface="Calibri" panose="020F0502020204030204" pitchFamily="34" charset="0"/>
                <a:ea typeface="SimSun" panose="02010600030101010101" pitchFamily="2" charset="-122"/>
                <a:cs typeface="Times New Roman" panose="02020603050405020304" pitchFamily="18" charset="0"/>
              </a:rPr>
              <a:t>Illustrasjon: Otis </a:t>
            </a:r>
            <a:r>
              <a:rPr lang="nn-NO" sz="900" i="0" noProof="0" dirty="0" err="1">
                <a:effectLst/>
                <a:latin typeface="Calibri" panose="020F0502020204030204" pitchFamily="34" charset="0"/>
                <a:ea typeface="SimSun" panose="02010600030101010101" pitchFamily="2" charset="-122"/>
                <a:cs typeface="Times New Roman" panose="02020603050405020304" pitchFamily="18" charset="0"/>
              </a:rPr>
              <a:t>Historical</a:t>
            </a:r>
            <a:r>
              <a:rPr lang="nn-NO" sz="900" i="0" noProof="0" dirty="0">
                <a:effectLst/>
                <a:latin typeface="Calibri" panose="020F0502020204030204" pitchFamily="34" charset="0"/>
                <a:ea typeface="SimSun" panose="02010600030101010101" pitchFamily="2" charset="-122"/>
                <a:cs typeface="Times New Roman" panose="02020603050405020304" pitchFamily="18" charset="0"/>
              </a:rPr>
              <a:t> Archives </a:t>
            </a:r>
            <a:r>
              <a:rPr lang="nn-NO" sz="900" i="0" noProof="0" dirty="0" err="1">
                <a:effectLst/>
                <a:latin typeface="Calibri" panose="020F0502020204030204" pitchFamily="34" charset="0"/>
                <a:ea typeface="SimSun" panose="02010600030101010101" pitchFamily="2" charset="-122"/>
                <a:cs typeface="Times New Roman" panose="02020603050405020304" pitchFamily="18" charset="0"/>
              </a:rPr>
              <a:t>Nat'l</a:t>
            </a:r>
            <a:r>
              <a:rPr lang="nn-NO" sz="900" i="0" noProof="0" dirty="0">
                <a:effectLst/>
                <a:latin typeface="Calibri" panose="020F0502020204030204" pitchFamily="34" charset="0"/>
                <a:ea typeface="SimSun" panose="02010600030101010101" pitchFamily="2" charset="-122"/>
                <a:cs typeface="Times New Roman" panose="02020603050405020304" pitchFamily="18" charset="0"/>
              </a:rPr>
              <a:t> Museum </a:t>
            </a:r>
            <a:r>
              <a:rPr lang="nn-NO" sz="900" i="0" noProof="0" dirty="0" err="1">
                <a:effectLst/>
                <a:latin typeface="Calibri" panose="020F0502020204030204" pitchFamily="34" charset="0"/>
                <a:ea typeface="SimSun" panose="02010600030101010101" pitchFamily="2" charset="-122"/>
                <a:cs typeface="Times New Roman" panose="02020603050405020304" pitchFamily="18" charset="0"/>
              </a:rPr>
              <a:t>of</a:t>
            </a:r>
            <a:r>
              <a:rPr lang="nn-NO" sz="900" i="0" noProof="0" dirty="0">
                <a:effectLst/>
                <a:latin typeface="Calibri" panose="020F0502020204030204" pitchFamily="34" charset="0"/>
                <a:ea typeface="SimSun" panose="02010600030101010101" pitchFamily="2" charset="-122"/>
                <a:cs typeface="Times New Roman" panose="02020603050405020304" pitchFamily="18" charset="0"/>
              </a:rPr>
              <a:t> Health &amp; </a:t>
            </a:r>
            <a:r>
              <a:rPr lang="nn-NO" sz="900" i="0" noProof="0" dirty="0" err="1">
                <a:effectLst/>
                <a:latin typeface="Calibri" panose="020F0502020204030204" pitchFamily="34" charset="0"/>
                <a:ea typeface="SimSun" panose="02010600030101010101" pitchFamily="2" charset="-122"/>
                <a:cs typeface="Times New Roman" panose="02020603050405020304" pitchFamily="18" charset="0"/>
              </a:rPr>
              <a:t>Medicine</a:t>
            </a:r>
            <a:r>
              <a:rPr lang="nn-NO" sz="900" i="0" noProof="0" dirty="0">
                <a:effectLst/>
                <a:latin typeface="Calibri" panose="020F0502020204030204" pitchFamily="34" charset="0"/>
                <a:ea typeface="SimSun" panose="02010600030101010101" pitchFamily="2" charset="-122"/>
                <a:cs typeface="Times New Roman" panose="02020603050405020304" pitchFamily="18" charset="0"/>
              </a:rPr>
              <a:t>, CC BY 2.0</a:t>
            </a:r>
            <a:endParaRPr lang="nn-NO" sz="900" i="1" noProof="0" dirty="0">
              <a:effectLst/>
              <a:latin typeface="Calibri" panose="020F0502020204030204" pitchFamily="34" charset="0"/>
              <a:ea typeface="SimSun" panose="02010600030101010101" pitchFamily="2" charset="-122"/>
              <a:cs typeface="Times New Roman" panose="02020603050405020304" pitchFamily="18" charset="0"/>
            </a:endParaRPr>
          </a:p>
        </p:txBody>
      </p:sp>
      <p:sp>
        <p:nvSpPr>
          <p:cNvPr id="5" name="Plassholder for innhold 2">
            <a:extLst>
              <a:ext uri="{FF2B5EF4-FFF2-40B4-BE49-F238E27FC236}">
                <a16:creationId xmlns:a16="http://schemas.microsoft.com/office/drawing/2014/main" id="{C0F27ECD-DD67-46D5-B402-76FF927C2553}"/>
              </a:ext>
            </a:extLst>
          </p:cNvPr>
          <p:cNvSpPr txBox="1">
            <a:spLocks/>
          </p:cNvSpPr>
          <p:nvPr/>
        </p:nvSpPr>
        <p:spPr>
          <a:xfrm>
            <a:off x="2981739" y="2226469"/>
            <a:ext cx="5533611" cy="326350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n-NO" sz="2200" noProof="0" dirty="0"/>
              <a:t>Les historia om Mary </a:t>
            </a:r>
            <a:r>
              <a:rPr lang="nn-NO" sz="2200" noProof="0" dirty="0" err="1"/>
              <a:t>Mallon</a:t>
            </a:r>
            <a:r>
              <a:rPr lang="nn-NO" sz="2200" noProof="0" dirty="0"/>
              <a:t> (også kalla </a:t>
            </a:r>
            <a:r>
              <a:rPr lang="nn-NO" sz="2200" noProof="0" dirty="0" err="1"/>
              <a:t>tyfoid</a:t>
            </a:r>
            <a:r>
              <a:rPr lang="nn-NO" sz="2200" noProof="0" dirty="0"/>
              <a:t>-Mary).</a:t>
            </a:r>
          </a:p>
          <a:p>
            <a:pPr marL="0" indent="0">
              <a:buNone/>
            </a:pPr>
            <a:r>
              <a:rPr lang="nn-NO" sz="2200" noProof="0" dirty="0"/>
              <a:t>Leseoppdrag:</a:t>
            </a:r>
          </a:p>
          <a:p>
            <a:pPr lvl="0" fontAlgn="ctr"/>
            <a:r>
              <a:rPr lang="nn-NO" sz="2200" noProof="0" dirty="0"/>
              <a:t>Beskriv </a:t>
            </a:r>
            <a:r>
              <a:rPr lang="nn-NO" sz="2200" noProof="0" dirty="0" err="1"/>
              <a:t>smittekjeda</a:t>
            </a:r>
            <a:r>
              <a:rPr lang="nn-NO" sz="2200" noProof="0" dirty="0"/>
              <a:t> frå smittekjelda til personen som blir sjuk. Teikn, skriv eller forklar.</a:t>
            </a:r>
          </a:p>
          <a:p>
            <a:r>
              <a:rPr lang="nn-NO" sz="2200" noProof="0" dirty="0"/>
              <a:t>Kva kunne vore gjort for å hindre smitta av </a:t>
            </a:r>
            <a:r>
              <a:rPr lang="nn-NO" sz="2200" i="1" noProof="0" dirty="0"/>
              <a:t>Salmonella </a:t>
            </a:r>
            <a:r>
              <a:rPr lang="nn-NO" sz="2200" i="1" noProof="0" dirty="0" err="1"/>
              <a:t>Typhi</a:t>
            </a:r>
            <a:r>
              <a:rPr lang="nn-NO" sz="2200" i="1" noProof="0" dirty="0"/>
              <a:t> </a:t>
            </a:r>
            <a:r>
              <a:rPr lang="nn-NO" sz="2200" noProof="0" dirty="0"/>
              <a:t>og utbrot av sjukdommen tyfus?</a:t>
            </a:r>
          </a:p>
          <a:p>
            <a:endParaRPr lang="nn-NO" sz="2200" noProof="0" dirty="0"/>
          </a:p>
          <a:p>
            <a:endParaRPr lang="nn-NO" sz="2200" noProof="0" dirty="0"/>
          </a:p>
        </p:txBody>
      </p:sp>
    </p:spTree>
    <p:extLst>
      <p:ext uri="{BB962C8B-B14F-4D97-AF65-F5344CB8AC3E}">
        <p14:creationId xmlns:p14="http://schemas.microsoft.com/office/powerpoint/2010/main" val="1292191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E56975A-8F62-483C-AAF7-77D726AD4EBD}"/>
              </a:ext>
            </a:extLst>
          </p:cNvPr>
          <p:cNvSpPr>
            <a:spLocks noGrp="1"/>
          </p:cNvSpPr>
          <p:nvPr>
            <p:ph type="title"/>
          </p:nvPr>
        </p:nvSpPr>
        <p:spPr/>
        <p:txBody>
          <a:bodyPr/>
          <a:lstStyle/>
          <a:p>
            <a:r>
              <a:rPr lang="nn-NO" noProof="0" dirty="0"/>
              <a:t>Smittekjedeforsøk</a:t>
            </a:r>
          </a:p>
        </p:txBody>
      </p:sp>
      <p:graphicFrame>
        <p:nvGraphicFramePr>
          <p:cNvPr id="4" name="Plassholder for innhold 3">
            <a:extLst>
              <a:ext uri="{FF2B5EF4-FFF2-40B4-BE49-F238E27FC236}">
                <a16:creationId xmlns:a16="http://schemas.microsoft.com/office/drawing/2014/main" id="{D294865C-BB8E-49BD-9809-9CE0974CB5C2}"/>
              </a:ext>
            </a:extLst>
          </p:cNvPr>
          <p:cNvGraphicFramePr>
            <a:graphicFrameLocks noGrp="1"/>
          </p:cNvGraphicFramePr>
          <p:nvPr>
            <p:ph idx="1"/>
            <p:extLst>
              <p:ext uri="{D42A27DB-BD31-4B8C-83A1-F6EECF244321}">
                <p14:modId xmlns:p14="http://schemas.microsoft.com/office/powerpoint/2010/main" val="3786098241"/>
              </p:ext>
            </p:extLst>
          </p:nvPr>
        </p:nvGraphicFramePr>
        <p:xfrm>
          <a:off x="393192" y="2057400"/>
          <a:ext cx="8394196" cy="3456431"/>
        </p:xfrm>
        <a:graphic>
          <a:graphicData uri="http://schemas.openxmlformats.org/drawingml/2006/table">
            <a:tbl>
              <a:tblPr firstRow="1" bandRow="1">
                <a:tableStyleId>{5C22544A-7EE6-4342-B048-85BDC9FD1C3A}</a:tableStyleId>
              </a:tblPr>
              <a:tblGrid>
                <a:gridCol w="2098549">
                  <a:extLst>
                    <a:ext uri="{9D8B030D-6E8A-4147-A177-3AD203B41FA5}">
                      <a16:colId xmlns:a16="http://schemas.microsoft.com/office/drawing/2014/main" val="1947196743"/>
                    </a:ext>
                  </a:extLst>
                </a:gridCol>
                <a:gridCol w="2098549">
                  <a:extLst>
                    <a:ext uri="{9D8B030D-6E8A-4147-A177-3AD203B41FA5}">
                      <a16:colId xmlns:a16="http://schemas.microsoft.com/office/drawing/2014/main" val="3317889911"/>
                    </a:ext>
                  </a:extLst>
                </a:gridCol>
                <a:gridCol w="2098549">
                  <a:extLst>
                    <a:ext uri="{9D8B030D-6E8A-4147-A177-3AD203B41FA5}">
                      <a16:colId xmlns:a16="http://schemas.microsoft.com/office/drawing/2014/main" val="3834858186"/>
                    </a:ext>
                  </a:extLst>
                </a:gridCol>
                <a:gridCol w="2098549">
                  <a:extLst>
                    <a:ext uri="{9D8B030D-6E8A-4147-A177-3AD203B41FA5}">
                      <a16:colId xmlns:a16="http://schemas.microsoft.com/office/drawing/2014/main" val="3783253211"/>
                    </a:ext>
                  </a:extLst>
                </a:gridCol>
              </a:tblGrid>
              <a:tr h="314221">
                <a:tc>
                  <a:txBody>
                    <a:bodyPr/>
                    <a:lstStyle/>
                    <a:p>
                      <a:r>
                        <a:rPr lang="nn-NO" sz="1000" noProof="0" dirty="0"/>
                        <a:t>Koden din</a:t>
                      </a:r>
                    </a:p>
                  </a:txBody>
                  <a:tcPr marL="68580" marR="68580" marT="34290" marB="34290">
                    <a:solidFill>
                      <a:schemeClr val="accent1">
                        <a:lumMod val="50000"/>
                      </a:schemeClr>
                    </a:solidFill>
                  </a:tcPr>
                </a:tc>
                <a:tc>
                  <a:txBody>
                    <a:bodyPr/>
                    <a:lstStyle/>
                    <a:p>
                      <a:r>
                        <a:rPr lang="nn-NO" sz="1000" noProof="0" dirty="0"/>
                        <a:t>Første kontakt</a:t>
                      </a:r>
                    </a:p>
                  </a:txBody>
                  <a:tcPr marL="68580" marR="68580" marT="34290" marB="34290">
                    <a:solidFill>
                      <a:schemeClr val="accent1">
                        <a:lumMod val="50000"/>
                      </a:schemeClr>
                    </a:solidFill>
                  </a:tcPr>
                </a:tc>
                <a:tc>
                  <a:txBody>
                    <a:bodyPr/>
                    <a:lstStyle/>
                    <a:p>
                      <a:r>
                        <a:rPr lang="nn-NO" sz="1000" noProof="0" dirty="0"/>
                        <a:t>Andre kontakt</a:t>
                      </a:r>
                    </a:p>
                  </a:txBody>
                  <a:tcPr marL="68580" marR="68580" marT="34290" marB="34290">
                    <a:solidFill>
                      <a:schemeClr val="accent1">
                        <a:lumMod val="50000"/>
                      </a:schemeClr>
                    </a:solidFill>
                  </a:tcPr>
                </a:tc>
                <a:tc>
                  <a:txBody>
                    <a:bodyPr/>
                    <a:lstStyle/>
                    <a:p>
                      <a:r>
                        <a:rPr lang="nn-NO" sz="1000" noProof="0" dirty="0"/>
                        <a:t>Tredje kontakt</a:t>
                      </a:r>
                    </a:p>
                  </a:txBody>
                  <a:tcPr marL="68580" marR="68580" marT="34290" marB="34290">
                    <a:solidFill>
                      <a:schemeClr val="accent1">
                        <a:lumMod val="50000"/>
                      </a:schemeClr>
                    </a:solidFill>
                  </a:tcPr>
                </a:tc>
                <a:extLst>
                  <a:ext uri="{0D108BD9-81ED-4DB2-BD59-A6C34878D82A}">
                    <a16:rowId xmlns:a16="http://schemas.microsoft.com/office/drawing/2014/main" val="408517563"/>
                  </a:ext>
                </a:extLst>
              </a:tr>
              <a:tr h="314221">
                <a:tc>
                  <a:txBody>
                    <a:bodyPr/>
                    <a:lstStyle/>
                    <a:p>
                      <a:r>
                        <a:rPr lang="nn-NO" sz="1000" noProof="0" dirty="0"/>
                        <a:t>1</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2087579380"/>
                  </a:ext>
                </a:extLst>
              </a:tr>
              <a:tr h="314221">
                <a:tc>
                  <a:txBody>
                    <a:bodyPr/>
                    <a:lstStyle/>
                    <a:p>
                      <a:r>
                        <a:rPr lang="nn-NO" sz="1000" noProof="0" dirty="0"/>
                        <a:t>2</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2729242699"/>
                  </a:ext>
                </a:extLst>
              </a:tr>
              <a:tr h="314221">
                <a:tc>
                  <a:txBody>
                    <a:bodyPr/>
                    <a:lstStyle/>
                    <a:p>
                      <a:r>
                        <a:rPr lang="nn-NO" sz="1000" noProof="0" dirty="0"/>
                        <a:t>3</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1328208337"/>
                  </a:ext>
                </a:extLst>
              </a:tr>
              <a:tr h="314221">
                <a:tc>
                  <a:txBody>
                    <a:bodyPr/>
                    <a:lstStyle/>
                    <a:p>
                      <a:r>
                        <a:rPr lang="nn-NO" sz="1000" noProof="0" dirty="0"/>
                        <a:t>4</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1180374530"/>
                  </a:ext>
                </a:extLst>
              </a:tr>
              <a:tr h="314221">
                <a:tc>
                  <a:txBody>
                    <a:bodyPr/>
                    <a:lstStyle/>
                    <a:p>
                      <a:r>
                        <a:rPr lang="nn-NO" sz="1000" noProof="0" dirty="0"/>
                        <a:t>5</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1417204094"/>
                  </a:ext>
                </a:extLst>
              </a:tr>
              <a:tr h="314221">
                <a:tc>
                  <a:txBody>
                    <a:bodyPr/>
                    <a:lstStyle/>
                    <a:p>
                      <a:r>
                        <a:rPr lang="nn-NO" sz="1000" noProof="0" dirty="0"/>
                        <a:t>6</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259365608"/>
                  </a:ext>
                </a:extLst>
              </a:tr>
              <a:tr h="314221">
                <a:tc>
                  <a:txBody>
                    <a:bodyPr/>
                    <a:lstStyle/>
                    <a:p>
                      <a:r>
                        <a:rPr lang="nn-NO" sz="1000" noProof="0" dirty="0"/>
                        <a:t>7</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3064415920"/>
                  </a:ext>
                </a:extLst>
              </a:tr>
              <a:tr h="314221">
                <a:tc>
                  <a:txBody>
                    <a:bodyPr/>
                    <a:lstStyle/>
                    <a:p>
                      <a:r>
                        <a:rPr lang="nn-NO" sz="1000" noProof="0" dirty="0"/>
                        <a:t>8</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1416437844"/>
                  </a:ext>
                </a:extLst>
              </a:tr>
              <a:tr h="314221">
                <a:tc>
                  <a:txBody>
                    <a:bodyPr/>
                    <a:lstStyle/>
                    <a:p>
                      <a:r>
                        <a:rPr lang="nn-NO" sz="1000" noProof="0" dirty="0"/>
                        <a:t>9</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2716033014"/>
                  </a:ext>
                </a:extLst>
              </a:tr>
              <a:tr h="314221">
                <a:tc>
                  <a:txBody>
                    <a:bodyPr/>
                    <a:lstStyle/>
                    <a:p>
                      <a:r>
                        <a:rPr lang="nn-NO" sz="1000" noProof="0" dirty="0"/>
                        <a:t>10</a:t>
                      </a:r>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tc>
                  <a:txBody>
                    <a:bodyPr/>
                    <a:lstStyle/>
                    <a:p>
                      <a:endParaRPr lang="nn-NO" sz="1000" noProof="0" dirty="0"/>
                    </a:p>
                  </a:txBody>
                  <a:tcPr marL="68580" marR="68580" marT="34290" marB="34290"/>
                </a:tc>
                <a:extLst>
                  <a:ext uri="{0D108BD9-81ED-4DB2-BD59-A6C34878D82A}">
                    <a16:rowId xmlns:a16="http://schemas.microsoft.com/office/drawing/2014/main" val="3042374379"/>
                  </a:ext>
                </a:extLst>
              </a:tr>
            </a:tbl>
          </a:graphicData>
        </a:graphic>
      </p:graphicFrame>
    </p:spTree>
    <p:extLst>
      <p:ext uri="{BB962C8B-B14F-4D97-AF65-F5344CB8AC3E}">
        <p14:creationId xmlns:p14="http://schemas.microsoft.com/office/powerpoint/2010/main" val="1204087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8E79AF76-BC4F-48AC-A8DF-2E43C40D8E39}"/>
              </a:ext>
            </a:extLst>
          </p:cNvPr>
          <p:cNvSpPr>
            <a:spLocks noGrp="1"/>
          </p:cNvSpPr>
          <p:nvPr>
            <p:ph type="title"/>
          </p:nvPr>
        </p:nvSpPr>
        <p:spPr>
          <a:xfrm>
            <a:off x="852297" y="502020"/>
            <a:ext cx="3992787" cy="1642970"/>
          </a:xfrm>
        </p:spPr>
        <p:txBody>
          <a:bodyPr anchor="b">
            <a:normAutofit/>
          </a:bodyPr>
          <a:lstStyle/>
          <a:p>
            <a:r>
              <a:rPr lang="nn-NO" sz="3500" noProof="0" dirty="0" err="1"/>
              <a:t>Smittekjede</a:t>
            </a:r>
            <a:r>
              <a:rPr lang="nn-NO" sz="3500" noProof="0" dirty="0"/>
              <a:t> – diskusjonsoppgåver</a:t>
            </a:r>
          </a:p>
        </p:txBody>
      </p:sp>
      <p:sp>
        <p:nvSpPr>
          <p:cNvPr id="3" name="Plassholder for innhold 2">
            <a:extLst>
              <a:ext uri="{FF2B5EF4-FFF2-40B4-BE49-F238E27FC236}">
                <a16:creationId xmlns:a16="http://schemas.microsoft.com/office/drawing/2014/main" id="{D0D9F351-B5AB-4D35-9681-A6920BD98B97}"/>
              </a:ext>
            </a:extLst>
          </p:cNvPr>
          <p:cNvSpPr>
            <a:spLocks noGrp="1"/>
          </p:cNvSpPr>
          <p:nvPr>
            <p:ph idx="1"/>
          </p:nvPr>
        </p:nvSpPr>
        <p:spPr>
          <a:xfrm>
            <a:off x="858692" y="2405894"/>
            <a:ext cx="3986392" cy="3535083"/>
          </a:xfrm>
        </p:spPr>
        <p:txBody>
          <a:bodyPr anchor="t">
            <a:normAutofit/>
          </a:bodyPr>
          <a:lstStyle/>
          <a:p>
            <a:pPr marL="0" indent="0">
              <a:buNone/>
            </a:pPr>
            <a:r>
              <a:rPr lang="nn-NO" sz="2200" noProof="0" dirty="0"/>
              <a:t>I smittekjedeforsøket hadde éin person fått utdelt «smittestoff».</a:t>
            </a:r>
          </a:p>
          <a:p>
            <a:r>
              <a:rPr lang="nn-NO" sz="2200" noProof="0" dirty="0"/>
              <a:t>Kor mange hadde fått smitta når alle hadde helst på tre personar?</a:t>
            </a:r>
          </a:p>
          <a:p>
            <a:r>
              <a:rPr lang="nn-NO" sz="2200" noProof="0" dirty="0"/>
              <a:t>Kor mange kunne teoretisk ha blitt smitta dersom det hadde vore tre </a:t>
            </a:r>
            <a:r>
              <a:rPr lang="nn-NO" sz="2200" noProof="0" dirty="0" err="1"/>
              <a:t>helserunder</a:t>
            </a:r>
            <a:r>
              <a:rPr lang="nn-NO" sz="2200" noProof="0" dirty="0"/>
              <a:t> til?</a:t>
            </a:r>
          </a:p>
          <a:p>
            <a:endParaRPr lang="nn-NO" sz="2200" noProof="0" dirty="0"/>
          </a:p>
        </p:txBody>
      </p:sp>
      <p:sp>
        <p:nvSpPr>
          <p:cNvPr id="27" name="Rectangle 2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9" name="Rectangle 2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31" name="Rectangle 3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33" name="Rectangle 3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2499"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pic>
        <p:nvPicPr>
          <p:cNvPr id="5" name="Bilde 4">
            <a:extLst>
              <a:ext uri="{FF2B5EF4-FFF2-40B4-BE49-F238E27FC236}">
                <a16:creationId xmlns:a16="http://schemas.microsoft.com/office/drawing/2014/main" id="{0A16FF56-6CD0-AA93-E8FF-7114A435520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6841" y="909081"/>
            <a:ext cx="2168165" cy="5071731"/>
          </a:xfrm>
          <a:prstGeom prst="rect">
            <a:avLst/>
          </a:prstGeom>
        </p:spPr>
      </p:pic>
    </p:spTree>
    <p:extLst>
      <p:ext uri="{BB962C8B-B14F-4D97-AF65-F5344CB8AC3E}">
        <p14:creationId xmlns:p14="http://schemas.microsoft.com/office/powerpoint/2010/main" val="1687363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6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023574BC-E51E-4148-A0FC-237F2BF36625}"/>
              </a:ext>
            </a:extLst>
          </p:cNvPr>
          <p:cNvSpPr>
            <a:spLocks noGrp="1"/>
          </p:cNvSpPr>
          <p:nvPr>
            <p:ph type="title"/>
          </p:nvPr>
        </p:nvSpPr>
        <p:spPr>
          <a:xfrm>
            <a:off x="571350" y="278051"/>
            <a:ext cx="4000647" cy="957071"/>
          </a:xfrm>
        </p:spPr>
        <p:txBody>
          <a:bodyPr anchor="ctr">
            <a:normAutofit/>
          </a:bodyPr>
          <a:lstStyle/>
          <a:p>
            <a:r>
              <a:rPr lang="nn-NO" sz="3500" noProof="0" dirty="0"/>
              <a:t>Studer bakterieprøva</a:t>
            </a:r>
          </a:p>
        </p:txBody>
      </p:sp>
      <p:sp>
        <p:nvSpPr>
          <p:cNvPr id="3" name="Plassholder for innhold 2">
            <a:extLst>
              <a:ext uri="{FF2B5EF4-FFF2-40B4-BE49-F238E27FC236}">
                <a16:creationId xmlns:a16="http://schemas.microsoft.com/office/drawing/2014/main" id="{AEB55605-1AC1-4A89-B938-56812770129E}"/>
              </a:ext>
            </a:extLst>
          </p:cNvPr>
          <p:cNvSpPr>
            <a:spLocks noGrp="1"/>
          </p:cNvSpPr>
          <p:nvPr>
            <p:ph idx="1"/>
          </p:nvPr>
        </p:nvSpPr>
        <p:spPr>
          <a:xfrm>
            <a:off x="571350" y="2470244"/>
            <a:ext cx="5257800" cy="3769835"/>
          </a:xfrm>
        </p:spPr>
        <p:txBody>
          <a:bodyPr anchor="ctr">
            <a:noAutofit/>
          </a:bodyPr>
          <a:lstStyle/>
          <a:p>
            <a:r>
              <a:rPr lang="nn-NO" sz="2200" noProof="0" dirty="0"/>
              <a:t>Kor mange ulike typar koloniar kan du sjå?</a:t>
            </a:r>
          </a:p>
          <a:p>
            <a:r>
              <a:rPr lang="nn-NO" sz="2200" noProof="0" dirty="0"/>
              <a:t>Beskriv forskjellen på dei ulike koloniane</a:t>
            </a:r>
          </a:p>
          <a:p>
            <a:r>
              <a:rPr lang="nn-NO" sz="2200" noProof="0" dirty="0"/>
              <a:t>Samanlikn resultatet av di prøve med dei andre i legeteamet ditt. </a:t>
            </a:r>
          </a:p>
          <a:p>
            <a:pPr marL="0" indent="0">
              <a:buNone/>
            </a:pPr>
            <a:r>
              <a:rPr lang="nn-NO" sz="2200" noProof="0" dirty="0"/>
              <a:t>Vel ut ein koloni du dyrkar vidare på. Vel gjerne ein som ligg for seg sjølv, da er det størst sannsyn for at kolonien er rein:</a:t>
            </a:r>
          </a:p>
          <a:p>
            <a:pPr marL="457200" indent="-457200">
              <a:buAutoNum type="arabicPeriod"/>
            </a:pPr>
            <a:r>
              <a:rPr lang="nn-NO" sz="2200" noProof="0" dirty="0"/>
              <a:t>Plukk opp ein bakteriekoloni frå </a:t>
            </a:r>
            <a:r>
              <a:rPr lang="nn-NO" sz="2200" noProof="0" dirty="0" err="1"/>
              <a:t>agarskåla</a:t>
            </a:r>
            <a:r>
              <a:rPr lang="nn-NO" sz="2200" noProof="0" dirty="0"/>
              <a:t> med ei podenål.</a:t>
            </a:r>
          </a:p>
          <a:p>
            <a:pPr marL="457200" indent="-457200">
              <a:buAutoNum type="arabicPeriod"/>
            </a:pPr>
            <a:r>
              <a:rPr lang="nn-NO" sz="2200" noProof="0" dirty="0"/>
              <a:t>Rør ut kolonien i eit </a:t>
            </a:r>
            <a:r>
              <a:rPr lang="nn-NO" sz="2200" noProof="0" dirty="0" err="1"/>
              <a:t>eppendorfrøyr</a:t>
            </a:r>
            <a:r>
              <a:rPr lang="nn-NO" sz="2200" noProof="0" dirty="0"/>
              <a:t> med destillert vatn.</a:t>
            </a:r>
          </a:p>
          <a:p>
            <a:pPr marL="457200" indent="-457200">
              <a:buAutoNum type="arabicPeriod"/>
            </a:pPr>
            <a:r>
              <a:rPr lang="nn-NO" sz="2200" noProof="0" dirty="0"/>
              <a:t>Bruk podenåla til å stryke løysninga over </a:t>
            </a:r>
            <a:r>
              <a:rPr lang="nn-NO" sz="2200" noProof="0" dirty="0" err="1"/>
              <a:t>agarskåla</a:t>
            </a:r>
            <a:r>
              <a:rPr lang="nn-NO" sz="2200" noProof="0" dirty="0"/>
              <a:t>.</a:t>
            </a:r>
          </a:p>
          <a:p>
            <a:pPr marL="0" indent="0">
              <a:buNone/>
            </a:pPr>
            <a:r>
              <a:rPr lang="nn-NO" sz="2200" noProof="0" dirty="0"/>
              <a:t>Set petriskåla i varmeskapet i 2–3 dagar.</a:t>
            </a:r>
          </a:p>
          <a:p>
            <a:pPr marL="0" indent="0">
              <a:buNone/>
            </a:pPr>
            <a:endParaRPr lang="nn-NO" sz="2200" noProof="0" dirty="0"/>
          </a:p>
          <a:p>
            <a:pPr marL="0" indent="0">
              <a:buNone/>
            </a:pPr>
            <a:endParaRPr lang="nn-NO" sz="2200" noProof="0" dirty="0"/>
          </a:p>
        </p:txBody>
      </p:sp>
      <p:pic>
        <p:nvPicPr>
          <p:cNvPr id="5" name="Bilde 4" descr="Foto av petriskål med bakteriekulturer.">
            <a:extLst>
              <a:ext uri="{FF2B5EF4-FFF2-40B4-BE49-F238E27FC236}">
                <a16:creationId xmlns:a16="http://schemas.microsoft.com/office/drawing/2014/main" id="{A0BE485F-49E0-819B-E8D4-323ADBF1284C}"/>
              </a:ext>
            </a:extLst>
          </p:cNvPr>
          <p:cNvPicPr>
            <a:picLocks noChangeAspect="1"/>
          </p:cNvPicPr>
          <p:nvPr/>
        </p:nvPicPr>
        <p:blipFill>
          <a:blip r:embed="rId2">
            <a:extLst>
              <a:ext uri="{28A0092B-C50C-407E-A947-70E740481C1C}">
                <a14:useLocalDpi xmlns:a14="http://schemas.microsoft.com/office/drawing/2010/main" val="0"/>
              </a:ext>
            </a:extLst>
          </a:blip>
          <a:srcRect l="9218" t="-1" r="26650" b="-1"/>
          <a:stretch/>
        </p:blipFill>
        <p:spPr>
          <a:xfrm>
            <a:off x="5843016" y="-10886"/>
            <a:ext cx="331485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919351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Bilde 3" descr="Foto av glass med blodprøver">
            <a:extLst>
              <a:ext uri="{FF2B5EF4-FFF2-40B4-BE49-F238E27FC236}">
                <a16:creationId xmlns:a16="http://schemas.microsoft.com/office/drawing/2014/main" id="{010648B2-DD99-2547-FF66-FD41C09D763D}"/>
              </a:ext>
            </a:extLst>
          </p:cNvPr>
          <p:cNvPicPr>
            <a:picLocks noChangeAspect="1"/>
          </p:cNvPicPr>
          <p:nvPr/>
        </p:nvPicPr>
        <p:blipFill>
          <a:blip r:embed="rId2">
            <a:extLst>
              <a:ext uri="{28A0092B-C50C-407E-A947-70E740481C1C}">
                <a14:useLocalDpi xmlns:a14="http://schemas.microsoft.com/office/drawing/2010/main" val="0"/>
              </a:ext>
            </a:extLst>
          </a:blip>
          <a:srcRect l="31440" r="24009" b="-2"/>
          <a:stretch>
            <a:fillRect/>
          </a:stretch>
        </p:blipFill>
        <p:spPr>
          <a:xfrm>
            <a:off x="4572000" y="1"/>
            <a:ext cx="4577118" cy="6858000"/>
          </a:xfrm>
          <a:prstGeom prst="rect">
            <a:avLst/>
          </a:prstGeom>
        </p:spPr>
      </p:pic>
      <p:sp>
        <p:nvSpPr>
          <p:cNvPr id="2" name="Tittel 1">
            <a:extLst>
              <a:ext uri="{FF2B5EF4-FFF2-40B4-BE49-F238E27FC236}">
                <a16:creationId xmlns:a16="http://schemas.microsoft.com/office/drawing/2014/main" id="{3B5E2FB2-FC9D-4FFB-ABD3-9148796D0152}"/>
              </a:ext>
            </a:extLst>
          </p:cNvPr>
          <p:cNvSpPr>
            <a:spLocks noGrp="1"/>
          </p:cNvSpPr>
          <p:nvPr>
            <p:ph type="title"/>
          </p:nvPr>
        </p:nvSpPr>
        <p:spPr>
          <a:xfrm>
            <a:off x="628650" y="365126"/>
            <a:ext cx="4830318" cy="1325563"/>
          </a:xfrm>
        </p:spPr>
        <p:txBody>
          <a:bodyPr>
            <a:normAutofit/>
          </a:bodyPr>
          <a:lstStyle/>
          <a:p>
            <a:r>
              <a:rPr lang="nn-NO" sz="4000" b="1" noProof="0" dirty="0"/>
              <a:t>Melding frå laboratoriet:</a:t>
            </a:r>
          </a:p>
        </p:txBody>
      </p:sp>
      <p:sp>
        <p:nvSpPr>
          <p:cNvPr id="3" name="Plassholder for innhold 2">
            <a:extLst>
              <a:ext uri="{FF2B5EF4-FFF2-40B4-BE49-F238E27FC236}">
                <a16:creationId xmlns:a16="http://schemas.microsoft.com/office/drawing/2014/main" id="{8E078B15-7C2C-4094-9F9A-D19D0D334150}"/>
              </a:ext>
            </a:extLst>
          </p:cNvPr>
          <p:cNvSpPr>
            <a:spLocks noGrp="1"/>
          </p:cNvSpPr>
          <p:nvPr>
            <p:ph idx="1"/>
          </p:nvPr>
        </p:nvSpPr>
        <p:spPr>
          <a:xfrm>
            <a:off x="727912" y="2184358"/>
            <a:ext cx="3629403" cy="3771169"/>
          </a:xfrm>
          <a:solidFill>
            <a:schemeClr val="accent5">
              <a:lumMod val="20000"/>
              <a:lumOff val="80000"/>
            </a:schemeClr>
          </a:solidFill>
          <a:ln w="19050">
            <a:solidFill>
              <a:schemeClr val="tx1">
                <a:lumMod val="95000"/>
                <a:lumOff val="5000"/>
              </a:schemeClr>
            </a:solidFill>
          </a:ln>
        </p:spPr>
        <p:txBody>
          <a:bodyPr>
            <a:noAutofit/>
          </a:bodyPr>
          <a:lstStyle/>
          <a:p>
            <a:pPr marL="0" indent="0">
              <a:buNone/>
            </a:pPr>
            <a:r>
              <a:rPr lang="nn-NO" sz="2200" noProof="0" dirty="0"/>
              <a:t>Resultatet frå CRP tyder på at pasienten har ein </a:t>
            </a:r>
            <a:r>
              <a:rPr lang="nn-NO" sz="2200" b="1" noProof="0" dirty="0"/>
              <a:t>bakterieinfeksjon</a:t>
            </a:r>
            <a:r>
              <a:rPr lang="nn-NO" sz="2200" noProof="0" dirty="0"/>
              <a:t>. </a:t>
            </a:r>
          </a:p>
          <a:p>
            <a:pPr marL="0" indent="0">
              <a:buNone/>
            </a:pPr>
            <a:r>
              <a:rPr lang="nn-NO" sz="2200" noProof="0" dirty="0"/>
              <a:t>Neste skritt: Dyrke bakterien vidare for gramfargetesting som kan avsløre kva slags bakterie det er som forårsakar plagene.  </a:t>
            </a:r>
          </a:p>
        </p:txBody>
      </p:sp>
    </p:spTree>
    <p:extLst>
      <p:ext uri="{BB962C8B-B14F-4D97-AF65-F5344CB8AC3E}">
        <p14:creationId xmlns:p14="http://schemas.microsoft.com/office/powerpoint/2010/main" val="67509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CF4C5E-D40B-4762-A1B9-54E3484B725C}"/>
              </a:ext>
            </a:extLst>
          </p:cNvPr>
          <p:cNvSpPr>
            <a:spLocks noGrp="1"/>
          </p:cNvSpPr>
          <p:nvPr>
            <p:ph type="title"/>
          </p:nvPr>
        </p:nvSpPr>
        <p:spPr>
          <a:xfrm>
            <a:off x="657519" y="741391"/>
            <a:ext cx="3266449" cy="1616203"/>
          </a:xfrm>
        </p:spPr>
        <p:txBody>
          <a:bodyPr anchor="b">
            <a:normAutofit/>
          </a:bodyPr>
          <a:lstStyle/>
          <a:p>
            <a:r>
              <a:rPr lang="nn-NO" sz="3500" noProof="0" dirty="0"/>
              <a:t>Bakteriegrupper</a:t>
            </a:r>
          </a:p>
        </p:txBody>
      </p:sp>
      <p:sp>
        <p:nvSpPr>
          <p:cNvPr id="3" name="Plassholder for innhold 2">
            <a:extLst>
              <a:ext uri="{FF2B5EF4-FFF2-40B4-BE49-F238E27FC236}">
                <a16:creationId xmlns:a16="http://schemas.microsoft.com/office/drawing/2014/main" id="{8EF6AFC6-0ABB-46FE-A4BE-62F7FBAC1210}"/>
              </a:ext>
            </a:extLst>
          </p:cNvPr>
          <p:cNvSpPr>
            <a:spLocks noGrp="1"/>
          </p:cNvSpPr>
          <p:nvPr>
            <p:ph idx="1"/>
          </p:nvPr>
        </p:nvSpPr>
        <p:spPr>
          <a:xfrm>
            <a:off x="657519" y="2533476"/>
            <a:ext cx="3266448" cy="3447832"/>
          </a:xfrm>
        </p:spPr>
        <p:txBody>
          <a:bodyPr anchor="t">
            <a:normAutofit/>
          </a:bodyPr>
          <a:lstStyle/>
          <a:p>
            <a:pPr marL="0" indent="0">
              <a:buNone/>
            </a:pPr>
            <a:r>
              <a:rPr lang="nn-NO" sz="2200" noProof="0" dirty="0"/>
              <a:t>Vi kan dele bakteriar inn i to hovudgrupper: gram-positive (G+) og gram-negative (G-). </a:t>
            </a:r>
          </a:p>
          <a:p>
            <a:pPr marL="0" indent="0">
              <a:buNone/>
            </a:pPr>
            <a:r>
              <a:rPr lang="nn-NO" sz="2200" noProof="0" dirty="0"/>
              <a:t>Ved å bruke gramfarging, kan vi sjå om bakteriane er gram-positive eller gram-negative.</a:t>
            </a:r>
          </a:p>
        </p:txBody>
      </p:sp>
      <p:pic>
        <p:nvPicPr>
          <p:cNvPr id="5" name="Bilde 4" descr="Illustrasjon av bakterier">
            <a:extLst>
              <a:ext uri="{FF2B5EF4-FFF2-40B4-BE49-F238E27FC236}">
                <a16:creationId xmlns:a16="http://schemas.microsoft.com/office/drawing/2014/main" id="{648D5E33-CEA6-1DCA-708F-FD98E6540E0C}"/>
              </a:ext>
            </a:extLst>
          </p:cNvPr>
          <p:cNvPicPr>
            <a:picLocks noChangeAspect="1"/>
          </p:cNvPicPr>
          <p:nvPr/>
        </p:nvPicPr>
        <p:blipFill>
          <a:blip r:embed="rId2">
            <a:extLst>
              <a:ext uri="{28A0092B-C50C-407E-A947-70E740481C1C}">
                <a14:useLocalDpi xmlns:a14="http://schemas.microsoft.com/office/drawing/2010/main" val="0"/>
              </a:ext>
            </a:extLst>
          </a:blip>
          <a:srcRect l="34025" r="29308" b="1"/>
          <a:stretch>
            <a:fillRect/>
          </a:stretch>
        </p:blipFill>
        <p:spPr>
          <a:xfrm>
            <a:off x="4572000" y="10"/>
            <a:ext cx="4571999" cy="6857990"/>
          </a:xfrm>
          <a:prstGeom prst="rect">
            <a:avLst/>
          </a:prstGeom>
          <a:solidFill>
            <a:schemeClr val="accent5">
              <a:lumMod val="20000"/>
              <a:lumOff val="80000"/>
            </a:schemeClr>
          </a:solidFill>
        </p:spPr>
      </p:pic>
      <p:sp>
        <p:nvSpPr>
          <p:cNvPr id="22" name="Rectangle 21">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82135" y="3792161"/>
            <a:ext cx="1559464" cy="4579735"/>
          </a:xfrm>
          <a:prstGeom prst="rect">
            <a:avLst/>
          </a:prstGeom>
          <a:gradFill>
            <a:gsLst>
              <a:gs pos="0">
                <a:schemeClr val="accent5">
                  <a:alpha val="77000"/>
                </a:schemeClr>
              </a:gs>
              <a:gs pos="57000">
                <a:schemeClr val="accent5">
                  <a:lumMod val="60000"/>
                  <a:lumOff val="40000"/>
                  <a:alpha val="0"/>
                </a:schemeClr>
              </a:gs>
            </a:gsLst>
            <a:lin ang="11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4" name="Rectangle 23">
            <a:extLst>
              <a:ext uri="{FF2B5EF4-FFF2-40B4-BE49-F238E27FC236}">
                <a16:creationId xmlns:a16="http://schemas.microsoft.com/office/drawing/2014/main" id="{9C3A50E9-9119-7BC3-083B-2D84CCC78E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11580" y="-3760"/>
            <a:ext cx="1632418" cy="6857999"/>
          </a:xfrm>
          <a:prstGeom prst="rect">
            <a:avLst/>
          </a:prstGeom>
          <a:gradFill flip="none" rotWithShape="1">
            <a:gsLst>
              <a:gs pos="0">
                <a:schemeClr val="accent2"/>
              </a:gs>
              <a:gs pos="40000">
                <a:schemeClr val="accent2">
                  <a:alpha val="0"/>
                </a:schemeClr>
              </a:gs>
            </a:gsLst>
            <a:lin ang="11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6" name="Rectangle 25">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4572000" y="5502302"/>
            <a:ext cx="4579735" cy="1359456"/>
          </a:xfrm>
          <a:prstGeom prst="rect">
            <a:avLst/>
          </a:prstGeom>
          <a:gradFill flip="none" rotWithShape="1">
            <a:gsLst>
              <a:gs pos="0">
                <a:schemeClr val="accent2">
                  <a:alpha val="89000"/>
                </a:schemeClr>
              </a:gs>
              <a:gs pos="38000">
                <a:schemeClr val="accent5">
                  <a:lumMod val="60000"/>
                  <a:lumOff val="40000"/>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nn-NO" noProof="0" dirty="0"/>
          </a:p>
        </p:txBody>
      </p:sp>
      <p:sp>
        <p:nvSpPr>
          <p:cNvPr id="28" name="Rectangle 27">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770169" y="2939627"/>
            <a:ext cx="2372181" cy="3914612"/>
          </a:xfrm>
          <a:prstGeom prst="rect">
            <a:avLst/>
          </a:prstGeom>
          <a:gradFill flip="none" rotWithShape="1">
            <a:gsLst>
              <a:gs pos="0">
                <a:schemeClr val="accent5">
                  <a:lumMod val="60000"/>
                  <a:lumOff val="40000"/>
                </a:schemeClr>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nn-NO" noProof="0" dirty="0"/>
          </a:p>
        </p:txBody>
      </p:sp>
    </p:spTree>
    <p:extLst>
      <p:ext uri="{BB962C8B-B14F-4D97-AF65-F5344CB8AC3E}">
        <p14:creationId xmlns:p14="http://schemas.microsoft.com/office/powerpoint/2010/main" val="3602704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F2FF4780-CD6D-411B-BB09-AC31C154E2A9}"/>
              </a:ext>
            </a:extLst>
          </p:cNvPr>
          <p:cNvSpPr>
            <a:spLocks noGrp="1"/>
          </p:cNvSpPr>
          <p:nvPr>
            <p:ph type="title"/>
          </p:nvPr>
        </p:nvSpPr>
        <p:spPr>
          <a:xfrm>
            <a:off x="571350" y="222505"/>
            <a:ext cx="4768746" cy="1708242"/>
          </a:xfrm>
        </p:spPr>
        <p:txBody>
          <a:bodyPr anchor="ctr">
            <a:normAutofit/>
          </a:bodyPr>
          <a:lstStyle/>
          <a:p>
            <a:r>
              <a:rPr lang="nn-NO" sz="3500" noProof="0" dirty="0"/>
              <a:t>Behandling av bakterielle </a:t>
            </a:r>
            <a:r>
              <a:rPr lang="nn-NO" sz="3600" noProof="0" dirty="0"/>
              <a:t>sjukdommar</a:t>
            </a:r>
            <a:endParaRPr lang="nn-NO" sz="3500" noProof="0" dirty="0"/>
          </a:p>
        </p:txBody>
      </p:sp>
      <p:sp>
        <p:nvSpPr>
          <p:cNvPr id="3" name="Plassholder for innhold 2">
            <a:extLst>
              <a:ext uri="{FF2B5EF4-FFF2-40B4-BE49-F238E27FC236}">
                <a16:creationId xmlns:a16="http://schemas.microsoft.com/office/drawing/2014/main" id="{276073C0-B2D3-4C3B-8205-92A0E78950F4}"/>
              </a:ext>
            </a:extLst>
          </p:cNvPr>
          <p:cNvSpPr>
            <a:spLocks noGrp="1"/>
          </p:cNvSpPr>
          <p:nvPr>
            <p:ph idx="1"/>
          </p:nvPr>
        </p:nvSpPr>
        <p:spPr>
          <a:xfrm>
            <a:off x="571350" y="2153252"/>
            <a:ext cx="5847738" cy="4086827"/>
          </a:xfrm>
        </p:spPr>
        <p:txBody>
          <a:bodyPr anchor="ctr">
            <a:noAutofit/>
          </a:bodyPr>
          <a:lstStyle/>
          <a:p>
            <a:r>
              <a:rPr lang="nn-NO" sz="2200" noProof="0" dirty="0"/>
              <a:t>Det er viktig å finne ut kva slags bakteriar som forårsakar sjukdom for å tilpasse behandlinga best mogleg</a:t>
            </a:r>
          </a:p>
          <a:p>
            <a:r>
              <a:rPr lang="nn-NO" sz="2200" b="1" noProof="0" dirty="0" err="1"/>
              <a:t>Smalspektra</a:t>
            </a:r>
            <a:r>
              <a:rPr lang="nn-NO" sz="2200" b="1" noProof="0" dirty="0"/>
              <a:t> antibiotika </a:t>
            </a:r>
            <a:r>
              <a:rPr lang="nn-NO" sz="2200" noProof="0" dirty="0"/>
              <a:t>er berekna på nokre få bakterietypar og passar fint dersom ein veit kva for bakteriar det er som forårsakar sjukdommen. </a:t>
            </a:r>
          </a:p>
          <a:p>
            <a:r>
              <a:rPr lang="nn-NO" sz="2200" b="1" noProof="0" dirty="0" err="1"/>
              <a:t>Breispektra</a:t>
            </a:r>
            <a:r>
              <a:rPr lang="nn-NO" sz="2200" b="1" noProof="0" dirty="0"/>
              <a:t> antibiotika </a:t>
            </a:r>
            <a:r>
              <a:rPr lang="nn-NO" sz="2200" noProof="0" dirty="0"/>
              <a:t>angrip gram-positive og gram-negative bakteriar meir likt og er effektive mot mange ulike bakteriar. Ulempa med </a:t>
            </a:r>
            <a:r>
              <a:rPr lang="nn-NO" sz="2200" noProof="0" dirty="0" err="1"/>
              <a:t>breispektra</a:t>
            </a:r>
            <a:r>
              <a:rPr lang="nn-NO" sz="2200" noProof="0" dirty="0"/>
              <a:t> antibiotika er at dei også drep bakteriar som er nyttige for oss, som for eksempel bakteriar i tarmsystemet. Omfattande bruk av </a:t>
            </a:r>
            <a:r>
              <a:rPr lang="nn-NO" sz="2200" noProof="0" dirty="0" err="1"/>
              <a:t>breispektra</a:t>
            </a:r>
            <a:r>
              <a:rPr lang="nn-NO" sz="2200" noProof="0" dirty="0"/>
              <a:t> antibiotika aukar også risikoen for resistens.</a:t>
            </a:r>
          </a:p>
        </p:txBody>
      </p:sp>
      <p:pic>
        <p:nvPicPr>
          <p:cNvPr id="5" name="Bilde 4" descr="Foto av ulike tabletter">
            <a:extLst>
              <a:ext uri="{FF2B5EF4-FFF2-40B4-BE49-F238E27FC236}">
                <a16:creationId xmlns:a16="http://schemas.microsoft.com/office/drawing/2014/main" id="{77530251-A4A2-0FEE-25A8-AC1DEC1CC800}"/>
              </a:ext>
            </a:extLst>
          </p:cNvPr>
          <p:cNvPicPr>
            <a:picLocks noChangeAspect="1"/>
          </p:cNvPicPr>
          <p:nvPr/>
        </p:nvPicPr>
        <p:blipFill>
          <a:blip r:embed="rId2">
            <a:extLst>
              <a:ext uri="{28A0092B-C50C-407E-A947-70E740481C1C}">
                <a14:useLocalDpi xmlns:a14="http://schemas.microsoft.com/office/drawing/2010/main" val="0"/>
              </a:ext>
            </a:extLst>
          </a:blip>
          <a:srcRect l="41845" t="-1" r="33996" b="-1"/>
          <a:stretch/>
        </p:blipFill>
        <p:spPr>
          <a:xfrm>
            <a:off x="6657974" y="-10886"/>
            <a:ext cx="2486025"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950192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2FBDA6-A079-4753-B057-4CF374D8B943}"/>
              </a:ext>
            </a:extLst>
          </p:cNvPr>
          <p:cNvSpPr>
            <a:spLocks noGrp="1"/>
          </p:cNvSpPr>
          <p:nvPr>
            <p:ph type="title"/>
          </p:nvPr>
        </p:nvSpPr>
        <p:spPr/>
        <p:txBody>
          <a:bodyPr/>
          <a:lstStyle/>
          <a:p>
            <a:r>
              <a:rPr lang="nn-NO" noProof="0" dirty="0"/>
              <a:t>Økt 4</a:t>
            </a:r>
          </a:p>
        </p:txBody>
      </p:sp>
      <p:pic>
        <p:nvPicPr>
          <p:cNvPr id="4" name="Plassholder for innhold 3" descr="Foto av person som ser i mikroskop"/>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733730" y="1786436"/>
            <a:ext cx="6527007" cy="4351338"/>
          </a:xfrm>
        </p:spPr>
      </p:pic>
    </p:spTree>
    <p:extLst>
      <p:ext uri="{BB962C8B-B14F-4D97-AF65-F5344CB8AC3E}">
        <p14:creationId xmlns:p14="http://schemas.microsoft.com/office/powerpoint/2010/main" val="7148512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noProof="0" dirty="0"/>
              <a:t>Gramfarging</a:t>
            </a:r>
          </a:p>
        </p:txBody>
      </p:sp>
      <p:sp>
        <p:nvSpPr>
          <p:cNvPr id="3" name="Content Placeholder 2"/>
          <p:cNvSpPr>
            <a:spLocks noGrp="1"/>
          </p:cNvSpPr>
          <p:nvPr>
            <p:ph idx="1"/>
          </p:nvPr>
        </p:nvSpPr>
        <p:spPr>
          <a:xfrm>
            <a:off x="628650" y="1468178"/>
            <a:ext cx="7886700" cy="4351338"/>
          </a:xfrm>
        </p:spPr>
        <p:txBody>
          <a:bodyPr>
            <a:normAutofit/>
          </a:bodyPr>
          <a:lstStyle/>
          <a:p>
            <a:r>
              <a:rPr lang="nn-NO" sz="2200" noProof="0" dirty="0"/>
              <a:t>ein viktig metode i medisinsk bakteriologi </a:t>
            </a:r>
          </a:p>
          <a:p>
            <a:r>
              <a:rPr lang="nn-NO" sz="2200" noProof="0" dirty="0"/>
              <a:t>brukast til å få meir informasjon om bakteriane slik at behandlinga kan bli mest mogleg treffsikker</a:t>
            </a:r>
          </a:p>
          <a:p>
            <a:r>
              <a:rPr lang="nn-NO" sz="2200" noProof="0" dirty="0"/>
              <a:t>skil mellom gram-negative (G-) og gram-positive (G+) bakteriar</a:t>
            </a:r>
          </a:p>
          <a:p>
            <a:r>
              <a:rPr lang="nn-NO" sz="2200" noProof="0" dirty="0"/>
              <a:t>gram-negative bakteriar ser raudfarga ut ved gramfarging fordi celleveggen består av fleire lag og tar ikkje så lett til seg farge</a:t>
            </a:r>
          </a:p>
          <a:p>
            <a:r>
              <a:rPr lang="nn-NO" sz="2200" noProof="0" dirty="0"/>
              <a:t>gram-positive bakteriar ser blåfarga ut ved gramfarging på grunn av at dei har ein cellevegg som lett tar til seg farge </a:t>
            </a:r>
          </a:p>
        </p:txBody>
      </p:sp>
      <p:pic>
        <p:nvPicPr>
          <p:cNvPr id="5" name="Picture 4" descr="Mikroskopbilde av rødfargede gram-negative bakterier "/>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00175" y="4904509"/>
            <a:ext cx="2857240" cy="1860820"/>
          </a:xfrm>
          <a:prstGeom prst="rect">
            <a:avLst/>
          </a:prstGeom>
        </p:spPr>
      </p:pic>
      <p:pic>
        <p:nvPicPr>
          <p:cNvPr id="6" name="Picture 5" descr="Mikroskopbilde av blåfargede gram-positive bakterier "/>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32268" y="4904509"/>
            <a:ext cx="2791230" cy="1860820"/>
          </a:xfrm>
          <a:prstGeom prst="rect">
            <a:avLst/>
          </a:prstGeom>
        </p:spPr>
      </p:pic>
    </p:spTree>
    <p:extLst>
      <p:ext uri="{BB962C8B-B14F-4D97-AF65-F5344CB8AC3E}">
        <p14:creationId xmlns:p14="http://schemas.microsoft.com/office/powerpoint/2010/main" val="2759493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81B41F73-DAF6-6DAF-8213-94E1D2E76A5E}"/>
              </a:ext>
            </a:extLst>
          </p:cNvPr>
          <p:cNvSpPr>
            <a:spLocks noGrp="1"/>
          </p:cNvSpPr>
          <p:nvPr>
            <p:ph type="title"/>
          </p:nvPr>
        </p:nvSpPr>
        <p:spPr>
          <a:xfrm>
            <a:off x="5054346" y="638089"/>
            <a:ext cx="3614166" cy="1476801"/>
          </a:xfrm>
        </p:spPr>
        <p:txBody>
          <a:bodyPr vert="horz" lIns="91440" tIns="45720" rIns="91440" bIns="45720" rtlCol="0" anchor="b">
            <a:normAutofit/>
          </a:bodyPr>
          <a:lstStyle/>
          <a:p>
            <a:r>
              <a:rPr lang="nn-NO" sz="4700" noProof="0" dirty="0"/>
              <a:t>K</a:t>
            </a:r>
            <a:r>
              <a:rPr lang="nn-NO" sz="4700" kern="1200" noProof="0" dirty="0">
                <a:solidFill>
                  <a:schemeClr val="tx1"/>
                </a:solidFill>
                <a:latin typeface="+mj-lt"/>
                <a:ea typeface="+mj-ea"/>
                <a:cs typeface="+mj-cs"/>
              </a:rPr>
              <a:t>va er ein infeksjon?</a:t>
            </a:r>
          </a:p>
        </p:txBody>
      </p:sp>
      <p:pic>
        <p:nvPicPr>
          <p:cNvPr id="6" name="Plassholder for innhold 5">
            <a:extLst>
              <a:ext uri="{FF2B5EF4-FFF2-40B4-BE49-F238E27FC236}">
                <a16:creationId xmlns:a16="http://schemas.microsoft.com/office/drawing/2014/main" id="{F9EEBE8A-7C19-3D54-B4C7-D08EAD66BFC2}"/>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202" y="2031845"/>
            <a:ext cx="4094226" cy="2794309"/>
          </a:xfrm>
          <a:prstGeom prst="rect">
            <a:avLst/>
          </a:prstGeom>
        </p:spPr>
      </p:pic>
      <p:sp>
        <p:nvSpPr>
          <p:cNvPr id="20"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54346" y="2372868"/>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5" name="Alternativ prosess 4">
            <a:extLst>
              <a:ext uri="{FF2B5EF4-FFF2-40B4-BE49-F238E27FC236}">
                <a16:creationId xmlns:a16="http://schemas.microsoft.com/office/drawing/2014/main" id="{86B1A4F3-54A8-EC63-7424-47E03B19BD38}"/>
              </a:ext>
            </a:extLst>
          </p:cNvPr>
          <p:cNvSpPr/>
          <p:nvPr/>
        </p:nvSpPr>
        <p:spPr>
          <a:xfrm>
            <a:off x="5054346" y="2664886"/>
            <a:ext cx="3614166" cy="3550789"/>
          </a:xfrm>
          <a:prstGeom prst="flowChartAlternateProces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t">
            <a:normAutofit/>
          </a:bodyPr>
          <a:lstStyle/>
          <a:p>
            <a:pPr marL="385763" indent="-228600" defTabSz="914400">
              <a:lnSpc>
                <a:spcPct val="90000"/>
              </a:lnSpc>
              <a:spcAft>
                <a:spcPts val="600"/>
              </a:spcAft>
              <a:buFont typeface="Arial" panose="020B0604020202020204" pitchFamily="34" charset="0"/>
              <a:buChar char="•"/>
            </a:pPr>
            <a:r>
              <a:rPr lang="nn-NO" sz="2200" noProof="0" dirty="0">
                <a:solidFill>
                  <a:schemeClr val="tx1"/>
                </a:solidFill>
              </a:rPr>
              <a:t>Tenk i eitt minutt</a:t>
            </a:r>
          </a:p>
          <a:p>
            <a:pPr marL="385763" indent="-228600" defTabSz="914400">
              <a:lnSpc>
                <a:spcPct val="90000"/>
              </a:lnSpc>
              <a:spcAft>
                <a:spcPts val="600"/>
              </a:spcAft>
              <a:buFont typeface="Arial" panose="020B0604020202020204" pitchFamily="34" charset="0"/>
              <a:buChar char="•"/>
            </a:pPr>
            <a:r>
              <a:rPr lang="nn-NO" sz="2200" noProof="0" dirty="0">
                <a:solidFill>
                  <a:schemeClr val="tx1"/>
                </a:solidFill>
              </a:rPr>
              <a:t>Diskuter med naboen i eitt minutt</a:t>
            </a:r>
          </a:p>
          <a:p>
            <a:pPr marL="385763" indent="-228600" defTabSz="914400">
              <a:lnSpc>
                <a:spcPct val="90000"/>
              </a:lnSpc>
              <a:spcAft>
                <a:spcPts val="600"/>
              </a:spcAft>
              <a:buFont typeface="Arial" panose="020B0604020202020204" pitchFamily="34" charset="0"/>
              <a:buChar char="•"/>
            </a:pPr>
            <a:r>
              <a:rPr lang="nn-NO" sz="2200" noProof="0" dirty="0">
                <a:solidFill>
                  <a:schemeClr val="tx1"/>
                </a:solidFill>
              </a:rPr>
              <a:t>Del i klassa</a:t>
            </a:r>
          </a:p>
          <a:p>
            <a:pPr indent="-228600" defTabSz="914400">
              <a:lnSpc>
                <a:spcPct val="90000"/>
              </a:lnSpc>
              <a:spcAft>
                <a:spcPts val="600"/>
              </a:spcAft>
              <a:buFont typeface="Arial" panose="020B0604020202020204" pitchFamily="34" charset="0"/>
              <a:buChar char="•"/>
            </a:pPr>
            <a:endParaRPr lang="nn-NO" sz="2200" noProof="0" dirty="0">
              <a:solidFill>
                <a:schemeClr val="tx1"/>
              </a:solidFill>
            </a:endParaRPr>
          </a:p>
          <a:p>
            <a:pPr indent="-228600" defTabSz="914400">
              <a:lnSpc>
                <a:spcPct val="90000"/>
              </a:lnSpc>
              <a:spcAft>
                <a:spcPts val="600"/>
              </a:spcAft>
              <a:buFont typeface="Arial" panose="020B0604020202020204" pitchFamily="34" charset="0"/>
              <a:buChar char="•"/>
            </a:pPr>
            <a:endParaRPr lang="nn-NO" sz="2200" noProof="0" dirty="0">
              <a:solidFill>
                <a:schemeClr val="tx1"/>
              </a:solidFill>
            </a:endParaRPr>
          </a:p>
        </p:txBody>
      </p:sp>
    </p:spTree>
    <p:extLst>
      <p:ext uri="{BB962C8B-B14F-4D97-AF65-F5344CB8AC3E}">
        <p14:creationId xmlns:p14="http://schemas.microsoft.com/office/powerpoint/2010/main" val="831771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4CF4C5E-D40B-4762-A1B9-54E3484B725C}"/>
              </a:ext>
            </a:extLst>
          </p:cNvPr>
          <p:cNvSpPr>
            <a:spLocks noGrp="1"/>
          </p:cNvSpPr>
          <p:nvPr>
            <p:ph type="title"/>
          </p:nvPr>
        </p:nvSpPr>
        <p:spPr>
          <a:xfrm>
            <a:off x="628650" y="135525"/>
            <a:ext cx="7886700" cy="1325563"/>
          </a:xfrm>
        </p:spPr>
        <p:txBody>
          <a:bodyPr/>
          <a:lstStyle/>
          <a:p>
            <a:r>
              <a:rPr lang="nn-NO" noProof="0" dirty="0"/>
              <a:t>To hovudgrupper bakteriar</a:t>
            </a:r>
          </a:p>
        </p:txBody>
      </p:sp>
      <p:sp>
        <p:nvSpPr>
          <p:cNvPr id="3" name="Plassholder for innhold 2">
            <a:extLst>
              <a:ext uri="{FF2B5EF4-FFF2-40B4-BE49-F238E27FC236}">
                <a16:creationId xmlns:a16="http://schemas.microsoft.com/office/drawing/2014/main" id="{8EF6AFC6-0ABB-46FE-A4BE-62F7FBAC1210}"/>
              </a:ext>
            </a:extLst>
          </p:cNvPr>
          <p:cNvSpPr>
            <a:spLocks noGrp="1"/>
          </p:cNvSpPr>
          <p:nvPr>
            <p:ph idx="1"/>
          </p:nvPr>
        </p:nvSpPr>
        <p:spPr>
          <a:xfrm>
            <a:off x="628650" y="1306129"/>
            <a:ext cx="7981340" cy="4351338"/>
          </a:xfrm>
        </p:spPr>
        <p:txBody>
          <a:bodyPr>
            <a:normAutofit/>
          </a:bodyPr>
          <a:lstStyle/>
          <a:p>
            <a:pPr marL="0" indent="0">
              <a:buNone/>
            </a:pPr>
            <a:r>
              <a:rPr lang="nn-NO" sz="2200" noProof="0" dirty="0"/>
              <a:t>Nokre av dei mest vanlege gram-positive og gram-negative bakteriar, og kva for sjukdommar dei kan føre til:</a:t>
            </a:r>
          </a:p>
        </p:txBody>
      </p:sp>
      <p:graphicFrame>
        <p:nvGraphicFramePr>
          <p:cNvPr id="7" name="Tabell 6">
            <a:extLst>
              <a:ext uri="{FF2B5EF4-FFF2-40B4-BE49-F238E27FC236}">
                <a16:creationId xmlns:a16="http://schemas.microsoft.com/office/drawing/2014/main" id="{E6517FA1-60B3-6B2D-45F1-91291AF31944}"/>
              </a:ext>
            </a:extLst>
          </p:cNvPr>
          <p:cNvGraphicFramePr>
            <a:graphicFrameLocks noGrp="1"/>
          </p:cNvGraphicFramePr>
          <p:nvPr>
            <p:extLst>
              <p:ext uri="{D42A27DB-BD31-4B8C-83A1-F6EECF244321}">
                <p14:modId xmlns:p14="http://schemas.microsoft.com/office/powerpoint/2010/main" val="2270187401"/>
              </p:ext>
            </p:extLst>
          </p:nvPr>
        </p:nvGraphicFramePr>
        <p:xfrm>
          <a:off x="725975" y="2045302"/>
          <a:ext cx="7881330" cy="1854200"/>
        </p:xfrm>
        <a:graphic>
          <a:graphicData uri="http://schemas.openxmlformats.org/drawingml/2006/table">
            <a:tbl>
              <a:tblPr firstRow="1" bandRow="1">
                <a:tableStyleId>{5C22544A-7EE6-4342-B048-85BDC9FD1C3A}</a:tableStyleId>
              </a:tblPr>
              <a:tblGrid>
                <a:gridCol w="4303228">
                  <a:extLst>
                    <a:ext uri="{9D8B030D-6E8A-4147-A177-3AD203B41FA5}">
                      <a16:colId xmlns:a16="http://schemas.microsoft.com/office/drawing/2014/main" val="1109306527"/>
                    </a:ext>
                  </a:extLst>
                </a:gridCol>
                <a:gridCol w="3578102">
                  <a:extLst>
                    <a:ext uri="{9D8B030D-6E8A-4147-A177-3AD203B41FA5}">
                      <a16:colId xmlns:a16="http://schemas.microsoft.com/office/drawing/2014/main" val="573628491"/>
                    </a:ext>
                  </a:extLst>
                </a:gridCol>
              </a:tblGrid>
              <a:tr h="370840">
                <a:tc>
                  <a:txBody>
                    <a:bodyPr/>
                    <a:lstStyle/>
                    <a:p>
                      <a:pPr>
                        <a:lnSpc>
                          <a:spcPct val="107000"/>
                        </a:lnSpc>
                        <a:spcBef>
                          <a:spcPts val="200"/>
                        </a:spcBef>
                        <a:buNone/>
                      </a:pPr>
                      <a:r>
                        <a:rPr lang="nn-NO" sz="16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Gram-positive bakteriar</a:t>
                      </a:r>
                      <a:endParaRPr lang="nn-NO" sz="11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tc>
                  <a:txBody>
                    <a:bodyPr/>
                    <a:lstStyle/>
                    <a:p>
                      <a:pPr>
                        <a:lnSpc>
                          <a:spcPct val="107000"/>
                        </a:lnSpc>
                        <a:spcBef>
                          <a:spcPts val="200"/>
                        </a:spcBef>
                        <a:buNone/>
                      </a:pPr>
                      <a:r>
                        <a:rPr lang="nn-NO" sz="16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Infeksjonar (eksempel)</a:t>
                      </a:r>
                      <a:endParaRPr lang="nn-NO" sz="11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extLst>
                  <a:ext uri="{0D108BD9-81ED-4DB2-BD59-A6C34878D82A}">
                    <a16:rowId xmlns:a16="http://schemas.microsoft.com/office/drawing/2014/main" val="2776842661"/>
                  </a:ext>
                </a:extLst>
              </a:tr>
              <a:tr h="370840">
                <a:tc>
                  <a:txBody>
                    <a:bodyPr/>
                    <a:lstStyle/>
                    <a:p>
                      <a:pPr>
                        <a:lnSpc>
                          <a:spcPct val="107000"/>
                        </a:lnSpc>
                        <a:spcAft>
                          <a:spcPts val="800"/>
                        </a:spcAft>
                        <a:buNone/>
                      </a:pPr>
                      <a:r>
                        <a:rPr lang="nn-NO" sz="1350" b="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Pneumokokkar</a:t>
                      </a:r>
                      <a:r>
                        <a:rPr lang="nn-NO" sz="1350" b="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0" i="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Streptococcus</a:t>
                      </a:r>
                      <a:r>
                        <a:rPr lang="nn-NO" sz="1350" i="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pneumoniae</a:t>
                      </a:r>
                      <a:r>
                        <a:rPr lang="nn-NO" sz="13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pneumococci</a:t>
                      </a:r>
                      <a:r>
                        <a:rPr lang="nn-NO" sz="13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Lungebetennelse, meningitt</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522198254"/>
                  </a:ext>
                </a:extLst>
              </a:tr>
              <a:tr h="370840">
                <a:tc>
                  <a:txBody>
                    <a:bodyPr/>
                    <a:lstStyle/>
                    <a:p>
                      <a:pPr>
                        <a:lnSpc>
                          <a:spcPct val="107000"/>
                        </a:lnSpc>
                        <a:spcAft>
                          <a:spcPts val="800"/>
                        </a:spcAft>
                        <a:buNone/>
                      </a:pPr>
                      <a:r>
                        <a:rPr lang="nn-NO" sz="1350" b="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Gule stafylokokkar </a:t>
                      </a:r>
                      <a:r>
                        <a:rPr lang="nn-NO" sz="1350" b="0" i="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Staphylococcus</a:t>
                      </a:r>
                      <a:r>
                        <a:rPr lang="nn-NO" sz="1350" i="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aureus</a:t>
                      </a:r>
                      <a:r>
                        <a:rPr lang="nn-NO" sz="13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i="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 </a:t>
                      </a:r>
                      <a:r>
                        <a:rPr lang="nn-NO" sz="135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aureus</a:t>
                      </a:r>
                      <a:r>
                        <a:rPr lang="nn-NO" sz="13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Sårinfeksjonar</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408200199"/>
                  </a:ext>
                </a:extLst>
              </a:tr>
              <a:tr h="370840">
                <a:tc>
                  <a:txBody>
                    <a:bodyPr/>
                    <a:lstStyle/>
                    <a:p>
                      <a:pPr>
                        <a:lnSpc>
                          <a:spcPct val="107000"/>
                        </a:lnSpc>
                        <a:spcAft>
                          <a:spcPts val="800"/>
                        </a:spcAft>
                        <a:buNone/>
                      </a:pPr>
                      <a:r>
                        <a:rPr lang="nn-NO" sz="1350" b="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Streptokokkar </a:t>
                      </a:r>
                      <a:r>
                        <a:rPr lang="nn-NO" sz="1350" b="0" i="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Streptococci</a:t>
                      </a:r>
                      <a:r>
                        <a:rPr lang="nn-NO" sz="1350" i="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i="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Hals- og </a:t>
                      </a:r>
                      <a:r>
                        <a:rPr lang="nn-NO" sz="1350"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sårinfeksjonar</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501226343"/>
                  </a:ext>
                </a:extLst>
              </a:tr>
              <a:tr h="370840">
                <a:tc>
                  <a:txBody>
                    <a:bodyPr/>
                    <a:lstStyle/>
                    <a:p>
                      <a:pPr>
                        <a:lnSpc>
                          <a:spcPct val="107000"/>
                        </a:lnSpc>
                        <a:spcAft>
                          <a:spcPts val="800"/>
                        </a:spcAft>
                        <a:buNone/>
                      </a:pPr>
                      <a:r>
                        <a:rPr lang="nn-NO" sz="1350" b="1"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Clostridium</a:t>
                      </a:r>
                      <a:r>
                        <a:rPr lang="nn-NO" sz="1350" b="1" i="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1"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difficile</a:t>
                      </a:r>
                      <a:r>
                        <a:rPr lang="nn-NO" sz="1350" b="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0" i="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b="0" i="1"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a:t>
                      </a:r>
                      <a:r>
                        <a:rPr lang="nn-NO" sz="1350" b="0" i="1" noProof="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difficile</a:t>
                      </a:r>
                      <a:r>
                        <a:rPr lang="nn-NO" sz="1350" b="0" i="0" noProof="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b="0" i="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Enterokolitt</a:t>
                      </a:r>
                      <a:r>
                        <a:rPr lang="nn-NO" sz="135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Betennelse i tynn- og tjukktarm</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598099065"/>
                  </a:ext>
                </a:extLst>
              </a:tr>
            </a:tbl>
          </a:graphicData>
        </a:graphic>
      </p:graphicFrame>
      <p:graphicFrame>
        <p:nvGraphicFramePr>
          <p:cNvPr id="8" name="Tabell 7">
            <a:extLst>
              <a:ext uri="{FF2B5EF4-FFF2-40B4-BE49-F238E27FC236}">
                <a16:creationId xmlns:a16="http://schemas.microsoft.com/office/drawing/2014/main" id="{0BC74AD5-0607-2A05-B442-8996350A7E08}"/>
              </a:ext>
            </a:extLst>
          </p:cNvPr>
          <p:cNvGraphicFramePr>
            <a:graphicFrameLocks noGrp="1"/>
          </p:cNvGraphicFramePr>
          <p:nvPr>
            <p:extLst>
              <p:ext uri="{D42A27DB-BD31-4B8C-83A1-F6EECF244321}">
                <p14:modId xmlns:p14="http://schemas.microsoft.com/office/powerpoint/2010/main" val="65227991"/>
              </p:ext>
            </p:extLst>
          </p:nvPr>
        </p:nvGraphicFramePr>
        <p:xfrm>
          <a:off x="725975" y="3966602"/>
          <a:ext cx="7881330" cy="2757234"/>
        </p:xfrm>
        <a:graphic>
          <a:graphicData uri="http://schemas.openxmlformats.org/drawingml/2006/table">
            <a:tbl>
              <a:tblPr firstRow="1" bandRow="1">
                <a:tableStyleId>{5C22544A-7EE6-4342-B048-85BDC9FD1C3A}</a:tableStyleId>
              </a:tblPr>
              <a:tblGrid>
                <a:gridCol w="4322473">
                  <a:extLst>
                    <a:ext uri="{9D8B030D-6E8A-4147-A177-3AD203B41FA5}">
                      <a16:colId xmlns:a16="http://schemas.microsoft.com/office/drawing/2014/main" val="1109306527"/>
                    </a:ext>
                  </a:extLst>
                </a:gridCol>
                <a:gridCol w="3558857">
                  <a:extLst>
                    <a:ext uri="{9D8B030D-6E8A-4147-A177-3AD203B41FA5}">
                      <a16:colId xmlns:a16="http://schemas.microsoft.com/office/drawing/2014/main" val="573628491"/>
                    </a:ext>
                  </a:extLst>
                </a:gridCol>
              </a:tblGrid>
              <a:tr h="370840">
                <a:tc>
                  <a:txBody>
                    <a:bodyPr/>
                    <a:lstStyle/>
                    <a:p>
                      <a:pPr>
                        <a:lnSpc>
                          <a:spcPct val="107000"/>
                        </a:lnSpc>
                        <a:spcBef>
                          <a:spcPts val="200"/>
                        </a:spcBef>
                        <a:buNone/>
                      </a:pPr>
                      <a:r>
                        <a:rPr lang="nn-NO" sz="16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Gram-negative bakteriar</a:t>
                      </a:r>
                      <a:endParaRPr lang="nn-NO" sz="11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tc>
                  <a:txBody>
                    <a:bodyPr/>
                    <a:lstStyle/>
                    <a:p>
                      <a:pPr>
                        <a:lnSpc>
                          <a:spcPct val="107000"/>
                        </a:lnSpc>
                        <a:spcBef>
                          <a:spcPts val="200"/>
                        </a:spcBef>
                        <a:buNone/>
                      </a:pPr>
                      <a:r>
                        <a:rPr lang="nn-NO" sz="16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Infeksjonar (eksempel)</a:t>
                      </a:r>
                      <a:endParaRPr lang="nn-NO" sz="1100" b="1" noProof="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solidFill>
                      <a:schemeClr val="accent1">
                        <a:lumMod val="50000"/>
                      </a:schemeClr>
                    </a:solidFill>
                  </a:tcPr>
                </a:tc>
                <a:extLst>
                  <a:ext uri="{0D108BD9-81ED-4DB2-BD59-A6C34878D82A}">
                    <a16:rowId xmlns:a16="http://schemas.microsoft.com/office/drawing/2014/main" val="2776842661"/>
                  </a:ext>
                </a:extLst>
              </a:tr>
              <a:tr h="370840">
                <a:tc>
                  <a:txBody>
                    <a:bodyPr/>
                    <a:lstStyle/>
                    <a:p>
                      <a:pPr>
                        <a:lnSpc>
                          <a:spcPct val="107000"/>
                        </a:lnSpc>
                        <a:spcAft>
                          <a:spcPts val="800"/>
                        </a:spcAft>
                        <a:buNone/>
                      </a:pPr>
                      <a:r>
                        <a:rPr lang="nn-NO" sz="1350" b="1"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Escherichia</a:t>
                      </a:r>
                      <a:r>
                        <a:rPr lang="nn-NO" sz="1350" b="1"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1"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coli</a:t>
                      </a:r>
                      <a:r>
                        <a:rPr lang="nn-NO" sz="1350" b="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0" i="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b="0"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E. </a:t>
                      </a:r>
                      <a:r>
                        <a:rPr lang="nn-NO" sz="1350" b="0"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coli</a:t>
                      </a:r>
                      <a:r>
                        <a:rPr lang="nn-NO" sz="1350" b="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Urinveisinfeksjonar</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522198254"/>
                  </a:ext>
                </a:extLst>
              </a:tr>
              <a:tr h="370840">
                <a:tc>
                  <a:txBody>
                    <a:bodyPr/>
                    <a:lstStyle/>
                    <a:p>
                      <a:pPr>
                        <a:lnSpc>
                          <a:spcPct val="107000"/>
                        </a:lnSpc>
                        <a:spcAft>
                          <a:spcPts val="800"/>
                        </a:spcAft>
                        <a:buNone/>
                      </a:pPr>
                      <a:r>
                        <a:rPr lang="nn-NO" sz="1350" b="1"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Klebsiella</a:t>
                      </a:r>
                      <a:r>
                        <a:rPr lang="nn-NO" sz="1350" b="1"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1"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pneumoniae</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Urinveisinfeksjonar</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1408200199"/>
                  </a:ext>
                </a:extLst>
              </a:tr>
              <a:tr h="370840">
                <a:tc>
                  <a:txBody>
                    <a:bodyPr/>
                    <a:lstStyle/>
                    <a:p>
                      <a:pPr>
                        <a:lnSpc>
                          <a:spcPct val="107000"/>
                        </a:lnSpc>
                        <a:spcAft>
                          <a:spcPts val="800"/>
                        </a:spcAft>
                        <a:buNone/>
                      </a:pPr>
                      <a:r>
                        <a:rPr lang="nn-NO" sz="1350" b="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Salmonella, </a:t>
                      </a:r>
                      <a:r>
                        <a:rPr lang="nn-NO" sz="1350" b="1"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Campylobacter</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buNone/>
                      </a:pPr>
                      <a:r>
                        <a:rPr lang="nn-NO" sz="1350" noProof="0" dirty="0" err="1">
                          <a:solidFill>
                            <a:srgbClr val="2B2B2B"/>
                          </a:solidFill>
                          <a:effectLst/>
                          <a:latin typeface="Calibri" panose="020F0502020204030204" pitchFamily="34" charset="0"/>
                          <a:ea typeface="Times New Roman" panose="02020603050405020304" pitchFamily="18" charset="0"/>
                          <a:cs typeface="Times New Roman" panose="02020603050405020304" pitchFamily="18" charset="0"/>
                        </a:rPr>
                        <a:t>Gastroenteritt</a:t>
                      </a:r>
                      <a:r>
                        <a:rPr lang="nn-NO" sz="1350" noProof="0" dirty="0">
                          <a:solidFill>
                            <a:srgbClr val="2B2B2B"/>
                          </a:solidFill>
                          <a:effectLst/>
                          <a:latin typeface="Calibri" panose="020F0502020204030204" pitchFamily="34" charset="0"/>
                          <a:ea typeface="Times New Roman" panose="02020603050405020304" pitchFamily="18" charset="0"/>
                          <a:cs typeface="Times New Roman" panose="02020603050405020304" pitchFamily="18" charset="0"/>
                        </a:rPr>
                        <a:t>. Betennelse i mage- og tarmkanalen</a:t>
                      </a:r>
                      <a:endParaRPr lang="nn-NO" sz="1100" noProof="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0800" marR="50800" marT="50800" marB="50800"/>
                </a:tc>
                <a:extLst>
                  <a:ext uri="{0D108BD9-81ED-4DB2-BD59-A6C34878D82A}">
                    <a16:rowId xmlns:a16="http://schemas.microsoft.com/office/drawing/2014/main" val="1501226343"/>
                  </a:ext>
                </a:extLst>
              </a:tr>
              <a:tr h="370840">
                <a:tc>
                  <a:txBody>
                    <a:bodyPr/>
                    <a:lstStyle/>
                    <a:p>
                      <a:pPr>
                        <a:lnSpc>
                          <a:spcPct val="107000"/>
                        </a:lnSpc>
                        <a:spcAft>
                          <a:spcPts val="800"/>
                        </a:spcAft>
                        <a:buNone/>
                      </a:pPr>
                      <a:r>
                        <a:rPr lang="nn-NO" sz="1350" b="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Meningokokkar</a:t>
                      </a:r>
                      <a:r>
                        <a:rPr lang="nn-NO" sz="1350" b="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0" i="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Neisseria</a:t>
                      </a:r>
                      <a:r>
                        <a:rPr lang="nn-NO" sz="1350"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meningitidis</a:t>
                      </a:r>
                      <a:r>
                        <a:rPr lang="nn-NO" sz="1350"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meningococci</a:t>
                      </a:r>
                      <a:r>
                        <a:rPr lang="nn-NO" sz="135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Hjernehinnebetennelse</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080050864"/>
                  </a:ext>
                </a:extLst>
              </a:tr>
              <a:tr h="370840">
                <a:tc>
                  <a:txBody>
                    <a:bodyPr/>
                    <a:lstStyle/>
                    <a:p>
                      <a:pPr>
                        <a:lnSpc>
                          <a:spcPct val="107000"/>
                        </a:lnSpc>
                        <a:spcAft>
                          <a:spcPts val="800"/>
                        </a:spcAft>
                        <a:buNone/>
                      </a:pPr>
                      <a:r>
                        <a:rPr lang="nn-NO" sz="1350" b="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Gonokokk </a:t>
                      </a:r>
                      <a:r>
                        <a:rPr lang="nn-NO" sz="1350" b="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Neisseria</a:t>
                      </a:r>
                      <a:r>
                        <a:rPr lang="nn-NO" sz="1350"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gonorrhoeae</a:t>
                      </a:r>
                      <a:r>
                        <a:rPr lang="nn-NO" sz="1350"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r>
                        <a:rPr lang="nn-NO" sz="1350"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gonococci</a:t>
                      </a:r>
                      <a:r>
                        <a:rPr lang="nn-NO" sz="135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Gonore</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794537670"/>
                  </a:ext>
                </a:extLst>
              </a:tr>
              <a:tr h="370840">
                <a:tc>
                  <a:txBody>
                    <a:bodyPr/>
                    <a:lstStyle/>
                    <a:p>
                      <a:pPr>
                        <a:lnSpc>
                          <a:spcPct val="107000"/>
                        </a:lnSpc>
                        <a:spcAft>
                          <a:spcPts val="800"/>
                        </a:spcAft>
                        <a:buNone/>
                      </a:pPr>
                      <a:r>
                        <a:rPr lang="nn-NO" sz="1350" b="1"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Haemophilus</a:t>
                      </a:r>
                      <a:r>
                        <a:rPr lang="nn-NO" sz="1350" b="1" i="1"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 </a:t>
                      </a:r>
                      <a:r>
                        <a:rPr lang="nn-NO" sz="1350" b="1" i="1" noProof="0" dirty="0" err="1">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influenzae</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tc>
                  <a:txBody>
                    <a:bodyPr/>
                    <a:lstStyle/>
                    <a:p>
                      <a:pPr>
                        <a:lnSpc>
                          <a:spcPct val="107000"/>
                        </a:lnSpc>
                        <a:spcAft>
                          <a:spcPts val="800"/>
                        </a:spcAft>
                        <a:buNone/>
                      </a:pPr>
                      <a:r>
                        <a:rPr lang="nn-NO" sz="1350" noProof="0" dirty="0">
                          <a:solidFill>
                            <a:srgbClr val="2B2B2B"/>
                          </a:solidFill>
                          <a:effectLst/>
                          <a:latin typeface="Calibri" panose="020F0502020204030204" pitchFamily="34" charset="0"/>
                          <a:ea typeface="Times New Roman" panose="02020603050405020304" pitchFamily="18" charset="0"/>
                          <a:cs typeface="Calibri" panose="020F0502020204030204" pitchFamily="34" charset="0"/>
                        </a:rPr>
                        <a:t>Bronkitt, biholebetennelse</a:t>
                      </a:r>
                      <a:endParaRPr lang="nn-NO"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50800" marR="50800" marT="50800" marB="50800"/>
                </a:tc>
                <a:extLst>
                  <a:ext uri="{0D108BD9-81ED-4DB2-BD59-A6C34878D82A}">
                    <a16:rowId xmlns:a16="http://schemas.microsoft.com/office/drawing/2014/main" val="3598099065"/>
                  </a:ext>
                </a:extLst>
              </a:tr>
            </a:tbl>
          </a:graphicData>
        </a:graphic>
      </p:graphicFrame>
    </p:spTree>
    <p:extLst>
      <p:ext uri="{BB962C8B-B14F-4D97-AF65-F5344CB8AC3E}">
        <p14:creationId xmlns:p14="http://schemas.microsoft.com/office/powerpoint/2010/main" val="28471360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B5E2FB2-FC9D-4FFB-ABD3-9148796D0152}"/>
              </a:ext>
            </a:extLst>
          </p:cNvPr>
          <p:cNvSpPr>
            <a:spLocks noGrp="1"/>
          </p:cNvSpPr>
          <p:nvPr>
            <p:ph type="title"/>
          </p:nvPr>
        </p:nvSpPr>
        <p:spPr>
          <a:xfrm>
            <a:off x="744241" y="1175335"/>
            <a:ext cx="3129360" cy="2495971"/>
          </a:xfrm>
        </p:spPr>
        <p:txBody>
          <a:bodyPr vert="horz" lIns="91440" tIns="45720" rIns="91440" bIns="45720" rtlCol="0" anchor="b">
            <a:normAutofit/>
          </a:bodyPr>
          <a:lstStyle/>
          <a:p>
            <a:r>
              <a:rPr lang="nn-NO" sz="3500" noProof="0" dirty="0"/>
              <a:t>Ny melding frå laboratoriet:</a:t>
            </a:r>
          </a:p>
        </p:txBody>
      </p:sp>
      <p:sp>
        <p:nvSpPr>
          <p:cNvPr id="3" name="Plassholder for innhold 2">
            <a:extLst>
              <a:ext uri="{FF2B5EF4-FFF2-40B4-BE49-F238E27FC236}">
                <a16:creationId xmlns:a16="http://schemas.microsoft.com/office/drawing/2014/main" id="{8E078B15-7C2C-4094-9F9A-D19D0D334150}"/>
              </a:ext>
            </a:extLst>
          </p:cNvPr>
          <p:cNvSpPr>
            <a:spLocks noGrp="1"/>
          </p:cNvSpPr>
          <p:nvPr>
            <p:ph idx="1"/>
          </p:nvPr>
        </p:nvSpPr>
        <p:spPr>
          <a:xfrm>
            <a:off x="733365" y="3930449"/>
            <a:ext cx="3642692" cy="1107895"/>
          </a:xfrm>
          <a:ln w="15875">
            <a:solidFill>
              <a:schemeClr val="tx1"/>
            </a:solidFill>
          </a:ln>
        </p:spPr>
        <p:txBody>
          <a:bodyPr vert="horz" lIns="91440" tIns="45720" rIns="91440" bIns="45720" rtlCol="0" anchor="t">
            <a:normAutofit/>
          </a:bodyPr>
          <a:lstStyle/>
          <a:p>
            <a:pPr marL="0" indent="0">
              <a:buNone/>
            </a:pPr>
            <a:r>
              <a:rPr lang="nn-NO" sz="2200" noProof="0" dirty="0"/>
              <a:t>Det er funne </a:t>
            </a:r>
            <a:r>
              <a:rPr lang="nn-NO" sz="2200" b="1" noProof="0" dirty="0"/>
              <a:t>gram-positive bakteriar </a:t>
            </a:r>
            <a:r>
              <a:rPr lang="nn-NO" sz="2200" noProof="0" dirty="0"/>
              <a:t>i prøvene frå pasienten. </a:t>
            </a:r>
          </a:p>
        </p:txBody>
      </p:sp>
      <p:pic>
        <p:nvPicPr>
          <p:cNvPr id="4" name="Picture 5" descr="Mikroskopbilde av blåfargede gram-positive bakterier ">
            <a:extLst>
              <a:ext uri="{FF2B5EF4-FFF2-40B4-BE49-F238E27FC236}">
                <a16:creationId xmlns:a16="http://schemas.microsoft.com/office/drawing/2014/main" id="{56885674-4BF2-60BE-97DB-CD0CEF5274D5}"/>
              </a:ext>
              <a:ext uri="{C183D7F6-B498-43B3-948B-1728B52AA6E4}">
                <adec:decorative xmlns:adec="http://schemas.microsoft.com/office/drawing/2017/decorative" val="0"/>
              </a:ext>
            </a:extLst>
          </p:cNvPr>
          <p:cNvPicPr>
            <a:picLocks noChangeAspect="1"/>
          </p:cNvPicPr>
          <p:nvPr/>
        </p:nvPicPr>
        <p:blipFill>
          <a:blip r:embed="rId2" cstate="hqprint">
            <a:extLst>
              <a:ext uri="{28A0092B-C50C-407E-A947-70E740481C1C}">
                <a14:useLocalDpi xmlns:a14="http://schemas.microsoft.com/office/drawing/2010/main" val="0"/>
              </a:ext>
            </a:extLst>
          </a:blip>
          <a:srcRect l="21521" r="34146"/>
          <a:stretch>
            <a:fillRect/>
          </a:stretch>
        </p:blipFill>
        <p:spPr>
          <a:xfrm>
            <a:off x="4572000" y="-1"/>
            <a:ext cx="4572000" cy="6858001"/>
          </a:xfrm>
          <a:prstGeom prst="rect">
            <a:avLst/>
          </a:prstGeom>
        </p:spPr>
      </p:pic>
      <p:grpSp>
        <p:nvGrpSpPr>
          <p:cNvPr id="22" name="Group 21">
            <a:extLst>
              <a:ext uri="{FF2B5EF4-FFF2-40B4-BE49-F238E27FC236}">
                <a16:creationId xmlns:a16="http://schemas.microsoft.com/office/drawing/2014/main" id="{2B33CDD2-C0CB-D8AD-886D-0ABC95A02B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4572000" y="-2"/>
            <a:ext cx="4572000" cy="6858001"/>
            <a:chOff x="-1" y="0"/>
            <a:chExt cx="7390263" cy="6858001"/>
          </a:xfrm>
        </p:grpSpPr>
        <p:sp>
          <p:nvSpPr>
            <p:cNvPr id="23" name="Rectangle 22">
              <a:extLst>
                <a:ext uri="{FF2B5EF4-FFF2-40B4-BE49-F238E27FC236}">
                  <a16:creationId xmlns:a16="http://schemas.microsoft.com/office/drawing/2014/main" id="{AC7F47A2-1E11-C302-6F8E-F03239998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4" name="Rectangle 23">
              <a:extLst>
                <a:ext uri="{FF2B5EF4-FFF2-40B4-BE49-F238E27FC236}">
                  <a16:creationId xmlns:a16="http://schemas.microsoft.com/office/drawing/2014/main" id="{06AED115-5F26-CFFE-25B4-8CCB743BA1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nn-NO" noProof="0" dirty="0"/>
            </a:p>
          </p:txBody>
        </p:sp>
        <p:sp>
          <p:nvSpPr>
            <p:cNvPr id="25" name="Rectangle 24">
              <a:extLst>
                <a:ext uri="{FF2B5EF4-FFF2-40B4-BE49-F238E27FC236}">
                  <a16:creationId xmlns:a16="http://schemas.microsoft.com/office/drawing/2014/main" id="{FB3032F8-FDD1-98F1-B20E-FB9CDF9EB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nn-NO" noProof="0" dirty="0"/>
            </a:p>
          </p:txBody>
        </p:sp>
      </p:grpSp>
    </p:spTree>
    <p:extLst>
      <p:ext uri="{BB962C8B-B14F-4D97-AF65-F5344CB8AC3E}">
        <p14:creationId xmlns:p14="http://schemas.microsoft.com/office/powerpoint/2010/main" val="305497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C9904E3-9A63-49DD-83D4-7A1DB9D783F9}"/>
              </a:ext>
            </a:extLst>
          </p:cNvPr>
          <p:cNvSpPr>
            <a:spLocks noGrp="1"/>
          </p:cNvSpPr>
          <p:nvPr>
            <p:ph type="title"/>
          </p:nvPr>
        </p:nvSpPr>
        <p:spPr/>
        <p:txBody>
          <a:bodyPr/>
          <a:lstStyle/>
          <a:p>
            <a:r>
              <a:rPr lang="nn-NO" noProof="0" dirty="0"/>
              <a:t>Økt 5</a:t>
            </a:r>
          </a:p>
        </p:txBody>
      </p:sp>
      <p:sp>
        <p:nvSpPr>
          <p:cNvPr id="3" name="Plassholder for innhold 2">
            <a:extLst>
              <a:ext uri="{FF2B5EF4-FFF2-40B4-BE49-F238E27FC236}">
                <a16:creationId xmlns:a16="http://schemas.microsoft.com/office/drawing/2014/main" id="{360FE19F-9D1E-42E5-A412-480E9EAC3D78}"/>
              </a:ext>
            </a:extLst>
          </p:cNvPr>
          <p:cNvSpPr>
            <a:spLocks noGrp="1"/>
          </p:cNvSpPr>
          <p:nvPr>
            <p:ph idx="1"/>
          </p:nvPr>
        </p:nvSpPr>
        <p:spPr/>
        <p:txBody>
          <a:bodyPr>
            <a:normAutofit/>
          </a:bodyPr>
          <a:lstStyle/>
          <a:p>
            <a:pPr marL="0" indent="0">
              <a:buNone/>
            </a:pPr>
            <a:r>
              <a:rPr lang="nn-NO" sz="2200" noProof="0" dirty="0"/>
              <a:t>Pasienten har ringt inn ei melding på telefonsvararen:</a:t>
            </a:r>
          </a:p>
          <a:p>
            <a:pPr marL="0" indent="0">
              <a:buNone/>
            </a:pPr>
            <a:r>
              <a:rPr lang="nn-NO" sz="2200" i="1" noProof="0" dirty="0"/>
              <a:t>«Hei, det er Greta Garberg som ringer. I dag las eg i avisa om noko som heiter multiresistente bakteriar, at dei var kjempefarlege og vanskelege å bli frisk av. Eg blei så bekymra, fordi eg lurar på om det er ein multiresistent bakterie eg har fått. For to månadar sidan var eg i Hellas, og da hadde eg ein urinvegsinfeksjon. Men han gjekk heldigvis ganske raskt over fordi eg fekk kjøpt antibiotika på apoteket. Eg hugsar ikkje kva slags antibiotika dette var, men han skulle passe til mange ulike infeksjonar.»</a:t>
            </a:r>
          </a:p>
          <a:p>
            <a:pPr marL="0" indent="0">
              <a:buNone/>
            </a:pPr>
            <a:endParaRPr lang="nn-NO" sz="2200" i="1" noProof="0" dirty="0"/>
          </a:p>
          <a:p>
            <a:pPr marL="0" indent="0">
              <a:buNone/>
            </a:pPr>
            <a:endParaRPr lang="nn-NO" sz="2200" noProof="0" dirty="0"/>
          </a:p>
        </p:txBody>
      </p:sp>
      <p:pic>
        <p:nvPicPr>
          <p:cNvPr id="4" name="Bilde 3">
            <a:extLs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320" t="13640" r="3320" b="2556"/>
          <a:stretch/>
        </p:blipFill>
        <p:spPr>
          <a:xfrm>
            <a:off x="4842190" y="4728754"/>
            <a:ext cx="4301810" cy="2129246"/>
          </a:xfrm>
          <a:prstGeom prst="rect">
            <a:avLst/>
          </a:prstGeom>
        </p:spPr>
      </p:pic>
    </p:spTree>
    <p:extLst>
      <p:ext uri="{BB962C8B-B14F-4D97-AF65-F5344CB8AC3E}">
        <p14:creationId xmlns:p14="http://schemas.microsoft.com/office/powerpoint/2010/main" val="2392464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D37FA4D-759B-4007-BCC3-DE4EBD25E1F1}"/>
              </a:ext>
            </a:extLst>
          </p:cNvPr>
          <p:cNvSpPr>
            <a:spLocks noGrp="1"/>
          </p:cNvSpPr>
          <p:nvPr>
            <p:ph type="title"/>
          </p:nvPr>
        </p:nvSpPr>
        <p:spPr/>
        <p:txBody>
          <a:bodyPr/>
          <a:lstStyle/>
          <a:p>
            <a:r>
              <a:rPr lang="nn-NO" noProof="0" dirty="0"/>
              <a:t>Antibiotikaresistente bakteriar</a:t>
            </a:r>
          </a:p>
        </p:txBody>
      </p:sp>
      <p:sp>
        <p:nvSpPr>
          <p:cNvPr id="3" name="Plassholder for innhold 2">
            <a:extLst>
              <a:ext uri="{FF2B5EF4-FFF2-40B4-BE49-F238E27FC236}">
                <a16:creationId xmlns:a16="http://schemas.microsoft.com/office/drawing/2014/main" id="{C8C57F57-BC1B-431E-B7CD-2832683791FF}"/>
              </a:ext>
            </a:extLst>
          </p:cNvPr>
          <p:cNvSpPr>
            <a:spLocks noGrp="1"/>
          </p:cNvSpPr>
          <p:nvPr>
            <p:ph idx="1"/>
          </p:nvPr>
        </p:nvSpPr>
        <p:spPr>
          <a:xfrm>
            <a:off x="628650" y="2226469"/>
            <a:ext cx="4104284" cy="3263504"/>
          </a:xfrm>
        </p:spPr>
        <p:txBody>
          <a:bodyPr>
            <a:normAutofit/>
          </a:bodyPr>
          <a:lstStyle/>
          <a:p>
            <a:pPr marL="0" indent="0">
              <a:buNone/>
            </a:pPr>
            <a:r>
              <a:rPr lang="nn-NO" sz="2200" noProof="0" dirty="0"/>
              <a:t>Sjå </a:t>
            </a:r>
            <a:r>
              <a:rPr lang="nn-NO" sz="2200" noProof="0" dirty="0">
                <a:hlinkClick r:id="rId2"/>
              </a:rPr>
              <a:t>filmen frå NRK nyheiter</a:t>
            </a:r>
            <a:r>
              <a:rPr lang="nn-NO" sz="2200" noProof="0" dirty="0"/>
              <a:t>.</a:t>
            </a:r>
          </a:p>
          <a:p>
            <a:pPr marL="0" indent="0">
              <a:buNone/>
            </a:pPr>
            <a:r>
              <a:rPr lang="nn-NO" sz="2200" noProof="0" dirty="0"/>
              <a:t>Leseoppdrag: </a:t>
            </a:r>
          </a:p>
          <a:p>
            <a:pPr marL="0" indent="0">
              <a:buNone/>
            </a:pPr>
            <a:r>
              <a:rPr lang="nn-NO" sz="2200" noProof="0" dirty="0"/>
              <a:t>Kva kan ein gjere for å unngå antibiotikaresistente bakteriar? </a:t>
            </a:r>
          </a:p>
        </p:txBody>
      </p:sp>
      <p:pic>
        <p:nvPicPr>
          <p:cNvPr id="5" name="Bilde 4" descr="Skjermdump av NRK-filmen, person som holder opp en tablett.">
            <a:hlinkClick r:id="rId2"/>
            <a:extLst>
              <a:ext uri="{FF2B5EF4-FFF2-40B4-BE49-F238E27FC236}">
                <a16:creationId xmlns:a16="http://schemas.microsoft.com/office/drawing/2014/main" id="{769C73B6-B095-40D0-9AAE-BB522A70DD5F}"/>
              </a:ext>
            </a:extLst>
          </p:cNvPr>
          <p:cNvPicPr>
            <a:picLocks noChangeAspect="1"/>
          </p:cNvPicPr>
          <p:nvPr/>
        </p:nvPicPr>
        <p:blipFill>
          <a:blip r:embed="rId3"/>
          <a:stretch>
            <a:fillRect/>
          </a:stretch>
        </p:blipFill>
        <p:spPr>
          <a:xfrm>
            <a:off x="4923334" y="2103285"/>
            <a:ext cx="3475204" cy="3490547"/>
          </a:xfrm>
          <a:prstGeom prst="rect">
            <a:avLst/>
          </a:prstGeom>
        </p:spPr>
      </p:pic>
    </p:spTree>
    <p:extLst>
      <p:ext uri="{BB962C8B-B14F-4D97-AF65-F5344CB8AC3E}">
        <p14:creationId xmlns:p14="http://schemas.microsoft.com/office/powerpoint/2010/main" val="2542391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4" name="Bilde 3" descr="Tabell hentet fra https://www.ecdc.europa.eu/sites/default/files/documents/antimicrobial-resistance-eu-annual-epidemiological-report-2024.pdf &#10;">
            <a:extLst>
              <a:ext uri="{FF2B5EF4-FFF2-40B4-BE49-F238E27FC236}">
                <a16:creationId xmlns:a16="http://schemas.microsoft.com/office/drawing/2014/main" id="{E2543F5C-B180-EFE1-B42F-AA0AF87B88BA}"/>
              </a:ext>
            </a:extLst>
          </p:cNvPr>
          <p:cNvPicPr>
            <a:picLocks noChangeAspect="1"/>
          </p:cNvPicPr>
          <p:nvPr/>
        </p:nvPicPr>
        <p:blipFill>
          <a:blip r:embed="rId3"/>
          <a:stretch>
            <a:fillRect/>
          </a:stretch>
        </p:blipFill>
        <p:spPr>
          <a:xfrm>
            <a:off x="304348" y="1368028"/>
            <a:ext cx="4013957" cy="2830756"/>
          </a:xfrm>
          <a:prstGeom prst="rect">
            <a:avLst/>
          </a:prstGeom>
        </p:spPr>
      </p:pic>
      <p:sp>
        <p:nvSpPr>
          <p:cNvPr id="2" name="Tittel 1">
            <a:extLst>
              <a:ext uri="{FF2B5EF4-FFF2-40B4-BE49-F238E27FC236}">
                <a16:creationId xmlns:a16="http://schemas.microsoft.com/office/drawing/2014/main" id="{7BAE4A9A-C240-4F03-9C2B-E94245BE1492}"/>
              </a:ext>
            </a:extLst>
          </p:cNvPr>
          <p:cNvSpPr>
            <a:spLocks noGrp="1"/>
          </p:cNvSpPr>
          <p:nvPr>
            <p:ph type="title"/>
          </p:nvPr>
        </p:nvSpPr>
        <p:spPr/>
        <p:txBody>
          <a:bodyPr/>
          <a:lstStyle/>
          <a:p>
            <a:r>
              <a:rPr lang="nn-NO" noProof="0" dirty="0"/>
              <a:t>Antibiotikaresistens i Europa</a:t>
            </a:r>
          </a:p>
        </p:txBody>
      </p:sp>
      <p:sp>
        <p:nvSpPr>
          <p:cNvPr id="3" name="Plassholder for innhold 2">
            <a:extLst>
              <a:ext uri="{FF2B5EF4-FFF2-40B4-BE49-F238E27FC236}">
                <a16:creationId xmlns:a16="http://schemas.microsoft.com/office/drawing/2014/main" id="{E155CD6C-8E7E-401A-B8C0-F2EE461248CB}"/>
              </a:ext>
            </a:extLst>
          </p:cNvPr>
          <p:cNvSpPr>
            <a:spLocks noGrp="1"/>
          </p:cNvSpPr>
          <p:nvPr>
            <p:ph idx="1"/>
          </p:nvPr>
        </p:nvSpPr>
        <p:spPr>
          <a:xfrm>
            <a:off x="4423229" y="1556267"/>
            <a:ext cx="4886886" cy="3611400"/>
          </a:xfrm>
        </p:spPr>
        <p:txBody>
          <a:bodyPr>
            <a:noAutofit/>
          </a:bodyPr>
          <a:lstStyle/>
          <a:p>
            <a:pPr marL="0" indent="0">
              <a:buNone/>
            </a:pPr>
            <a:r>
              <a:rPr lang="nn-NO" sz="2000" noProof="0" dirty="0"/>
              <a:t>Det finst ei rekke bakteriar som har blitt resistente mot antibiotika. Vi skal bruke MRSA (gule stafylokokkar som er resistente mot antibiotika) som eksempel.</a:t>
            </a:r>
          </a:p>
          <a:p>
            <a:pPr marL="0" indent="0">
              <a:buNone/>
            </a:pPr>
            <a:r>
              <a:rPr lang="nn-NO" sz="2000" noProof="0" dirty="0"/>
              <a:t>Tabellen gir ei oversikt over utviklinga av MRSA i 30 europeiske land frå 2019 til 2024.  </a:t>
            </a:r>
          </a:p>
          <a:p>
            <a:pPr marL="0" indent="0">
              <a:buNone/>
            </a:pPr>
            <a:r>
              <a:rPr lang="nn-NO" sz="2000" noProof="0" dirty="0" err="1"/>
              <a:t>Kolonna</a:t>
            </a:r>
            <a:r>
              <a:rPr lang="nn-NO" sz="2000" noProof="0" dirty="0"/>
              <a:t> med raude felt viser estimert </a:t>
            </a:r>
            <a:r>
              <a:rPr lang="nn-NO" sz="2000" noProof="0" dirty="0" err="1"/>
              <a:t>antal</a:t>
            </a:r>
            <a:r>
              <a:rPr lang="nn-NO" sz="2000" noProof="0" dirty="0"/>
              <a:t> tilfelle av MRSA per 100 000 individ.</a:t>
            </a:r>
          </a:p>
          <a:p>
            <a:pPr>
              <a:buFontTx/>
              <a:buChar char="-"/>
            </a:pPr>
            <a:r>
              <a:rPr lang="nn-NO" sz="2000" noProof="0" dirty="0"/>
              <a:t>Kor mange tilfelle av MRSA var det (</a:t>
            </a:r>
            <a:r>
              <a:rPr lang="nn-NO" sz="2000" noProof="0" dirty="0" err="1"/>
              <a:t>estimated</a:t>
            </a:r>
            <a:r>
              <a:rPr lang="nn-NO" sz="2000" noProof="0" dirty="0"/>
              <a:t> </a:t>
            </a:r>
            <a:r>
              <a:rPr lang="nn-NO" sz="2000" noProof="0" dirty="0" err="1"/>
              <a:t>incidence</a:t>
            </a:r>
            <a:r>
              <a:rPr lang="nn-NO" sz="2000" noProof="0" dirty="0"/>
              <a:t>) i Noreg og i Italia i 2019 og 2024?</a:t>
            </a:r>
          </a:p>
          <a:p>
            <a:pPr marL="0" indent="0">
              <a:buNone/>
            </a:pPr>
            <a:endParaRPr lang="nn-NO" sz="2000" noProof="0" dirty="0"/>
          </a:p>
          <a:p>
            <a:pPr>
              <a:buFontTx/>
              <a:buChar char="-"/>
            </a:pPr>
            <a:endParaRPr lang="nn-NO" sz="2000" noProof="0" dirty="0"/>
          </a:p>
        </p:txBody>
      </p:sp>
      <p:pic>
        <p:nvPicPr>
          <p:cNvPr id="9" name="Bilde 8">
            <a:extLst>
              <a:ext uri="{FF2B5EF4-FFF2-40B4-BE49-F238E27FC236}">
                <a16:creationId xmlns:a16="http://schemas.microsoft.com/office/drawing/2014/main" id="{9594E1C2-BF31-7BDE-4684-E8DAF9B49D04}"/>
              </a:ext>
              <a:ext uri="{C183D7F6-B498-43B3-948B-1728B52AA6E4}">
                <adec:decorative xmlns:adec="http://schemas.microsoft.com/office/drawing/2017/decorative" val="1"/>
              </a:ext>
            </a:extLst>
          </p:cNvPr>
          <p:cNvPicPr>
            <a:picLocks noChangeAspect="1"/>
          </p:cNvPicPr>
          <p:nvPr/>
        </p:nvPicPr>
        <p:blipFill>
          <a:blip r:embed="rId4"/>
          <a:srcRect t="43126" b="5581"/>
          <a:stretch/>
        </p:blipFill>
        <p:spPr>
          <a:xfrm>
            <a:off x="317139" y="4038032"/>
            <a:ext cx="3988373" cy="799194"/>
          </a:xfrm>
          <a:prstGeom prst="rect">
            <a:avLst/>
          </a:prstGeom>
        </p:spPr>
      </p:pic>
      <p:pic>
        <p:nvPicPr>
          <p:cNvPr id="11" name="Bilde 10">
            <a:extLst>
              <a:ext uri="{FF2B5EF4-FFF2-40B4-BE49-F238E27FC236}">
                <a16:creationId xmlns:a16="http://schemas.microsoft.com/office/drawing/2014/main" id="{AA83043E-ECE9-3E37-3D4B-3BBC77B9972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991" y="4945494"/>
            <a:ext cx="4118776" cy="947234"/>
          </a:xfrm>
          <a:prstGeom prst="rect">
            <a:avLst/>
          </a:prstGeom>
        </p:spPr>
      </p:pic>
      <p:sp>
        <p:nvSpPr>
          <p:cNvPr id="5" name="Rektangel: avrundede hjørner 4">
            <a:extLst>
              <a:ext uri="{FF2B5EF4-FFF2-40B4-BE49-F238E27FC236}">
                <a16:creationId xmlns:a16="http://schemas.microsoft.com/office/drawing/2014/main" id="{F4BB43D6-6A3A-359F-CB45-AB337375C6CC}"/>
              </a:ext>
            </a:extLst>
          </p:cNvPr>
          <p:cNvSpPr/>
          <p:nvPr/>
        </p:nvSpPr>
        <p:spPr>
          <a:xfrm>
            <a:off x="4658935" y="5237626"/>
            <a:ext cx="2848653" cy="1022821"/>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nn-NO" noProof="0" dirty="0" err="1"/>
              <a:t>Antal</a:t>
            </a:r>
            <a:r>
              <a:rPr lang="nn-NO" noProof="0" dirty="0"/>
              <a:t> innbyggarar i 2024: </a:t>
            </a:r>
          </a:p>
          <a:p>
            <a:r>
              <a:rPr lang="nn-NO" noProof="0" dirty="0"/>
              <a:t>Noreg: ca. 5,6 millionar</a:t>
            </a:r>
          </a:p>
          <a:p>
            <a:r>
              <a:rPr lang="nn-NO" noProof="0" dirty="0"/>
              <a:t>Italia: ca. 59 millionar</a:t>
            </a:r>
          </a:p>
        </p:txBody>
      </p:sp>
      <p:sp>
        <p:nvSpPr>
          <p:cNvPr id="7" name="TekstSylinder 6">
            <a:extLst>
              <a:ext uri="{FF2B5EF4-FFF2-40B4-BE49-F238E27FC236}">
                <a16:creationId xmlns:a16="http://schemas.microsoft.com/office/drawing/2014/main" id="{BEF0978D-D0DA-5343-5368-D6057919A5F9}"/>
              </a:ext>
            </a:extLst>
          </p:cNvPr>
          <p:cNvSpPr txBox="1"/>
          <p:nvPr/>
        </p:nvSpPr>
        <p:spPr>
          <a:xfrm>
            <a:off x="188635" y="6284517"/>
            <a:ext cx="8766730" cy="523220"/>
          </a:xfrm>
          <a:prstGeom prst="rect">
            <a:avLst/>
          </a:prstGeom>
          <a:noFill/>
        </p:spPr>
        <p:txBody>
          <a:bodyPr wrap="square">
            <a:spAutoFit/>
          </a:bodyPr>
          <a:lstStyle/>
          <a:p>
            <a:r>
              <a:rPr lang="nn-NO" sz="1400" noProof="0" dirty="0">
                <a:hlinkClick r:id="rId6"/>
              </a:rPr>
              <a:t>https://www.ecdc.europa.eu/sites/default/files/documents/antimicrobial-resistance-eu-annual-epidemiological-report-2024.pdf</a:t>
            </a:r>
            <a:r>
              <a:rPr lang="nn-NO" sz="1400" noProof="0" dirty="0"/>
              <a:t> </a:t>
            </a:r>
          </a:p>
        </p:txBody>
      </p:sp>
    </p:spTree>
    <p:extLst>
      <p:ext uri="{BB962C8B-B14F-4D97-AF65-F5344CB8AC3E}">
        <p14:creationId xmlns:p14="http://schemas.microsoft.com/office/powerpoint/2010/main" val="979400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7C4B37FC-5316-B52E-3CA7-6E251B240E5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387716A-183E-20DC-E4E4-EFBE1AC7CEEB}"/>
              </a:ext>
            </a:extLst>
          </p:cNvPr>
          <p:cNvSpPr>
            <a:spLocks noGrp="1"/>
          </p:cNvSpPr>
          <p:nvPr>
            <p:ph type="title"/>
          </p:nvPr>
        </p:nvSpPr>
        <p:spPr/>
        <p:txBody>
          <a:bodyPr/>
          <a:lstStyle/>
          <a:p>
            <a:r>
              <a:rPr lang="nn-NO" noProof="0" dirty="0"/>
              <a:t>Utvikling av MRSA i Europa</a:t>
            </a:r>
          </a:p>
        </p:txBody>
      </p:sp>
      <p:pic>
        <p:nvPicPr>
          <p:cNvPr id="4" name="Bilde 3" descr="Tabell hentet fra https://www.ecdc.europa.eu/sites/default/files/documents/antimicrobial-resistance-eu-annual-epidemiological-report-2024.pdf &#10;">
            <a:extLst>
              <a:ext uri="{FF2B5EF4-FFF2-40B4-BE49-F238E27FC236}">
                <a16:creationId xmlns:a16="http://schemas.microsoft.com/office/drawing/2014/main" id="{59CE4784-D290-7382-CA67-F41E0165712E}"/>
              </a:ext>
            </a:extLst>
          </p:cNvPr>
          <p:cNvPicPr>
            <a:picLocks noChangeAspect="1"/>
          </p:cNvPicPr>
          <p:nvPr/>
        </p:nvPicPr>
        <p:blipFill>
          <a:blip r:embed="rId3"/>
          <a:stretch>
            <a:fillRect/>
          </a:stretch>
        </p:blipFill>
        <p:spPr>
          <a:xfrm>
            <a:off x="304348" y="1368028"/>
            <a:ext cx="4013957" cy="2830756"/>
          </a:xfrm>
          <a:prstGeom prst="rect">
            <a:avLst/>
          </a:prstGeom>
        </p:spPr>
      </p:pic>
      <p:pic>
        <p:nvPicPr>
          <p:cNvPr id="9" name="Bilde 8">
            <a:extLst>
              <a:ext uri="{FF2B5EF4-FFF2-40B4-BE49-F238E27FC236}">
                <a16:creationId xmlns:a16="http://schemas.microsoft.com/office/drawing/2014/main" id="{AAB37C93-ED6B-42AA-EAB0-35DC253DEE65}"/>
              </a:ext>
              <a:ext uri="{C183D7F6-B498-43B3-948B-1728B52AA6E4}">
                <adec:decorative xmlns:adec="http://schemas.microsoft.com/office/drawing/2017/decorative" val="1"/>
              </a:ext>
            </a:extLst>
          </p:cNvPr>
          <p:cNvPicPr>
            <a:picLocks noChangeAspect="1"/>
          </p:cNvPicPr>
          <p:nvPr/>
        </p:nvPicPr>
        <p:blipFill>
          <a:blip r:embed="rId4"/>
          <a:srcRect t="43126" b="5581"/>
          <a:stretch/>
        </p:blipFill>
        <p:spPr>
          <a:xfrm>
            <a:off x="317139" y="4038032"/>
            <a:ext cx="3988373" cy="799194"/>
          </a:xfrm>
          <a:prstGeom prst="rect">
            <a:avLst/>
          </a:prstGeom>
        </p:spPr>
      </p:pic>
      <p:pic>
        <p:nvPicPr>
          <p:cNvPr id="11" name="Bilde 10">
            <a:extLst>
              <a:ext uri="{FF2B5EF4-FFF2-40B4-BE49-F238E27FC236}">
                <a16:creationId xmlns:a16="http://schemas.microsoft.com/office/drawing/2014/main" id="{B0AC4A3E-88CC-629D-94A5-6E67E1A656C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51991" y="4945494"/>
            <a:ext cx="4118776" cy="947234"/>
          </a:xfrm>
          <a:prstGeom prst="rect">
            <a:avLst/>
          </a:prstGeom>
        </p:spPr>
      </p:pic>
      <p:sp>
        <p:nvSpPr>
          <p:cNvPr id="3" name="Up Arrow 5" descr="Pil som peker på den niende kolonnen (Change in estimated incidence (%) 2019-2024)">
            <a:extLst>
              <a:ext uri="{FF2B5EF4-FFF2-40B4-BE49-F238E27FC236}">
                <a16:creationId xmlns:a16="http://schemas.microsoft.com/office/drawing/2014/main" id="{3004E154-F8B2-CFAB-A35E-9A0E3E95D38B}"/>
              </a:ext>
            </a:extLst>
          </p:cNvPr>
          <p:cNvSpPr/>
          <p:nvPr/>
        </p:nvSpPr>
        <p:spPr>
          <a:xfrm rot="16200000">
            <a:off x="3460097" y="991038"/>
            <a:ext cx="126019" cy="196895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7" name="Plassholder for innhold 2">
            <a:extLst>
              <a:ext uri="{FF2B5EF4-FFF2-40B4-BE49-F238E27FC236}">
                <a16:creationId xmlns:a16="http://schemas.microsoft.com/office/drawing/2014/main" id="{D9DF15DD-6C7B-2E76-FEEC-A002DDD0FE6B}"/>
              </a:ext>
            </a:extLst>
          </p:cNvPr>
          <p:cNvSpPr>
            <a:spLocks noGrp="1"/>
          </p:cNvSpPr>
          <p:nvPr>
            <p:ph idx="1"/>
          </p:nvPr>
        </p:nvSpPr>
        <p:spPr>
          <a:xfrm>
            <a:off x="4494791" y="1556267"/>
            <a:ext cx="4468780" cy="3611400"/>
          </a:xfrm>
        </p:spPr>
        <p:txBody>
          <a:bodyPr>
            <a:noAutofit/>
          </a:bodyPr>
          <a:lstStyle/>
          <a:p>
            <a:pPr marL="0" indent="0">
              <a:buNone/>
            </a:pPr>
            <a:r>
              <a:rPr lang="nn-NO" sz="2000" noProof="0" dirty="0"/>
              <a:t>Den niande kolonnen viser estimert prosent-endring i  tilfelle av MRSA mellom 2019 og 2024.</a:t>
            </a:r>
          </a:p>
          <a:p>
            <a:r>
              <a:rPr lang="nn-NO" sz="2000" noProof="0" dirty="0"/>
              <a:t>Studer tala for Italia og Noreg. Er det ein </a:t>
            </a:r>
            <a:r>
              <a:rPr lang="nn-NO" sz="2000" noProof="0" dirty="0" err="1"/>
              <a:t>avtakande</a:t>
            </a:r>
            <a:r>
              <a:rPr lang="nn-NO" sz="2000" noProof="0" dirty="0"/>
              <a:t> eller aukande trend for desse to landa?</a:t>
            </a:r>
          </a:p>
          <a:p>
            <a:r>
              <a:rPr lang="nn-NO" sz="2000" noProof="0" dirty="0"/>
              <a:t>Kva kan dei store forskjellane i </a:t>
            </a:r>
            <a:r>
              <a:rPr lang="nn-NO" sz="2000" noProof="0" dirty="0" err="1"/>
              <a:t>andel</a:t>
            </a:r>
            <a:r>
              <a:rPr lang="nn-NO" sz="2000" noProof="0" dirty="0"/>
              <a:t> tilfelle av MRSA skuldast?</a:t>
            </a:r>
          </a:p>
          <a:p>
            <a:pPr>
              <a:buFontTx/>
              <a:buChar char="-"/>
            </a:pPr>
            <a:endParaRPr lang="nn-NO" sz="2000" noProof="0" dirty="0"/>
          </a:p>
          <a:p>
            <a:pPr marL="0" indent="0">
              <a:buNone/>
            </a:pPr>
            <a:r>
              <a:rPr lang="nn-NO" sz="2000" noProof="0" dirty="0">
                <a:hlinkClick r:id="rId6"/>
              </a:rPr>
              <a:t>MRSA </a:t>
            </a:r>
            <a:endParaRPr lang="nn-NO" sz="2000" noProof="0" dirty="0"/>
          </a:p>
        </p:txBody>
      </p:sp>
    </p:spTree>
    <p:extLst>
      <p:ext uri="{BB962C8B-B14F-4D97-AF65-F5344CB8AC3E}">
        <p14:creationId xmlns:p14="http://schemas.microsoft.com/office/powerpoint/2010/main" val="331662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857AC0-FF77-4B9E-95C8-D45C3F338BFF}"/>
              </a:ext>
            </a:extLst>
          </p:cNvPr>
          <p:cNvSpPr>
            <a:spLocks noGrp="1"/>
          </p:cNvSpPr>
          <p:nvPr>
            <p:ph type="title"/>
          </p:nvPr>
        </p:nvSpPr>
        <p:spPr/>
        <p:txBody>
          <a:bodyPr/>
          <a:lstStyle/>
          <a:p>
            <a:r>
              <a:rPr lang="nn-NO" noProof="0" dirty="0"/>
              <a:t>Økt 6</a:t>
            </a:r>
          </a:p>
        </p:txBody>
      </p:sp>
      <p:sp>
        <p:nvSpPr>
          <p:cNvPr id="3" name="Plassholder for innhold 2">
            <a:extLst>
              <a:ext uri="{FF2B5EF4-FFF2-40B4-BE49-F238E27FC236}">
                <a16:creationId xmlns:a16="http://schemas.microsoft.com/office/drawing/2014/main" id="{55904A1D-8EC7-41FA-BAED-AE6F4ECACC5E}"/>
              </a:ext>
            </a:extLst>
          </p:cNvPr>
          <p:cNvSpPr>
            <a:spLocks noGrp="1"/>
          </p:cNvSpPr>
          <p:nvPr>
            <p:ph idx="1"/>
          </p:nvPr>
        </p:nvSpPr>
        <p:spPr/>
        <p:txBody>
          <a:bodyPr>
            <a:normAutofit/>
          </a:bodyPr>
          <a:lstStyle/>
          <a:p>
            <a:pPr marL="0" indent="0">
              <a:buNone/>
            </a:pPr>
            <a:r>
              <a:rPr lang="nn-NO" sz="2200" noProof="0" dirty="0"/>
              <a:t>Melding frå laboratoriet:</a:t>
            </a:r>
          </a:p>
          <a:p>
            <a:pPr marL="0" indent="0">
              <a:buNone/>
            </a:pPr>
            <a:r>
              <a:rPr lang="nn-NO" sz="2200" noProof="0" dirty="0"/>
              <a:t>Prøva til pasienten inneheld ikkje antibiotikaresistente bakteriar.</a:t>
            </a:r>
          </a:p>
          <a:p>
            <a:pPr marL="0" indent="0">
              <a:buNone/>
            </a:pPr>
            <a:endParaRPr lang="nn-NO" sz="2200" noProof="0" dirty="0"/>
          </a:p>
          <a:p>
            <a:pPr marL="0" indent="0">
              <a:buNone/>
            </a:pPr>
            <a:r>
              <a:rPr lang="nn-NO" sz="2200" noProof="0" dirty="0"/>
              <a:t>Førebu og gjennomfør møte med pasienten.</a:t>
            </a:r>
          </a:p>
        </p:txBody>
      </p:sp>
      <p:pic>
        <p:nvPicPr>
          <p:cNvPr id="4" name="Bilde 3">
            <a:extLst>
              <a:ext uri="{C183D7F6-B498-43B3-948B-1728B52AA6E4}">
                <adec:decorative xmlns:adec="http://schemas.microsoft.com/office/drawing/2017/decorative" val="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3154" y="3740331"/>
            <a:ext cx="4049486" cy="2699658"/>
          </a:xfrm>
          <a:prstGeom prst="rect">
            <a:avLst/>
          </a:prstGeom>
        </p:spPr>
      </p:pic>
    </p:spTree>
    <p:extLst>
      <p:ext uri="{BB962C8B-B14F-4D97-AF65-F5344CB8AC3E}">
        <p14:creationId xmlns:p14="http://schemas.microsoft.com/office/powerpoint/2010/main" val="12395559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3010A05-540D-4EE9-BB04-8D813F7C6F9E}"/>
              </a:ext>
            </a:extLst>
          </p:cNvPr>
          <p:cNvSpPr>
            <a:spLocks noGrp="1"/>
          </p:cNvSpPr>
          <p:nvPr>
            <p:ph type="title"/>
          </p:nvPr>
        </p:nvSpPr>
        <p:spPr/>
        <p:txBody>
          <a:bodyPr/>
          <a:lstStyle/>
          <a:p>
            <a:r>
              <a:rPr lang="nn-NO" noProof="0"/>
              <a:t>Litteraturliste/referansar</a:t>
            </a:r>
          </a:p>
        </p:txBody>
      </p:sp>
      <p:sp>
        <p:nvSpPr>
          <p:cNvPr id="3" name="Plassholder for innhold 2">
            <a:extLst>
              <a:ext uri="{FF2B5EF4-FFF2-40B4-BE49-F238E27FC236}">
                <a16:creationId xmlns:a16="http://schemas.microsoft.com/office/drawing/2014/main" id="{6C779188-0E1B-4D81-9C99-0AA3AE6F1663}"/>
              </a:ext>
            </a:extLst>
          </p:cNvPr>
          <p:cNvSpPr>
            <a:spLocks noGrp="1"/>
          </p:cNvSpPr>
          <p:nvPr>
            <p:ph idx="1"/>
          </p:nvPr>
        </p:nvSpPr>
        <p:spPr/>
        <p:txBody>
          <a:bodyPr>
            <a:normAutofit/>
          </a:bodyPr>
          <a:lstStyle/>
          <a:p>
            <a:r>
              <a:rPr lang="nn-NO" sz="2200" noProof="0" dirty="0"/>
              <a:t>Jessica Lönn-Stensrud (2016). </a:t>
            </a:r>
            <a:r>
              <a:rPr lang="nn-NO" sz="2200" i="1" noProof="0" dirty="0" err="1"/>
              <a:t>Bakterienes</a:t>
            </a:r>
            <a:r>
              <a:rPr lang="nn-NO" sz="2200" i="1" noProof="0" dirty="0"/>
              <a:t> </a:t>
            </a:r>
            <a:r>
              <a:rPr lang="nn-NO" sz="2200" i="1" noProof="0" dirty="0" err="1"/>
              <a:t>forunderlige</a:t>
            </a:r>
            <a:r>
              <a:rPr lang="nn-NO" sz="2200" i="1" noProof="0" dirty="0"/>
              <a:t> verden</a:t>
            </a:r>
            <a:r>
              <a:rPr lang="nn-NO" sz="2200" noProof="0" dirty="0"/>
              <a:t>. Oslo: Universitetsforlaget.</a:t>
            </a:r>
          </a:p>
          <a:p>
            <a:r>
              <a:rPr lang="nn-NO" sz="2200" noProof="0" dirty="0"/>
              <a:t>Norsk Helseinformatikk, </a:t>
            </a:r>
            <a:r>
              <a:rPr lang="nn-NO" sz="2200" noProof="0" dirty="0">
                <a:hlinkClick r:id="rId2"/>
              </a:rPr>
              <a:t>www.nhi.no</a:t>
            </a:r>
            <a:r>
              <a:rPr lang="nn-NO" sz="2200" noProof="0" dirty="0"/>
              <a:t> </a:t>
            </a:r>
          </a:p>
          <a:p>
            <a:r>
              <a:rPr lang="nn-NO" sz="2200" noProof="0" dirty="0"/>
              <a:t>Folkehelseinstituttet, </a:t>
            </a:r>
            <a:r>
              <a:rPr lang="nn-NO" sz="2200" noProof="0" dirty="0">
                <a:hlinkClick r:id="rId3"/>
              </a:rPr>
              <a:t>www.fhi.no</a:t>
            </a:r>
            <a:r>
              <a:rPr lang="nn-NO" sz="2200" noProof="0" dirty="0"/>
              <a:t>  </a:t>
            </a:r>
          </a:p>
          <a:p>
            <a:r>
              <a:rPr lang="nn-NO" sz="2200" noProof="0" dirty="0"/>
              <a:t>NEL </a:t>
            </a:r>
            <a:r>
              <a:rPr lang="nn-NO" sz="2200" noProof="0" dirty="0">
                <a:hlinkClick r:id="rId4"/>
              </a:rPr>
              <a:t>https://legehandboka.no/handboken/kliniske-kapitler/infeksjoner/pasientinformasjon/om-infeksjoner/immunsystemet/</a:t>
            </a:r>
            <a:endParaRPr lang="nn-NO" sz="2200" noProof="0" dirty="0"/>
          </a:p>
          <a:p>
            <a:r>
              <a:rPr lang="nn-NO" sz="2200" noProof="0" dirty="0">
                <a:hlinkClick r:id="rId5"/>
              </a:rPr>
              <a:t>https://www.mn.uio.no/ibv/tjenester/kunnskap/plantefys/leksikon/g/gramfa.html</a:t>
            </a:r>
            <a:endParaRPr lang="nn-NO" sz="2200" noProof="0" dirty="0"/>
          </a:p>
          <a:p>
            <a:endParaRPr lang="nn-NO" sz="2200" noProof="0" dirty="0"/>
          </a:p>
        </p:txBody>
      </p:sp>
    </p:spTree>
    <p:extLst>
      <p:ext uri="{BB962C8B-B14F-4D97-AF65-F5344CB8AC3E}">
        <p14:creationId xmlns:p14="http://schemas.microsoft.com/office/powerpoint/2010/main" val="473190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3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9A454BAE-0D39-47C5-B282-D6E43EDC9B05}"/>
              </a:ext>
            </a:extLst>
          </p:cNvPr>
          <p:cNvSpPr>
            <a:spLocks noGrp="1"/>
          </p:cNvSpPr>
          <p:nvPr>
            <p:ph type="title"/>
          </p:nvPr>
        </p:nvSpPr>
        <p:spPr>
          <a:xfrm>
            <a:off x="571350" y="-117016"/>
            <a:ext cx="4000647" cy="1708242"/>
          </a:xfrm>
        </p:spPr>
        <p:txBody>
          <a:bodyPr anchor="ctr">
            <a:normAutofit/>
          </a:bodyPr>
          <a:lstStyle/>
          <a:p>
            <a:r>
              <a:rPr lang="nn-NO" sz="3500" noProof="0" dirty="0"/>
              <a:t>Infeksjon</a:t>
            </a:r>
          </a:p>
        </p:txBody>
      </p:sp>
      <p:sp>
        <p:nvSpPr>
          <p:cNvPr id="3" name="Plassholder for innhold 2">
            <a:extLst>
              <a:ext uri="{FF2B5EF4-FFF2-40B4-BE49-F238E27FC236}">
                <a16:creationId xmlns:a16="http://schemas.microsoft.com/office/drawing/2014/main" id="{C47A7379-A3DC-47CD-B9F9-1A6A26DA0D3A}"/>
              </a:ext>
            </a:extLst>
          </p:cNvPr>
          <p:cNvSpPr>
            <a:spLocks noGrp="1"/>
          </p:cNvSpPr>
          <p:nvPr>
            <p:ph idx="1"/>
          </p:nvPr>
        </p:nvSpPr>
        <p:spPr>
          <a:xfrm>
            <a:off x="571350" y="1836752"/>
            <a:ext cx="6103770" cy="4866198"/>
          </a:xfrm>
        </p:spPr>
        <p:txBody>
          <a:bodyPr anchor="ctr">
            <a:noAutofit/>
          </a:bodyPr>
          <a:lstStyle/>
          <a:p>
            <a:r>
              <a:rPr lang="nn-NO" sz="2200" b="1" noProof="0" dirty="0"/>
              <a:t>Infeksjon</a:t>
            </a:r>
            <a:r>
              <a:rPr lang="nn-NO" sz="2200" noProof="0" dirty="0"/>
              <a:t> er sjukdom forårsaka av </a:t>
            </a:r>
            <a:r>
              <a:rPr lang="nn-NO" sz="2200" b="1" noProof="0" dirty="0"/>
              <a:t>mikroorganismar</a:t>
            </a:r>
            <a:r>
              <a:rPr lang="nn-NO" sz="2200" noProof="0" dirty="0"/>
              <a:t> som formeirar seg raskt..</a:t>
            </a:r>
          </a:p>
          <a:p>
            <a:r>
              <a:rPr lang="nn-NO" sz="2200" noProof="0" dirty="0"/>
              <a:t>Slike mikroorganismar kan for eksempel vere </a:t>
            </a:r>
            <a:r>
              <a:rPr lang="nn-NO" sz="2200" b="1" noProof="0" dirty="0"/>
              <a:t>virus</a:t>
            </a:r>
            <a:r>
              <a:rPr lang="nn-NO" sz="2200" noProof="0" dirty="0"/>
              <a:t>, </a:t>
            </a:r>
            <a:r>
              <a:rPr lang="nn-NO" sz="2200" b="1" noProof="0" dirty="0"/>
              <a:t>bakteriar</a:t>
            </a:r>
            <a:r>
              <a:rPr lang="nn-NO" sz="2200" noProof="0" dirty="0"/>
              <a:t> eller </a:t>
            </a:r>
            <a:r>
              <a:rPr lang="nn-NO" sz="2200" b="1" noProof="0" dirty="0"/>
              <a:t>sopp</a:t>
            </a:r>
            <a:r>
              <a:rPr lang="nn-NO" sz="2200" noProof="0" dirty="0"/>
              <a:t>.</a:t>
            </a:r>
          </a:p>
          <a:p>
            <a:r>
              <a:rPr lang="nn-NO" sz="2200" b="1" noProof="0" dirty="0"/>
              <a:t>Symptom</a:t>
            </a:r>
            <a:r>
              <a:rPr lang="nn-NO" sz="2200" noProof="0" dirty="0"/>
              <a:t> på ein infeksjon varierer, for eksempel feber, diare eller hoste.</a:t>
            </a:r>
          </a:p>
          <a:p>
            <a:r>
              <a:rPr lang="nn-NO" sz="2200" noProof="0" dirty="0"/>
              <a:t>Mikroorganismane blir spreidde vidare frå person til person gjennom for eksempel </a:t>
            </a:r>
            <a:r>
              <a:rPr lang="nn-NO" sz="2200" b="1" noProof="0" dirty="0"/>
              <a:t>luftsmitte</a:t>
            </a:r>
            <a:r>
              <a:rPr lang="nn-NO" sz="2200" noProof="0" dirty="0"/>
              <a:t> (hoste og nysing) eller </a:t>
            </a:r>
            <a:r>
              <a:rPr lang="nn-NO" sz="2200" b="1" noProof="0" dirty="0"/>
              <a:t>kontaktsmitte</a:t>
            </a:r>
            <a:r>
              <a:rPr lang="nn-NO" sz="2200" noProof="0" dirty="0"/>
              <a:t> (som handtrykk og klem). Nokre blir spreidde </a:t>
            </a:r>
            <a:r>
              <a:rPr lang="nn-NO" sz="2200" b="1" noProof="0" dirty="0"/>
              <a:t>frå dyreprodukt </a:t>
            </a:r>
            <a:r>
              <a:rPr lang="nn-NO" sz="2200" noProof="0" dirty="0"/>
              <a:t>(kjøt og egg) til menneske. </a:t>
            </a:r>
          </a:p>
          <a:p>
            <a:r>
              <a:rPr lang="nn-NO" sz="2200" b="1" noProof="0" dirty="0"/>
              <a:t>Inkubasjonsperioden</a:t>
            </a:r>
            <a:r>
              <a:rPr lang="nn-NO" sz="2200" noProof="0" dirty="0"/>
              <a:t> er tida det tar frå mikroorganismane har trengt inn i kroppen til vi merkar symptom på sjukdom.</a:t>
            </a:r>
          </a:p>
          <a:p>
            <a:r>
              <a:rPr lang="nn-NO" sz="2200" noProof="0" dirty="0"/>
              <a:t>Bakteriar og virus er dei dominerande årsakene til infeksjonar.</a:t>
            </a:r>
            <a:br>
              <a:rPr lang="nn-NO" sz="2200" noProof="0" dirty="0"/>
            </a:br>
            <a:endParaRPr lang="nn-NO" sz="2200" noProof="0" dirty="0"/>
          </a:p>
          <a:p>
            <a:endParaRPr lang="nn-NO" sz="2200" noProof="0" dirty="0"/>
          </a:p>
        </p:txBody>
      </p:sp>
      <p:pic>
        <p:nvPicPr>
          <p:cNvPr id="5" name="Bilde 4">
            <a:extLst>
              <a:ext uri="{FF2B5EF4-FFF2-40B4-BE49-F238E27FC236}">
                <a16:creationId xmlns:a16="http://schemas.microsoft.com/office/drawing/2014/main" id="{EC703E42-443D-D7F8-B920-9B25EE6E1DD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rcRect l="51506" t="-1" r="28276" b="-1"/>
          <a:stretch/>
        </p:blipFill>
        <p:spPr>
          <a:xfrm>
            <a:off x="6675120" y="-10886"/>
            <a:ext cx="2468880"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180364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37"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tel 1">
            <a:extLst>
              <a:ext uri="{FF2B5EF4-FFF2-40B4-BE49-F238E27FC236}">
                <a16:creationId xmlns:a16="http://schemas.microsoft.com/office/drawing/2014/main" id="{E4B3CEC6-3F17-451A-BB5F-4BB5FBB984EB}"/>
              </a:ext>
            </a:extLst>
          </p:cNvPr>
          <p:cNvSpPr>
            <a:spLocks noGrp="1"/>
          </p:cNvSpPr>
          <p:nvPr>
            <p:ph type="title"/>
          </p:nvPr>
        </p:nvSpPr>
        <p:spPr>
          <a:xfrm>
            <a:off x="571350" y="144081"/>
            <a:ext cx="4000647" cy="1708242"/>
          </a:xfrm>
        </p:spPr>
        <p:txBody>
          <a:bodyPr anchor="ctr">
            <a:normAutofit/>
          </a:bodyPr>
          <a:lstStyle/>
          <a:p>
            <a:r>
              <a:rPr lang="nn-NO" sz="3500" noProof="0" dirty="0"/>
              <a:t>Å stille ein diagnose</a:t>
            </a:r>
          </a:p>
        </p:txBody>
      </p:sp>
      <p:sp>
        <p:nvSpPr>
          <p:cNvPr id="3" name="Plassholder for innhold 2">
            <a:extLst>
              <a:ext uri="{FF2B5EF4-FFF2-40B4-BE49-F238E27FC236}">
                <a16:creationId xmlns:a16="http://schemas.microsoft.com/office/drawing/2014/main" id="{C7D512A4-0748-4C6D-82B3-892E675E4F4D}"/>
              </a:ext>
            </a:extLst>
          </p:cNvPr>
          <p:cNvSpPr>
            <a:spLocks noGrp="1"/>
          </p:cNvSpPr>
          <p:nvPr>
            <p:ph idx="1"/>
          </p:nvPr>
        </p:nvSpPr>
        <p:spPr>
          <a:xfrm>
            <a:off x="571350" y="2470244"/>
            <a:ext cx="4338978" cy="3769835"/>
          </a:xfrm>
        </p:spPr>
        <p:txBody>
          <a:bodyPr anchor="ctr">
            <a:noAutofit/>
          </a:bodyPr>
          <a:lstStyle/>
          <a:p>
            <a:r>
              <a:rPr lang="nn-NO" sz="2200" noProof="0" dirty="0"/>
              <a:t>Ei av dei viktigaste oppgåvene til ein lege er å stille riktig diagnose.</a:t>
            </a:r>
          </a:p>
          <a:p>
            <a:r>
              <a:rPr lang="nn-NO" sz="2200" noProof="0" dirty="0"/>
              <a:t>Alle sjukdommar gir bestemte symptom.</a:t>
            </a:r>
          </a:p>
          <a:p>
            <a:r>
              <a:rPr lang="nn-NO" sz="2200" noProof="0" dirty="0"/>
              <a:t>For å stille ein diagnose treng legen informasjon frå pasienten om symptom. I tillegg kan det også vere nødvendig med ulike prøver og undersøkingar.</a:t>
            </a:r>
          </a:p>
          <a:p>
            <a:r>
              <a:rPr lang="nn-NO" sz="2200" noProof="0" dirty="0"/>
              <a:t>Legen kjem fram til ein diagnose ved å </a:t>
            </a:r>
            <a:r>
              <a:rPr lang="nn-NO" sz="2200" noProof="0" dirty="0" err="1"/>
              <a:t>gjenkjenne</a:t>
            </a:r>
            <a:r>
              <a:rPr lang="nn-NO" sz="2200" noProof="0" dirty="0"/>
              <a:t> eit bestemt mønster som passar til ein sjukdom eller ved å lage seg hypotesar som testast ut.</a:t>
            </a:r>
          </a:p>
          <a:p>
            <a:pPr marL="0" indent="0">
              <a:buNone/>
            </a:pPr>
            <a:endParaRPr lang="nn-NO" sz="2200" noProof="0" dirty="0"/>
          </a:p>
          <a:p>
            <a:endParaRPr lang="nn-NO" sz="2200" noProof="0" dirty="0"/>
          </a:p>
        </p:txBody>
      </p:sp>
      <p:pic>
        <p:nvPicPr>
          <p:cNvPr id="5" name="Picture 4" descr="Stetoskop">
            <a:extLst>
              <a:ext uri="{FF2B5EF4-FFF2-40B4-BE49-F238E27FC236}">
                <a16:creationId xmlns:a16="http://schemas.microsoft.com/office/drawing/2014/main" id="{76594471-A9F6-3E73-B5D3-28E7B514BA03}"/>
              </a:ext>
            </a:extLst>
          </p:cNvPr>
          <p:cNvPicPr>
            <a:picLocks noChangeAspect="1"/>
          </p:cNvPicPr>
          <p:nvPr/>
        </p:nvPicPr>
        <p:blipFill>
          <a:blip r:embed="rId2"/>
          <a:srcRect l="33292" r="27831" b="-1"/>
          <a:stretch>
            <a:fillRect/>
          </a:stretch>
        </p:blipFill>
        <p:spPr>
          <a:xfrm>
            <a:off x="5143347" y="-10886"/>
            <a:ext cx="4000653"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28602408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useBgFill="1">
        <p:nvSpPr>
          <p:cNvPr id="27" name="Rectangle 2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le 1"/>
          <p:cNvSpPr>
            <a:spLocks noGrp="1"/>
          </p:cNvSpPr>
          <p:nvPr>
            <p:ph type="title"/>
          </p:nvPr>
        </p:nvSpPr>
        <p:spPr>
          <a:xfrm>
            <a:off x="5102556" y="762001"/>
            <a:ext cx="3117384" cy="1708244"/>
          </a:xfrm>
        </p:spPr>
        <p:txBody>
          <a:bodyPr anchor="ctr">
            <a:normAutofit/>
          </a:bodyPr>
          <a:lstStyle/>
          <a:p>
            <a:r>
              <a:rPr lang="nn-NO" sz="3500" noProof="0" dirty="0"/>
              <a:t>Diaré</a:t>
            </a:r>
          </a:p>
        </p:txBody>
      </p:sp>
      <p:pic>
        <p:nvPicPr>
          <p:cNvPr id="6" name="Bilde 5" descr="Illustrasjon av dorull med et sint ansikt på.">
            <a:extLst>
              <a:ext uri="{FF2B5EF4-FFF2-40B4-BE49-F238E27FC236}">
                <a16:creationId xmlns:a16="http://schemas.microsoft.com/office/drawing/2014/main" id="{F57A9E14-3A2D-216B-A96B-9BB55C4B10C0}"/>
              </a:ext>
            </a:extLst>
          </p:cNvPr>
          <p:cNvPicPr>
            <a:picLocks noChangeAspect="1"/>
          </p:cNvPicPr>
          <p:nvPr/>
        </p:nvPicPr>
        <p:blipFill>
          <a:blip r:embed="rId2">
            <a:extLst>
              <a:ext uri="{28A0092B-C50C-407E-A947-70E740481C1C}">
                <a14:useLocalDpi xmlns:a14="http://schemas.microsoft.com/office/drawing/2010/main" val="0"/>
              </a:ext>
            </a:extLst>
          </a:blip>
          <a:srcRect l="31819" r="30015" b="1"/>
          <a:stretch>
            <a:fillRect/>
          </a:stretch>
        </p:blipFill>
        <p:spPr>
          <a:xfrm>
            <a:off x="20" y="-2"/>
            <a:ext cx="4571980" cy="6858002"/>
          </a:xfrm>
          <a:prstGeom prst="rect">
            <a:avLst/>
          </a:prstGeom>
        </p:spPr>
      </p:pic>
      <p:sp>
        <p:nvSpPr>
          <p:cNvPr id="17" name="Content Placeholder 2"/>
          <p:cNvSpPr>
            <a:spLocks noGrp="1"/>
          </p:cNvSpPr>
          <p:nvPr>
            <p:ph idx="1"/>
          </p:nvPr>
        </p:nvSpPr>
        <p:spPr>
          <a:xfrm>
            <a:off x="5102556" y="2470245"/>
            <a:ext cx="3355644" cy="3769835"/>
          </a:xfrm>
        </p:spPr>
        <p:txBody>
          <a:bodyPr anchor="ctr">
            <a:noAutofit/>
          </a:bodyPr>
          <a:lstStyle/>
          <a:p>
            <a:r>
              <a:rPr lang="nn-NO" sz="2200" noProof="0" dirty="0"/>
              <a:t>Dei fleste tilfelle av akutt diaré er ufarlege og går over av seg sjølv.</a:t>
            </a:r>
          </a:p>
          <a:p>
            <a:r>
              <a:rPr lang="nn-NO" sz="2200" noProof="0" dirty="0"/>
              <a:t>Kontakt lege dersom diareen er langvarig eller kraftig, og dersom allmenntilstanden blir svekka.</a:t>
            </a:r>
          </a:p>
          <a:p>
            <a:r>
              <a:rPr lang="nn-NO" sz="2200" noProof="0" dirty="0"/>
              <a:t>For å finne årsaka til tilstanden blir det tatt blodprøver og avføringsprøve til dyrking av tarmbakteriar. </a:t>
            </a:r>
          </a:p>
        </p:txBody>
      </p:sp>
    </p:spTree>
    <p:extLst>
      <p:ext uri="{BB962C8B-B14F-4D97-AF65-F5344CB8AC3E}">
        <p14:creationId xmlns:p14="http://schemas.microsoft.com/office/powerpoint/2010/main" val="1456589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useBgFill="1">
        <p:nvSpPr>
          <p:cNvPr id="19" name="Rectangle 18">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562310"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n-NO" noProof="0" dirty="0"/>
          </a:p>
        </p:txBody>
      </p:sp>
      <p:sp>
        <p:nvSpPr>
          <p:cNvPr id="2" name="Title 1"/>
          <p:cNvSpPr>
            <a:spLocks noGrp="1"/>
          </p:cNvSpPr>
          <p:nvPr>
            <p:ph type="title"/>
          </p:nvPr>
        </p:nvSpPr>
        <p:spPr>
          <a:xfrm>
            <a:off x="5102556" y="762001"/>
            <a:ext cx="3666540" cy="1708244"/>
          </a:xfrm>
        </p:spPr>
        <p:txBody>
          <a:bodyPr anchor="ctr">
            <a:normAutofit/>
          </a:bodyPr>
          <a:lstStyle/>
          <a:p>
            <a:r>
              <a:rPr lang="nn-NO" sz="3500" noProof="0" dirty="0"/>
              <a:t>CRP </a:t>
            </a:r>
            <a:br>
              <a:rPr lang="nn-NO" sz="3500" noProof="0" dirty="0"/>
            </a:br>
            <a:r>
              <a:rPr lang="nn-NO" sz="3500" noProof="0" dirty="0"/>
              <a:t>(C-reaktivt protein)</a:t>
            </a:r>
          </a:p>
        </p:txBody>
      </p:sp>
      <p:pic>
        <p:nvPicPr>
          <p:cNvPr id="5" name="Bilde 4" descr="Foto av glass med blodprøver.">
            <a:extLst>
              <a:ext uri="{FF2B5EF4-FFF2-40B4-BE49-F238E27FC236}">
                <a16:creationId xmlns:a16="http://schemas.microsoft.com/office/drawing/2014/main" id="{E13585FD-0045-3EAF-E8A5-84953175AF27}"/>
              </a:ext>
            </a:extLst>
          </p:cNvPr>
          <p:cNvPicPr>
            <a:picLocks noChangeAspect="1"/>
          </p:cNvPicPr>
          <p:nvPr/>
        </p:nvPicPr>
        <p:blipFill>
          <a:blip r:embed="rId2">
            <a:extLst>
              <a:ext uri="{28A0092B-C50C-407E-A947-70E740481C1C}">
                <a14:useLocalDpi xmlns:a14="http://schemas.microsoft.com/office/drawing/2010/main" val="0"/>
              </a:ext>
            </a:extLst>
          </a:blip>
          <a:srcRect l="31466" r="24033" b="-2"/>
          <a:stretch>
            <a:fillRect/>
          </a:stretch>
        </p:blipFill>
        <p:spPr>
          <a:xfrm>
            <a:off x="20" y="-2"/>
            <a:ext cx="4571980" cy="6858002"/>
          </a:xfrm>
          <a:prstGeom prst="rect">
            <a:avLst/>
          </a:prstGeom>
        </p:spPr>
      </p:pic>
      <p:sp>
        <p:nvSpPr>
          <p:cNvPr id="3" name="Content Placeholder 2"/>
          <p:cNvSpPr>
            <a:spLocks noGrp="1"/>
          </p:cNvSpPr>
          <p:nvPr>
            <p:ph idx="1"/>
          </p:nvPr>
        </p:nvSpPr>
        <p:spPr>
          <a:xfrm>
            <a:off x="5102556" y="2470245"/>
            <a:ext cx="3364788" cy="3769835"/>
          </a:xfrm>
        </p:spPr>
        <p:txBody>
          <a:bodyPr anchor="ctr">
            <a:noAutofit/>
          </a:bodyPr>
          <a:lstStyle/>
          <a:p>
            <a:pPr marL="0" indent="0">
              <a:buNone/>
            </a:pPr>
            <a:r>
              <a:rPr lang="nn-NO" sz="2200" noProof="0" dirty="0"/>
              <a:t>Ved mistanke om infeksjon målast gjerne CRP hos pasienten ved at det blir tatt ut nokre dropar blod frå eit stikk i fingeren. Resultatet kan bli </a:t>
            </a:r>
            <a:r>
              <a:rPr lang="nn-NO" sz="2200" noProof="0" dirty="0" err="1"/>
              <a:t>avlest</a:t>
            </a:r>
            <a:r>
              <a:rPr lang="nn-NO" sz="2200" noProof="0" dirty="0"/>
              <a:t> etter nokre minutt og kan ofte seie noko om ein eventuell infeksjon kjem av virus eller bakteriar.</a:t>
            </a:r>
          </a:p>
          <a:p>
            <a:pPr marL="0" indent="0">
              <a:buNone/>
            </a:pPr>
            <a:r>
              <a:rPr lang="nn-NO" sz="2200" b="1" noProof="0" dirty="0"/>
              <a:t>Legesekretæren har tatt CRP av pasienten.</a:t>
            </a:r>
          </a:p>
        </p:txBody>
      </p:sp>
    </p:spTree>
    <p:extLst>
      <p:ext uri="{BB962C8B-B14F-4D97-AF65-F5344CB8AC3E}">
        <p14:creationId xmlns:p14="http://schemas.microsoft.com/office/powerpoint/2010/main" val="21618472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n-NO" noProof="0" dirty="0"/>
              <a:t>Kva kan verdiane på CRP-prøva fortelje?</a:t>
            </a:r>
          </a:p>
        </p:txBody>
      </p:sp>
      <p:sp>
        <p:nvSpPr>
          <p:cNvPr id="3" name="Content Placeholder 2"/>
          <p:cNvSpPr>
            <a:spLocks noGrp="1"/>
          </p:cNvSpPr>
          <p:nvPr>
            <p:ph idx="1"/>
          </p:nvPr>
        </p:nvSpPr>
        <p:spPr/>
        <p:txBody>
          <a:bodyPr/>
          <a:lstStyle/>
          <a:p>
            <a:r>
              <a:rPr lang="nn-NO" sz="2200" noProof="0" dirty="0"/>
              <a:t>Hos friske menneske er som regel ikkje CRP-verdien målbar, og skal vere under 5 mg/L.</a:t>
            </a:r>
          </a:p>
          <a:p>
            <a:r>
              <a:rPr lang="nn-NO" sz="2200" noProof="0" dirty="0"/>
              <a:t>Jo høgare verdi (&gt; 40mg/L), desto større sannsyn for at det er ein bakteriell infeksjon.</a:t>
            </a:r>
          </a:p>
          <a:p>
            <a:r>
              <a:rPr lang="nn-NO" sz="2200" noProof="0" dirty="0"/>
              <a:t>Eksempel:</a:t>
            </a:r>
          </a:p>
          <a:p>
            <a:endParaRPr lang="nn-NO" sz="2200" noProof="0" dirty="0"/>
          </a:p>
          <a:p>
            <a:pPr marL="0" indent="0">
              <a:buNone/>
            </a:pPr>
            <a:r>
              <a:rPr lang="nn-NO" sz="2200" noProof="0" dirty="0"/>
              <a:t>    </a:t>
            </a:r>
            <a:endParaRPr lang="nn-NO" noProof="0" dirty="0"/>
          </a:p>
          <a:p>
            <a:endParaRPr lang="nn-NO" noProof="0" dirty="0"/>
          </a:p>
        </p:txBody>
      </p:sp>
      <p:graphicFrame>
        <p:nvGraphicFramePr>
          <p:cNvPr id="4" name="Table 3"/>
          <p:cNvGraphicFramePr>
            <a:graphicFrameLocks noGrp="1"/>
          </p:cNvGraphicFramePr>
          <p:nvPr>
            <p:extLst>
              <p:ext uri="{D42A27DB-BD31-4B8C-83A1-F6EECF244321}">
                <p14:modId xmlns:p14="http://schemas.microsoft.com/office/powerpoint/2010/main" val="3644878032"/>
              </p:ext>
            </p:extLst>
          </p:nvPr>
        </p:nvGraphicFramePr>
        <p:xfrm>
          <a:off x="883919" y="3874193"/>
          <a:ext cx="6921731" cy="1489363"/>
        </p:xfrm>
        <a:graphic>
          <a:graphicData uri="http://schemas.openxmlformats.org/drawingml/2006/table">
            <a:tbl>
              <a:tblPr firstRow="1" bandRow="1">
                <a:tableStyleId>{5C22544A-7EE6-4342-B048-85BDC9FD1C3A}</a:tableStyleId>
              </a:tblPr>
              <a:tblGrid>
                <a:gridCol w="4763409">
                  <a:extLst>
                    <a:ext uri="{9D8B030D-6E8A-4147-A177-3AD203B41FA5}">
                      <a16:colId xmlns:a16="http://schemas.microsoft.com/office/drawing/2014/main" val="376001881"/>
                    </a:ext>
                  </a:extLst>
                </a:gridCol>
                <a:gridCol w="2158322">
                  <a:extLst>
                    <a:ext uri="{9D8B030D-6E8A-4147-A177-3AD203B41FA5}">
                      <a16:colId xmlns:a16="http://schemas.microsoft.com/office/drawing/2014/main" val="3460061459"/>
                    </a:ext>
                  </a:extLst>
                </a:gridCol>
              </a:tblGrid>
              <a:tr h="370840">
                <a:tc>
                  <a:txBody>
                    <a:bodyPr/>
                    <a:lstStyle/>
                    <a:p>
                      <a:r>
                        <a:rPr lang="nn-NO" noProof="0" dirty="0"/>
                        <a:t>Tilstand</a:t>
                      </a:r>
                    </a:p>
                  </a:txBody>
                  <a:tcPr>
                    <a:solidFill>
                      <a:schemeClr val="accent1">
                        <a:lumMod val="50000"/>
                      </a:schemeClr>
                    </a:solidFill>
                  </a:tcPr>
                </a:tc>
                <a:tc>
                  <a:txBody>
                    <a:bodyPr/>
                    <a:lstStyle/>
                    <a:p>
                      <a:r>
                        <a:rPr lang="nn-NO" noProof="0" dirty="0"/>
                        <a:t>Typiske CRP-verdiar</a:t>
                      </a:r>
                    </a:p>
                  </a:txBody>
                  <a:tcPr>
                    <a:solidFill>
                      <a:schemeClr val="accent1">
                        <a:lumMod val="50000"/>
                      </a:schemeClr>
                    </a:solidFill>
                  </a:tcPr>
                </a:tc>
                <a:extLst>
                  <a:ext uri="{0D108BD9-81ED-4DB2-BD59-A6C34878D82A}">
                    <a16:rowId xmlns:a16="http://schemas.microsoft.com/office/drawing/2014/main" val="2747037277"/>
                  </a:ext>
                </a:extLst>
              </a:tr>
              <a:tr h="376843">
                <a:tc>
                  <a:txBody>
                    <a:bodyPr/>
                    <a:lstStyle/>
                    <a:p>
                      <a:r>
                        <a:rPr lang="nn-NO" noProof="0" dirty="0"/>
                        <a:t>Influensa (virusinfeksjon)</a:t>
                      </a:r>
                    </a:p>
                  </a:txBody>
                  <a:tcPr/>
                </a:tc>
                <a:tc>
                  <a:txBody>
                    <a:bodyPr/>
                    <a:lstStyle/>
                    <a:p>
                      <a:r>
                        <a:rPr lang="nn-NO" noProof="0" dirty="0"/>
                        <a:t>10–20 mg/L</a:t>
                      </a:r>
                    </a:p>
                  </a:txBody>
                  <a:tcPr/>
                </a:tc>
                <a:extLst>
                  <a:ext uri="{0D108BD9-81ED-4DB2-BD59-A6C34878D82A}">
                    <a16:rowId xmlns:a16="http://schemas.microsoft.com/office/drawing/2014/main" val="2892430523"/>
                  </a:ext>
                </a:extLst>
              </a:tr>
              <a:tr h="370840">
                <a:tc>
                  <a:txBody>
                    <a:bodyPr/>
                    <a:lstStyle/>
                    <a:p>
                      <a:r>
                        <a:rPr lang="nn-NO" noProof="0" dirty="0"/>
                        <a:t>Halsbetennelse (bakteriell infeksjon</a:t>
                      </a:r>
                    </a:p>
                  </a:txBody>
                  <a:tcPr/>
                </a:tc>
                <a:tc>
                  <a:txBody>
                    <a:bodyPr/>
                    <a:lstStyle/>
                    <a:p>
                      <a:r>
                        <a:rPr lang="nn-NO" noProof="0" dirty="0"/>
                        <a:t>30–60 mg/L</a:t>
                      </a:r>
                    </a:p>
                  </a:txBody>
                  <a:tcPr/>
                </a:tc>
                <a:extLst>
                  <a:ext uri="{0D108BD9-81ED-4DB2-BD59-A6C34878D82A}">
                    <a16:rowId xmlns:a16="http://schemas.microsoft.com/office/drawing/2014/main" val="671734624"/>
                  </a:ext>
                </a:extLst>
              </a:tr>
              <a:tr h="370840">
                <a:tc>
                  <a:txBody>
                    <a:bodyPr/>
                    <a:lstStyle/>
                    <a:p>
                      <a:r>
                        <a:rPr lang="nn-NO" noProof="0" dirty="0"/>
                        <a:t>Nyrebekkenbetennelse (bakteriell infeksjon)</a:t>
                      </a:r>
                    </a:p>
                  </a:txBody>
                  <a:tcPr/>
                </a:tc>
                <a:tc>
                  <a:txBody>
                    <a:bodyPr/>
                    <a:lstStyle/>
                    <a:p>
                      <a:r>
                        <a:rPr lang="nn-NO" noProof="0" dirty="0"/>
                        <a:t>60– over 200 mg/L</a:t>
                      </a:r>
                    </a:p>
                  </a:txBody>
                  <a:tcPr/>
                </a:tc>
                <a:extLst>
                  <a:ext uri="{0D108BD9-81ED-4DB2-BD59-A6C34878D82A}">
                    <a16:rowId xmlns:a16="http://schemas.microsoft.com/office/drawing/2014/main" val="2645465002"/>
                  </a:ext>
                </a:extLst>
              </a:tr>
            </a:tbl>
          </a:graphicData>
        </a:graphic>
      </p:graphicFrame>
    </p:spTree>
    <p:extLst>
      <p:ext uri="{BB962C8B-B14F-4D97-AF65-F5344CB8AC3E}">
        <p14:creationId xmlns:p14="http://schemas.microsoft.com/office/powerpoint/2010/main" val="100585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836CCD6-5430-4700-9311-335D3C267691}"/>
              </a:ext>
            </a:extLst>
          </p:cNvPr>
          <p:cNvSpPr>
            <a:spLocks noGrp="1"/>
          </p:cNvSpPr>
          <p:nvPr>
            <p:ph type="title"/>
          </p:nvPr>
        </p:nvSpPr>
        <p:spPr/>
        <p:txBody>
          <a:bodyPr>
            <a:normAutofit fontScale="90000"/>
          </a:bodyPr>
          <a:lstStyle/>
          <a:p>
            <a:r>
              <a:rPr lang="nn-NO" noProof="0" dirty="0"/>
              <a:t>Kva veit vi </a:t>
            </a:r>
            <a:br>
              <a:rPr lang="nn-NO" noProof="0" dirty="0"/>
            </a:br>
            <a:r>
              <a:rPr lang="nn-NO" noProof="0" dirty="0"/>
              <a:t>– og kva treng vi opplysningar om?</a:t>
            </a:r>
          </a:p>
        </p:txBody>
      </p:sp>
      <p:sp>
        <p:nvSpPr>
          <p:cNvPr id="3" name="Plassholder for innhold 2">
            <a:extLst>
              <a:ext uri="{FF2B5EF4-FFF2-40B4-BE49-F238E27FC236}">
                <a16:creationId xmlns:a16="http://schemas.microsoft.com/office/drawing/2014/main" id="{FE71AA4B-95B1-4270-80DD-C3A2093EABC3}"/>
              </a:ext>
            </a:extLst>
          </p:cNvPr>
          <p:cNvSpPr>
            <a:spLocks noGrp="1"/>
          </p:cNvSpPr>
          <p:nvPr>
            <p:ph idx="1"/>
          </p:nvPr>
        </p:nvSpPr>
        <p:spPr/>
        <p:txBody>
          <a:bodyPr/>
          <a:lstStyle/>
          <a:p>
            <a:pPr marL="0" indent="0">
              <a:buNone/>
            </a:pPr>
            <a:r>
              <a:rPr lang="nn-NO" sz="2200" noProof="0" dirty="0"/>
              <a:t>Bruk skjemaet til å halde orden på alle opplysningar og informasjon som de får tilgang til. Skriv også opp eventuelle spørsmål som de lurar på.</a:t>
            </a:r>
          </a:p>
        </p:txBody>
      </p:sp>
      <p:pic>
        <p:nvPicPr>
          <p:cNvPr id="6" name="Bilde 5" descr="Elevarket med skjema til å systematisere informasjon og spørsmål">
            <a:extLst>
              <a:ext uri="{FF2B5EF4-FFF2-40B4-BE49-F238E27FC236}">
                <a16:creationId xmlns:a16="http://schemas.microsoft.com/office/drawing/2014/main" id="{FFDEE7C3-B55B-A90A-33B1-6680F98399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31" t="7915" r="3891" b="13523"/>
          <a:stretch/>
        </p:blipFill>
        <p:spPr>
          <a:xfrm>
            <a:off x="2233750" y="2647954"/>
            <a:ext cx="6257106" cy="3769716"/>
          </a:xfrm>
          <a:prstGeom prst="rect">
            <a:avLst/>
          </a:prstGeom>
        </p:spPr>
      </p:pic>
    </p:spTree>
    <p:extLst>
      <p:ext uri="{BB962C8B-B14F-4D97-AF65-F5344CB8AC3E}">
        <p14:creationId xmlns:p14="http://schemas.microsoft.com/office/powerpoint/2010/main" val="2953807326"/>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4452</TotalTime>
  <Words>2264</Words>
  <Application>Microsoft Office PowerPoint</Application>
  <PresentationFormat>Skjermfremvisning (4:3)</PresentationFormat>
  <Paragraphs>229</Paragraphs>
  <Slides>37</Slides>
  <Notes>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37</vt:i4>
      </vt:variant>
    </vt:vector>
  </HeadingPairs>
  <TitlesOfParts>
    <vt:vector size="42" baseType="lpstr">
      <vt:lpstr>Aptos</vt:lpstr>
      <vt:lpstr>Arial</vt:lpstr>
      <vt:lpstr>Calibri</vt:lpstr>
      <vt:lpstr>Calibri Light</vt:lpstr>
      <vt:lpstr>Office-tema</vt:lpstr>
      <vt:lpstr>Bakgrunn</vt:lpstr>
      <vt:lpstr>Oppdrag</vt:lpstr>
      <vt:lpstr>Kva er ein infeksjon?</vt:lpstr>
      <vt:lpstr>Infeksjon</vt:lpstr>
      <vt:lpstr>Å stille ein diagnose</vt:lpstr>
      <vt:lpstr>Diaré</vt:lpstr>
      <vt:lpstr>CRP  (C-reaktivt protein)</vt:lpstr>
      <vt:lpstr>Kva kan verdiane på CRP-prøva fortelje?</vt:lpstr>
      <vt:lpstr>Kva veit vi  – og kva treng vi opplysningar om?</vt:lpstr>
      <vt:lpstr>Kjenneteikn på måloppnåing</vt:lpstr>
      <vt:lpstr>Økt 2</vt:lpstr>
      <vt:lpstr>Les om immunsystemet</vt:lpstr>
      <vt:lpstr>Immunsystemet</vt:lpstr>
      <vt:lpstr>Normalfloraen i kroppen</vt:lpstr>
      <vt:lpstr>Jakta på bakteriane </vt:lpstr>
      <vt:lpstr>Bakteriar og virus,  sorteringsoppgåve</vt:lpstr>
      <vt:lpstr>Samanlikne virus og bakteriar</vt:lpstr>
      <vt:lpstr>Bakteriar</vt:lpstr>
      <vt:lpstr>Virus</vt:lpstr>
      <vt:lpstr>Økt 3</vt:lpstr>
      <vt:lpstr>Tyfoid-Mary</vt:lpstr>
      <vt:lpstr>Smittekjedeforsøk</vt:lpstr>
      <vt:lpstr>Smittekjede – diskusjonsoppgåver</vt:lpstr>
      <vt:lpstr>Studer bakterieprøva</vt:lpstr>
      <vt:lpstr>Melding frå laboratoriet:</vt:lpstr>
      <vt:lpstr>Bakteriegrupper</vt:lpstr>
      <vt:lpstr>Behandling av bakterielle sjukdommar</vt:lpstr>
      <vt:lpstr>Økt 4</vt:lpstr>
      <vt:lpstr>Gramfarging</vt:lpstr>
      <vt:lpstr>To hovudgrupper bakteriar</vt:lpstr>
      <vt:lpstr>Ny melding frå laboratoriet:</vt:lpstr>
      <vt:lpstr>Økt 5</vt:lpstr>
      <vt:lpstr>Antibiotikaresistente bakteriar</vt:lpstr>
      <vt:lpstr>Antibiotikaresistens i Europa</vt:lpstr>
      <vt:lpstr>Utvikling av MRSA i Europa</vt:lpstr>
      <vt:lpstr>Økt 6</vt:lpstr>
      <vt:lpstr>Litteraturliste/referansar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Berit Reitan</dc:creator>
  <cp:lastModifiedBy>Aud Ragnhild Skår</cp:lastModifiedBy>
  <cp:revision>202</cp:revision>
  <dcterms:created xsi:type="dcterms:W3CDTF">2019-12-18T09:03:00Z</dcterms:created>
  <dcterms:modified xsi:type="dcterms:W3CDTF">2026-01-23T08:31:52Z</dcterms:modified>
</cp:coreProperties>
</file>