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65" r:id="rId2"/>
    <p:sldId id="292" r:id="rId3"/>
    <p:sldId id="257" r:id="rId4"/>
    <p:sldId id="256" r:id="rId5"/>
    <p:sldId id="258" r:id="rId6"/>
    <p:sldId id="259" r:id="rId7"/>
    <p:sldId id="288" r:id="rId8"/>
    <p:sldId id="277" r:id="rId9"/>
    <p:sldId id="275" r:id="rId10"/>
    <p:sldId id="276" r:id="rId11"/>
    <p:sldId id="274" r:id="rId12"/>
    <p:sldId id="267" r:id="rId13"/>
    <p:sldId id="269" r:id="rId14"/>
    <p:sldId id="270" r:id="rId15"/>
    <p:sldId id="271" r:id="rId16"/>
    <p:sldId id="273" r:id="rId17"/>
    <p:sldId id="286" r:id="rId18"/>
    <p:sldId id="280" r:id="rId19"/>
    <p:sldId id="281" r:id="rId20"/>
    <p:sldId id="287" r:id="rId21"/>
    <p:sldId id="282" r:id="rId22"/>
    <p:sldId id="283" r:id="rId23"/>
    <p:sldId id="284" r:id="rId24"/>
    <p:sldId id="291" r:id="rId25"/>
    <p:sldId id="293" r:id="rId26"/>
  </p:sldIdLst>
  <p:sldSz cx="6858000" cy="9906000" type="A4"/>
  <p:notesSz cx="6864350" cy="99949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bashini Parameswaran Ruben" initials="SPR" lastIdx="1" clrIdx="0">
    <p:extLst>
      <p:ext uri="{19B8F6BF-5375-455C-9EA6-DF929625EA0E}">
        <p15:presenceInfo xmlns:p15="http://schemas.microsoft.com/office/powerpoint/2012/main" userId="S-1-5-21-1927809936-1189766144-1318725885-1934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E7"/>
    <a:srgbClr val="2A81AF"/>
    <a:srgbClr val="663300"/>
    <a:srgbClr val="569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343" autoAdjust="0"/>
  </p:normalViewPr>
  <p:slideViewPr>
    <p:cSldViewPr snapToGrid="0">
      <p:cViewPr varScale="1">
        <p:scale>
          <a:sx n="48" d="100"/>
          <a:sy n="48" d="100"/>
        </p:scale>
        <p:origin x="2052" y="24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7788" y="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5AC30-8DF3-4FAF-BEA3-0401F38EF205}" type="datetimeFigureOut">
              <a:rPr lang="nb-NO" smtClean="0"/>
              <a:t>12.05.2020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263775" y="1249363"/>
            <a:ext cx="23368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810125"/>
            <a:ext cx="5492750" cy="3935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9325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7788" y="9493250"/>
            <a:ext cx="2974975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60732-4C99-4CA3-9766-222CEDC087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592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Spørr</a:t>
            </a:r>
            <a:r>
              <a:rPr lang="nb-NO" dirty="0"/>
              <a:t> Liv O om vi skal kobling</a:t>
            </a:r>
          </a:p>
          <a:p>
            <a:r>
              <a:rPr lang="nb-NO" dirty="0"/>
              <a:t>Bilde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0732-4C99-4CA3-9766-222CEDC0879A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2547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Spørr</a:t>
            </a:r>
            <a:r>
              <a:rPr lang="nb-NO" dirty="0"/>
              <a:t> Liv O om vi skal kobling</a:t>
            </a:r>
          </a:p>
          <a:p>
            <a:r>
              <a:rPr lang="nb-NO" dirty="0"/>
              <a:t>Bilde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0732-4C99-4CA3-9766-222CEDC0879A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8208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Her</a:t>
            </a:r>
            <a:r>
              <a:rPr lang="nb-NO" baseline="0" dirty="0"/>
              <a:t> må kanskje innholdet i boksene tilpasses elever?</a:t>
            </a:r>
          </a:p>
          <a:p>
            <a:r>
              <a:rPr lang="nb-NO" baseline="0" dirty="0"/>
              <a:t>Vise hvordan man legger inn en variabel Vise hvor man finner tilkoblinger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0732-4C99-4CA3-9766-222CEDC0879A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9717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Her</a:t>
            </a:r>
            <a:r>
              <a:rPr lang="nb-NO" baseline="0" dirty="0"/>
              <a:t> må kanskje innholdet i boksene tilpasses elever?</a:t>
            </a:r>
          </a:p>
          <a:p>
            <a:r>
              <a:rPr lang="nb-NO" baseline="0" dirty="0"/>
              <a:t> Hold over </a:t>
            </a:r>
            <a:r>
              <a:rPr lang="nb-NO" baseline="0" dirty="0" err="1"/>
              <a:t>microbit</a:t>
            </a:r>
            <a:endParaRPr lang="nb-NO" baseline="0" dirty="0"/>
          </a:p>
          <a:p>
            <a:endParaRPr lang="nb-NO" baseline="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Endret fra:</a:t>
            </a:r>
            <a:r>
              <a:rPr lang="nb-NO" sz="1200" baseline="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nb-NO" sz="12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Verdien  «0» betyr mørkest og «255» betyr lysest. </a:t>
            </a:r>
            <a:r>
              <a:rPr lang="nb-NO" sz="12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Hvis lyssensoren gir en verdi større enn 128, skal dioden  slukke. Gir den  en verdi mindre enn 128, skal dioden  tenne.» OK? 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0732-4C99-4CA3-9766-222CEDC0879A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3482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Po eller P1?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0732-4C99-4CA3-9766-222CEDC0879A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8778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Po eller P1?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0732-4C99-4CA3-9766-222CEDC0879A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9663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Maria har kommet hit.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0732-4C99-4CA3-9766-222CEDC0879A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6231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5 eller 4?</a:t>
            </a:r>
          </a:p>
          <a:p>
            <a:endParaRPr lang="nb-NO" dirty="0"/>
          </a:p>
          <a:p>
            <a:r>
              <a:rPr lang="nb-NO" dirty="0"/>
              <a:t>Bruke «LED» eller «diode» eller «Neopixel»? </a:t>
            </a:r>
          </a:p>
          <a:p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skal lage et program for en </a:t>
            </a:r>
            <a:r>
              <a:rPr lang="nb-NO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Neopixel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-stripe med 9 </a:t>
            </a:r>
            <a:r>
              <a:rPr lang="nb-NO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LED’er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Programmet ditt skal få den femte </a:t>
            </a:r>
            <a:r>
              <a:rPr lang="nb-NO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LED’en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(regnet fra enden med ledninger) til å lyse blått.</a:t>
            </a:r>
            <a:r>
              <a:rPr lang="nb-NO" baseline="0" dirty="0">
                <a:latin typeface="+mn-lt"/>
                <a:ea typeface="+mn-ea"/>
                <a:cs typeface="+mn-cs"/>
              </a:rPr>
              <a:t> 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0732-4C99-4CA3-9766-222CEDC0879A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4755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5 eller 4?</a:t>
            </a:r>
          </a:p>
          <a:p>
            <a:endParaRPr lang="nb-NO" dirty="0"/>
          </a:p>
          <a:p>
            <a:r>
              <a:rPr lang="nb-NO" dirty="0"/>
              <a:t>Bruke «LED» eller «diode» eller «Neopixel»? </a:t>
            </a:r>
          </a:p>
          <a:p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skal lage et program for en </a:t>
            </a:r>
            <a:r>
              <a:rPr lang="nb-NO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Neopixel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-stripe med 9 </a:t>
            </a:r>
            <a:r>
              <a:rPr lang="nb-NO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LED’er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Programmet ditt skal få den femte </a:t>
            </a:r>
            <a:r>
              <a:rPr lang="nb-NO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LED’en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(regnet fra enden med ledninger) til å lyse blått.</a:t>
            </a:r>
            <a:r>
              <a:rPr lang="nb-NO" baseline="0" dirty="0">
                <a:latin typeface="+mn-lt"/>
                <a:ea typeface="+mn-ea"/>
                <a:cs typeface="+mn-cs"/>
              </a:rPr>
              <a:t> </a:t>
            </a: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60732-4C99-4CA3-9766-222CEDC0879A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0316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B6C0BB63-7F83-472D-883D-9F32402484C0}"/>
              </a:ext>
            </a:extLst>
          </p:cNvPr>
          <p:cNvCxnSpPr>
            <a:cxnSpLocks/>
          </p:cNvCxnSpPr>
          <p:nvPr userDrawn="1"/>
        </p:nvCxnSpPr>
        <p:spPr>
          <a:xfrm>
            <a:off x="83128" y="346223"/>
            <a:ext cx="6683526" cy="0"/>
          </a:xfrm>
          <a:prstGeom prst="line">
            <a:avLst/>
          </a:prstGeom>
          <a:ln w="19050">
            <a:solidFill>
              <a:srgbClr val="2A81A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488" y="159228"/>
            <a:ext cx="3144420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txBody>
          <a:bodyPr wrap="square" rtlCol="0">
            <a:spAutoFit/>
          </a:bodyPr>
          <a:lstStyle>
            <a:lvl1pPr>
              <a:defRPr lang="en-US" sz="2000" dirty="0">
                <a:solidFill>
                  <a:srgbClr val="2A81A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BB92A-8326-40F0-9064-AE95D16C1524}" type="datetime1">
              <a:rPr lang="nb-NO" smtClean="0"/>
              <a:t>12.05.2020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22778" y="9708800"/>
            <a:ext cx="1543050" cy="178125"/>
          </a:xfrm>
        </p:spPr>
        <p:txBody>
          <a:bodyPr/>
          <a:lstStyle>
            <a:lvl1pPr algn="ctr">
              <a:defRPr sz="1100" b="1"/>
            </a:lvl1pPr>
          </a:lstStyle>
          <a:p>
            <a:fld id="{7FC258A5-AC2C-4F6F-8D27-7846E33A2C0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520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998E-85DB-475E-A5ED-3F83A14EE0DC}" type="datetime1">
              <a:rPr lang="nb-NO" smtClean="0"/>
              <a:t>12.05.2020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58A5-AC2C-4F6F-8D27-7846E33A2C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198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8067-113E-4536-B69D-DA77D8BCCAF2}" type="datetime1">
              <a:rPr lang="nb-NO" smtClean="0"/>
              <a:t>12.05.2020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58A5-AC2C-4F6F-8D27-7846E33A2C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0913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CADA-6D54-4295-8D87-8B8911899065}" type="datetime1">
              <a:rPr lang="nb-NO" smtClean="0"/>
              <a:t>12.05.2020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58A5-AC2C-4F6F-8D27-7846E33A2C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002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488" y="159228"/>
            <a:ext cx="3144420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dist="50800" dir="2700000" algn="tl" rotWithShape="0">
              <a:schemeClr val="tx1"/>
            </a:outerShdw>
          </a:effectLst>
        </p:spPr>
        <p:txBody>
          <a:bodyPr wrap="square" rtlCol="0">
            <a:spAutoFit/>
          </a:bodyPr>
          <a:lstStyle>
            <a:lvl1pPr>
              <a:defRPr lang="en-US" sz="2000" dirty="0"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5CC2-3CC3-4914-A886-01185C2627C3}" type="datetime1">
              <a:rPr lang="nb-NO" smtClean="0"/>
              <a:t>12.05.2020</a:t>
            </a:fld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21850" y="9205146"/>
            <a:ext cx="1543050" cy="52740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FC258A5-AC2C-4F6F-8D27-7846E33A2C0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25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691FD-E138-4054-973E-76DB2AC5883C}" type="datetime1">
              <a:rPr lang="nb-NO" smtClean="0"/>
              <a:t>12.05.2020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58A5-AC2C-4F6F-8D27-7846E33A2C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079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644-EFB4-49B6-966D-6A99171D892A}" type="datetime1">
              <a:rPr lang="nb-NO" smtClean="0"/>
              <a:t>12.05.2020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58A5-AC2C-4F6F-8D27-7846E33A2C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28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E0A63-538A-46F7-ADA7-5B850607BACF}" type="datetime1">
              <a:rPr lang="nb-NO" smtClean="0"/>
              <a:t>12.05.2020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58A5-AC2C-4F6F-8D27-7846E33A2C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7465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B442-5AB4-41BB-952D-E2A47D6227CD}" type="datetime1">
              <a:rPr lang="nb-NO" smtClean="0"/>
              <a:t>12.05.2020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58A5-AC2C-4F6F-8D27-7846E33A2C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082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1361-C11B-49AA-A01F-F881B0391852}" type="datetime1">
              <a:rPr lang="nb-NO" smtClean="0"/>
              <a:t>12.05.2020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58A5-AC2C-4F6F-8D27-7846E33A2C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457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04DE-9B7F-4761-962B-398F7965007B}" type="datetime1">
              <a:rPr lang="nb-NO" smtClean="0"/>
              <a:t>12.05.2020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58A5-AC2C-4F6F-8D27-7846E33A2C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948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5D97B-D60D-4FC4-BEF4-0BEE6A60F48D}" type="datetime1">
              <a:rPr lang="nb-NO" smtClean="0"/>
              <a:t>12.05.2020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58A5-AC2C-4F6F-8D27-7846E33A2C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1857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799066"/>
            <a:ext cx="5915025" cy="8123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3533A-BA6C-4593-88EA-4DAF0D23C1FC}" type="datetime1">
              <a:rPr lang="nb-NO" smtClean="0"/>
              <a:t>12.05.2020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258A5-AC2C-4F6F-8D27-7846E33A2C07}" type="slidenum">
              <a:rPr lang="nb-NO" smtClean="0"/>
              <a:t>‹#›</a:t>
            </a:fld>
            <a:endParaRPr lang="nb-NO"/>
          </a:p>
        </p:txBody>
      </p: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17076C45-7CC1-4BA9-A86C-39E7080FF1CF}"/>
              </a:ext>
            </a:extLst>
          </p:cNvPr>
          <p:cNvCxnSpPr>
            <a:cxnSpLocks/>
          </p:cNvCxnSpPr>
          <p:nvPr userDrawn="1"/>
        </p:nvCxnSpPr>
        <p:spPr>
          <a:xfrm>
            <a:off x="83128" y="9589107"/>
            <a:ext cx="6683526" cy="0"/>
          </a:xfrm>
          <a:prstGeom prst="line">
            <a:avLst/>
          </a:prstGeom>
          <a:ln w="19050">
            <a:solidFill>
              <a:srgbClr val="2A81A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Bilde 16">
            <a:extLst>
              <a:ext uri="{FF2B5EF4-FFF2-40B4-BE49-F238E27FC236}">
                <a16:creationId xmlns:a16="http://schemas.microsoft.com/office/drawing/2014/main" id="{CC50D38D-78CB-4679-877B-4C3C00D566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4" r="-2057"/>
          <a:stretch/>
        </p:blipFill>
        <p:spPr>
          <a:xfrm>
            <a:off x="5092700" y="9342038"/>
            <a:ext cx="1479550" cy="52739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F4BA804D-3241-4D3C-8F35-24355B9A4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08" r="76404"/>
          <a:stretch/>
        </p:blipFill>
        <p:spPr>
          <a:xfrm>
            <a:off x="4930775" y="9531668"/>
            <a:ext cx="200025" cy="19077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1097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9.pn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tmp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58A5-AC2C-4F6F-8D27-7846E33A2C07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9" name="TekstSylinder 23">
            <a:extLst>
              <a:ext uri="{FF2B5EF4-FFF2-40B4-BE49-F238E27FC236}">
                <a16:creationId xmlns:a16="http://schemas.microsoft.com/office/drawing/2014/main" id="{3EFB42B7-2BD4-CD49-AD88-C8252BA73FF2}"/>
              </a:ext>
            </a:extLst>
          </p:cNvPr>
          <p:cNvSpPr txBox="1"/>
          <p:nvPr/>
        </p:nvSpPr>
        <p:spPr>
          <a:xfrm>
            <a:off x="685800" y="7743733"/>
            <a:ext cx="5556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micro:bit er en mikrokontroller, en liten datamaskin som kan programmeres til å fungere sammen med knapper, motorer, sensorer, høgtalere, lysdioder osv.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314C16B6-2C6D-45E6-93A4-816CBF46FF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531" y="6213183"/>
            <a:ext cx="3008770" cy="599171"/>
          </a:xfrm>
          <a:prstGeom prst="rect">
            <a:avLst/>
          </a:prstGeom>
        </p:spPr>
      </p:pic>
      <p:sp>
        <p:nvSpPr>
          <p:cNvPr id="11" name="TekstSylinder 4">
            <a:extLst>
              <a:ext uri="{FF2B5EF4-FFF2-40B4-BE49-F238E27FC236}">
                <a16:creationId xmlns:a16="http://schemas.microsoft.com/office/drawing/2014/main" id="{3C4ECA0E-8F59-42B4-96E2-04210A05A8D6}"/>
              </a:ext>
            </a:extLst>
          </p:cNvPr>
          <p:cNvSpPr txBox="1"/>
          <p:nvPr/>
        </p:nvSpPr>
        <p:spPr>
          <a:xfrm>
            <a:off x="1515861" y="5369370"/>
            <a:ext cx="38477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4400" dirty="0"/>
              <a:t>Kom i gang med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6" y="1326425"/>
            <a:ext cx="4521246" cy="387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96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C1E79C-E7E8-4A21-8732-524C442E8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88" y="159228"/>
            <a:ext cx="3003232" cy="646331"/>
          </a:xfrm>
        </p:spPr>
        <p:txBody>
          <a:bodyPr/>
          <a:lstStyle/>
          <a:p>
            <a:r>
              <a:rPr lang="nb-NO" b="1" dirty="0"/>
              <a:t>Valgfri oppgave: </a:t>
            </a:r>
            <a:r>
              <a:rPr lang="nb-NO" dirty="0"/>
              <a:t>Lek deg!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3793AC1D-D440-4C1F-8EE3-C867393E9294}"/>
              </a:ext>
            </a:extLst>
          </p:cNvPr>
          <p:cNvSpPr txBox="1"/>
          <p:nvPr/>
        </p:nvSpPr>
        <p:spPr>
          <a:xfrm>
            <a:off x="425952" y="967019"/>
            <a:ext cx="54093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Nå er det på tide å prøve seg litt fram selv! Forsøk å lage et program som gjør noe du vil!</a:t>
            </a:r>
          </a:p>
          <a:p>
            <a:endParaRPr lang="nb-NO" dirty="0"/>
          </a:p>
          <a:p>
            <a:r>
              <a:rPr lang="nb-NO" dirty="0"/>
              <a:t>Her er noen tips du kan teste ut når du holder på:</a:t>
            </a:r>
          </a:p>
          <a:p>
            <a:endParaRPr lang="nb-NO" dirty="0"/>
          </a:p>
          <a:p>
            <a:pPr marL="342900" indent="-342900">
              <a:spcBef>
                <a:spcPts val="1800"/>
              </a:spcBef>
              <a:buAutoNum type="arabicPeriod"/>
            </a:pPr>
            <a:r>
              <a:rPr lang="nb-NO" dirty="0"/>
              <a:t>For å fjerne brikker kan du enten dra dem til venstre ut av brettet. Eller du kan </a:t>
            </a:r>
            <a:r>
              <a:rPr lang="nb-NO" dirty="0" err="1"/>
              <a:t>høyreklikke</a:t>
            </a:r>
            <a:r>
              <a:rPr lang="nb-NO" dirty="0"/>
              <a:t> på brikken og velge «Slett blokk».</a:t>
            </a:r>
          </a:p>
          <a:p>
            <a:pPr marL="342900" indent="-342900">
              <a:spcBef>
                <a:spcPts val="1800"/>
              </a:spcBef>
              <a:buAutoNum type="arabicPeriod"/>
            </a:pPr>
            <a:r>
              <a:rPr lang="nb-NO" dirty="0"/>
              <a:t>Du kan kopiere enkeltbrikker eller flere brikker som er satt sammen ved å </a:t>
            </a:r>
            <a:r>
              <a:rPr lang="nb-NO" dirty="0" err="1"/>
              <a:t>høyreklikke</a:t>
            </a:r>
            <a:r>
              <a:rPr lang="nb-NO" dirty="0"/>
              <a:t> og velge «Lag kopi».</a:t>
            </a:r>
          </a:p>
          <a:p>
            <a:pPr marL="342900" indent="-342900">
              <a:spcBef>
                <a:spcPts val="1800"/>
              </a:spcBef>
              <a:buAutoNum type="arabicPeriod"/>
            </a:pPr>
            <a:r>
              <a:rPr lang="nb-NO" dirty="0"/>
              <a:t>Gjør du noe du angrer på, kan du bruke angre-knappene nederst (eller </a:t>
            </a:r>
            <a:r>
              <a:rPr lang="nb-NO" dirty="0" err="1"/>
              <a:t>ctrl</a:t>
            </a:r>
            <a:r>
              <a:rPr lang="nb-NO" dirty="0"/>
              <a:t> + z). </a:t>
            </a:r>
          </a:p>
          <a:p>
            <a:pPr marL="342900" indent="-342900">
              <a:spcBef>
                <a:spcPts val="1800"/>
              </a:spcBef>
              <a:buAutoNum type="arabicPeriod"/>
            </a:pPr>
            <a:r>
              <a:rPr lang="nb-NO" dirty="0"/>
              <a:t>Har du laget noe kult du vil dele med andre? Klikk på Del-knappen og velg så «Del prosjekt». Da får du en lenke du kan sende til andre, og de får opp en kopi av programmet og kan jobbe videre med det.</a:t>
            </a:r>
          </a:p>
          <a:p>
            <a:pPr marL="342900" indent="-342900">
              <a:spcBef>
                <a:spcPts val="1800"/>
              </a:spcBef>
              <a:buAutoNum type="arabicPeriod"/>
            </a:pPr>
            <a:endParaRPr lang="nb-NO" dirty="0"/>
          </a:p>
          <a:p>
            <a:pPr algn="ctr">
              <a:spcBef>
                <a:spcPts val="1800"/>
              </a:spcBef>
            </a:pPr>
            <a:r>
              <a:rPr lang="nb-NO" b="1" dirty="0"/>
              <a:t>Lykke til!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590558F-9983-486C-B1D3-FD3234FF3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988" y="4779797"/>
            <a:ext cx="895350" cy="466725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76F4C0E3-D7E4-4A21-B751-222D2C2CD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316" y="5753025"/>
            <a:ext cx="676275" cy="400050"/>
          </a:xfrm>
          <a:prstGeom prst="rect">
            <a:avLst/>
          </a:prstGeom>
        </p:spPr>
      </p:pic>
      <p:sp>
        <p:nvSpPr>
          <p:cNvPr id="15" name="Plassholder for lysbildenummer 14">
            <a:extLst>
              <a:ext uri="{FF2B5EF4-FFF2-40B4-BE49-F238E27FC236}">
                <a16:creationId xmlns:a16="http://schemas.microsoft.com/office/drawing/2014/main" id="{BB57036F-2D4A-47E9-9E78-E5DD42A93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58A5-AC2C-4F6F-8D27-7846E33A2C07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7845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C1E79C-E7E8-4A21-8732-524C442E8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88" y="173742"/>
            <a:ext cx="1059137" cy="331706"/>
          </a:xfrm>
        </p:spPr>
        <p:txBody>
          <a:bodyPr/>
          <a:lstStyle/>
          <a:p>
            <a:r>
              <a:rPr lang="nb-NO" b="1" dirty="0"/>
              <a:t>Utstyr</a:t>
            </a:r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EE0FC2F8-8769-45D4-9AFC-253D75986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58A5-AC2C-4F6F-8D27-7846E33A2C07}" type="slidenum">
              <a:rPr lang="nb-NO" smtClean="0"/>
              <a:t>11</a:t>
            </a:fld>
            <a:endParaRPr lang="nb-NO"/>
          </a:p>
        </p:txBody>
      </p:sp>
      <p:cxnSp>
        <p:nvCxnSpPr>
          <p:cNvPr id="17" name="Rett linje 10">
            <a:extLst>
              <a:ext uri="{FF2B5EF4-FFF2-40B4-BE49-F238E27FC236}">
                <a16:creationId xmlns:a16="http://schemas.microsoft.com/office/drawing/2014/main" id="{48DCB6F5-6C7D-4C4C-A4FC-6221D4D2BA9B}"/>
              </a:ext>
            </a:extLst>
          </p:cNvPr>
          <p:cNvCxnSpPr>
            <a:cxnSpLocks/>
          </p:cNvCxnSpPr>
          <p:nvPr/>
        </p:nvCxnSpPr>
        <p:spPr>
          <a:xfrm flipV="1">
            <a:off x="0" y="6068080"/>
            <a:ext cx="6736066" cy="29925"/>
          </a:xfrm>
          <a:prstGeom prst="line">
            <a:avLst/>
          </a:prstGeom>
          <a:ln w="19050">
            <a:solidFill>
              <a:srgbClr val="2A81A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39" y="2454483"/>
            <a:ext cx="1965427" cy="1343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17" y="535355"/>
            <a:ext cx="1741226" cy="12850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81" y="2424762"/>
            <a:ext cx="1488392" cy="13296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20" y="2407023"/>
            <a:ext cx="1595657" cy="13326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16" y="4382852"/>
            <a:ext cx="1583861" cy="12404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4" r="6357" b="19773"/>
          <a:stretch/>
        </p:blipFill>
        <p:spPr>
          <a:xfrm>
            <a:off x="4884219" y="534191"/>
            <a:ext cx="1506683" cy="12850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20" y="571499"/>
            <a:ext cx="1583861" cy="129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793" y="6504230"/>
            <a:ext cx="2880669" cy="26738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48389" y="3798121"/>
            <a:ext cx="1717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Avisoleringstang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06337" y="1841589"/>
            <a:ext cx="188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Muttere og skruer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55346" y="3766465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Avbitertang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7770" y="3723445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Ledning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47593" y="4770869"/>
            <a:ext cx="3489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USB-kabel til pc</a:t>
            </a:r>
          </a:p>
          <a:p>
            <a:r>
              <a:rPr lang="nb-NO" dirty="0"/>
              <a:t>(Til </a:t>
            </a:r>
            <a:r>
              <a:rPr lang="nb-NO" dirty="0" err="1" smtClean="0"/>
              <a:t>iPad</a:t>
            </a:r>
            <a:r>
              <a:rPr lang="nb-NO" dirty="0" smtClean="0"/>
              <a:t>: </a:t>
            </a:r>
            <a:r>
              <a:rPr lang="nb-NO" dirty="0"/>
              <a:t>bruk Bluetooth og batteri)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84082" y="1931055"/>
            <a:ext cx="140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Koblingsboks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7770" y="1856536"/>
            <a:ext cx="10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Micro:bit</a:t>
            </a:r>
            <a:endParaRPr lang="nb-NO" dirty="0"/>
          </a:p>
        </p:txBody>
      </p:sp>
      <p:sp>
        <p:nvSpPr>
          <p:cNvPr id="23" name="Tittel 1">
            <a:extLst>
              <a:ext uri="{FF2B5EF4-FFF2-40B4-BE49-F238E27FC236}">
                <a16:creationId xmlns:a16="http://schemas.microsoft.com/office/drawing/2014/main" id="{1EC1E79C-E7E8-4A21-8732-524C442E85E0}"/>
              </a:ext>
            </a:extLst>
          </p:cNvPr>
          <p:cNvSpPr txBox="1">
            <a:spLocks/>
          </p:cNvSpPr>
          <p:nvPr/>
        </p:nvSpPr>
        <p:spPr>
          <a:xfrm>
            <a:off x="432620" y="5947902"/>
            <a:ext cx="5151389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txBody>
          <a:bodyPr wrap="square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dirty="0">
                <a:solidFill>
                  <a:srgbClr val="2A81A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b-NO" b="1" dirty="0"/>
              <a:t>Klargjør micro:bit som i koblingsskjema under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8" t="8087" r="31660" b="18883"/>
          <a:stretch/>
        </p:blipFill>
        <p:spPr>
          <a:xfrm>
            <a:off x="787311" y="6330147"/>
            <a:ext cx="2458340" cy="312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14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C1E79C-E7E8-4A21-8732-524C442E8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88" y="173742"/>
            <a:ext cx="1585912" cy="369332"/>
          </a:xfrm>
        </p:spPr>
        <p:txBody>
          <a:bodyPr/>
          <a:lstStyle/>
          <a:p>
            <a:r>
              <a:rPr lang="nb-NO" b="1" dirty="0"/>
              <a:t>Oppgave 1a: </a:t>
            </a:r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EE0FC2F8-8769-45D4-9AFC-253D75986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58A5-AC2C-4F6F-8D27-7846E33A2C07}" type="slidenum">
              <a:rPr lang="nb-NO" smtClean="0"/>
              <a:t>12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1EC1E79C-E7E8-4A21-8732-524C442E85E0}"/>
              </a:ext>
            </a:extLst>
          </p:cNvPr>
          <p:cNvSpPr txBox="1">
            <a:spLocks/>
          </p:cNvSpPr>
          <p:nvPr/>
        </p:nvSpPr>
        <p:spPr>
          <a:xfrm>
            <a:off x="471487" y="574176"/>
            <a:ext cx="5393735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txBody>
          <a:bodyPr wrap="square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dirty="0">
                <a:solidFill>
                  <a:srgbClr val="2A81A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b-NO" dirty="0"/>
              <a:t>En lysdiode skrus av/på via knapp A på </a:t>
            </a:r>
            <a:r>
              <a:rPr lang="nb-NO" dirty="0" err="1"/>
              <a:t>micro:bit</a:t>
            </a: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8" t="1041" r="1357" b="4559"/>
          <a:stretch/>
        </p:blipFill>
        <p:spPr>
          <a:xfrm>
            <a:off x="471487" y="4153011"/>
            <a:ext cx="4824413" cy="518458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94344" y="6076280"/>
            <a:ext cx="834681" cy="4959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00" y="5121171"/>
            <a:ext cx="2671944" cy="233426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4" y="1387825"/>
            <a:ext cx="2765544" cy="2393978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/>
        </p:nvCxnSpPr>
        <p:spPr>
          <a:xfrm flipH="1">
            <a:off x="1821294" y="3025247"/>
            <a:ext cx="2344534" cy="14185"/>
          </a:xfrm>
          <a:prstGeom prst="straightConnector1">
            <a:avLst/>
          </a:prstGeom>
          <a:ln w="38100">
            <a:tailEnd type="triangle"/>
          </a:ln>
          <a:effectLst>
            <a:glow rad="101600">
              <a:srgbClr val="FFFFCC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3893077" y="2075478"/>
            <a:ext cx="2507689" cy="1899537"/>
          </a:xfrm>
          <a:prstGeom prst="wedgeRoundRectCallout">
            <a:avLst>
              <a:gd name="adj1" fmla="val -21466"/>
              <a:gd name="adj2" fmla="val 38196"/>
              <a:gd name="adj3" fmla="val 16667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nb-NO" sz="16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Den lengste pinnen skal inn i inngangen til den røde ledningen. Den korteste pinnen skal i inngangen til den svarte ledningen.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95353" y="8795339"/>
            <a:ext cx="563525" cy="2232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1" dirty="0">
                <a:solidFill>
                  <a:schemeClr val="tx1"/>
                </a:solidFill>
              </a:rPr>
              <a:t>Rød</a:t>
            </a:r>
          </a:p>
        </p:txBody>
      </p:sp>
    </p:spTree>
    <p:extLst>
      <p:ext uri="{BB962C8B-B14F-4D97-AF65-F5344CB8AC3E}">
        <p14:creationId xmlns:p14="http://schemas.microsoft.com/office/powerpoint/2010/main" val="287224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EE0FC2F8-8769-45D4-9AFC-253D75986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58A5-AC2C-4F6F-8D27-7846E33A2C07}" type="slidenum">
              <a:rPr lang="nb-NO" smtClean="0"/>
              <a:t>13</a:t>
            </a:fld>
            <a:endParaRPr lang="nb-NO"/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79C3354C-D8CE-4DFA-A350-26AA87B9E5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723" y="1639288"/>
            <a:ext cx="1721034" cy="348881"/>
          </a:xfrm>
          <a:prstGeom prst="rect">
            <a:avLst/>
          </a:prstGeom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33106E6D-4F22-4145-9FBB-412AA483E7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343" y="2175356"/>
            <a:ext cx="1815919" cy="36811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413" y="2726129"/>
            <a:ext cx="1470111" cy="38167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413" y="3278279"/>
            <a:ext cx="1615468" cy="33362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9660" y="160654"/>
            <a:ext cx="1568531" cy="923330"/>
          </a:xfrm>
        </p:spPr>
        <p:txBody>
          <a:bodyPr/>
          <a:lstStyle/>
          <a:p>
            <a:r>
              <a:rPr lang="nb-NO" b="1" dirty="0"/>
              <a:t>Oppgave 1a:</a:t>
            </a:r>
            <a:r>
              <a:rPr lang="nb-NO" dirty="0"/>
              <a:t/>
            </a:r>
            <a:br>
              <a:rPr lang="nb-NO" dirty="0"/>
            </a:br>
            <a:r>
              <a:rPr lang="nb-NO" b="1" dirty="0"/>
              <a:t/>
            </a:r>
            <a:br>
              <a:rPr lang="nb-NO" b="1" dirty="0"/>
            </a:br>
            <a:endParaRPr lang="en-US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216" y="6149494"/>
            <a:ext cx="2540738" cy="29823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6481" y="7221225"/>
            <a:ext cx="3538694" cy="1482881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15" name="Title 4"/>
          <p:cNvSpPr txBox="1">
            <a:spLocks/>
          </p:cNvSpPr>
          <p:nvPr/>
        </p:nvSpPr>
        <p:spPr>
          <a:xfrm>
            <a:off x="309660" y="633893"/>
            <a:ext cx="5195790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txBody>
          <a:bodyPr wrap="square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dirty="0">
                <a:solidFill>
                  <a:srgbClr val="2A81A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b-NO" dirty="0"/>
              <a:t>En diode skrus av/på via knapp A på micro:bit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clrChange>
              <a:clrFrom>
                <a:srgbClr val="ECF0F1"/>
              </a:clrFrom>
              <a:clrTo>
                <a:srgbClr val="ECF0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3355" y="1383616"/>
            <a:ext cx="3977644" cy="4056215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8" idx="1"/>
          </p:cNvCxnSpPr>
          <p:nvPr/>
        </p:nvCxnSpPr>
        <p:spPr>
          <a:xfrm flipH="1" flipV="1">
            <a:off x="3016155" y="3278279"/>
            <a:ext cx="1552044" cy="2596430"/>
          </a:xfrm>
          <a:prstGeom prst="straightConnector1">
            <a:avLst/>
          </a:prstGeom>
          <a:ln w="38100">
            <a:tailEnd type="triangle"/>
          </a:ln>
          <a:effectLst>
            <a:glow rad="101600">
              <a:srgbClr val="FFFFE7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394303" y="5867575"/>
            <a:ext cx="1263854" cy="8486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4568199" y="5244673"/>
            <a:ext cx="2148670" cy="1260072"/>
          </a:xfrm>
          <a:prstGeom prst="wedgeRoundRectCallout">
            <a:avLst>
              <a:gd name="adj1" fmla="val -21466"/>
              <a:gd name="adj2" fmla="val 38196"/>
              <a:gd name="adj3" fmla="val 16667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</a:pPr>
            <a:r>
              <a:rPr lang="nb-NO" sz="16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 trenger en variabel, som vi kaller «lys». Den skal huske om dioden er av eller på.</a:t>
            </a:r>
            <a:endParaRPr lang="en-US" sz="1600" dirty="0">
              <a:solidFill>
                <a:schemeClr val="accent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71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C1E79C-E7E8-4A21-8732-524C442E8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88" y="173742"/>
            <a:ext cx="1521085" cy="369332"/>
          </a:xfrm>
        </p:spPr>
        <p:txBody>
          <a:bodyPr/>
          <a:lstStyle/>
          <a:p>
            <a:r>
              <a:rPr lang="nb-NO" b="1" dirty="0"/>
              <a:t>Oppgave 1b:</a:t>
            </a:r>
            <a:endParaRPr lang="nb-NO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EE0FC2F8-8769-45D4-9AFC-253D75986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58A5-AC2C-4F6F-8D27-7846E33A2C07}" type="slidenum">
              <a:rPr lang="nb-NO" smtClean="0"/>
              <a:t>14</a:t>
            </a:fld>
            <a:endParaRPr lang="nb-NO"/>
          </a:p>
        </p:txBody>
      </p:sp>
      <p:sp>
        <p:nvSpPr>
          <p:cNvPr id="3" name="Rectangle 2"/>
          <p:cNvSpPr/>
          <p:nvPr/>
        </p:nvSpPr>
        <p:spPr>
          <a:xfrm>
            <a:off x="441959" y="1072138"/>
            <a:ext cx="5813367" cy="2178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Koblingen er som i forrige oppgave.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stedet for å trykke på knapp «A» skal den innebygde lyssensoren i micro:bit få dioden til å slukke når lyset i rommet er kraftig nok.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Brikken «lysnivå» setter i gang  lyssensoren i micro:bit-en. </a:t>
            </a:r>
          </a:p>
        </p:txBody>
      </p:sp>
      <p:sp>
        <p:nvSpPr>
          <p:cNvPr id="17" name="Tittel 1">
            <a:extLst>
              <a:ext uri="{FF2B5EF4-FFF2-40B4-BE49-F238E27FC236}">
                <a16:creationId xmlns:a16="http://schemas.microsoft.com/office/drawing/2014/main" id="{1EC1E79C-E7E8-4A21-8732-524C442E85E0}"/>
              </a:ext>
            </a:extLst>
          </p:cNvPr>
          <p:cNvSpPr txBox="1">
            <a:spLocks/>
          </p:cNvSpPr>
          <p:nvPr/>
        </p:nvSpPr>
        <p:spPr>
          <a:xfrm>
            <a:off x="471488" y="640464"/>
            <a:ext cx="5260572" cy="646331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txBody>
          <a:bodyPr wrap="square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dirty="0">
                <a:solidFill>
                  <a:srgbClr val="2A81A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b-NO" dirty="0"/>
              <a:t>Lysdioden skrus av/på via lyssensor i micro:bit, i stedet for knapp A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1959" y="7357884"/>
            <a:ext cx="3641875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Hold hånda over micro:bit for å teste. Hva skjer? Slukker lysdioden </a:t>
            </a:r>
            <a:br>
              <a:rPr lang="nb-NO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når du tar vekk hånda?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ECF0F1"/>
              </a:clrFrom>
              <a:clrTo>
                <a:srgbClr val="ECF0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189" y="3773099"/>
            <a:ext cx="3607329" cy="3372706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cxnSpLocks/>
          </p:cNvCxnSpPr>
          <p:nvPr/>
        </p:nvCxnSpPr>
        <p:spPr>
          <a:xfrm flipH="1" flipV="1">
            <a:off x="2928551" y="4621428"/>
            <a:ext cx="1373327" cy="147784"/>
          </a:xfrm>
          <a:prstGeom prst="straightConnector1">
            <a:avLst/>
          </a:prstGeom>
          <a:ln w="38100"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4091685" y="4151444"/>
            <a:ext cx="2593113" cy="4312934"/>
          </a:xfrm>
          <a:prstGeom prst="wedgeRoundRectCallout">
            <a:avLst>
              <a:gd name="adj1" fmla="val -21466"/>
              <a:gd name="adj2" fmla="val 38196"/>
              <a:gd name="adj3" fmla="val 16667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6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 betyr dette tallet?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Skalaen for lys går fra 0 til 255, der 0 er mørkest og 255 er lysest.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Hvis lyssensoren gir en verdi større enn 128, skal dioden  slukke. Gir den  en verdi mindre enn 128, skal dioden  tenne.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Her kan det  hende at du må velge et annet tall for  at det skal passe med lyset i rommet.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Prøv deg frem!</a:t>
            </a:r>
          </a:p>
        </p:txBody>
      </p:sp>
    </p:spTree>
    <p:extLst>
      <p:ext uri="{BB962C8B-B14F-4D97-AF65-F5344CB8AC3E}">
        <p14:creationId xmlns:p14="http://schemas.microsoft.com/office/powerpoint/2010/main" val="3279829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C1E79C-E7E8-4A21-8732-524C442E8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87" y="173742"/>
            <a:ext cx="1562029" cy="646331"/>
          </a:xfrm>
        </p:spPr>
        <p:txBody>
          <a:bodyPr/>
          <a:lstStyle/>
          <a:p>
            <a:r>
              <a:rPr lang="nb-NO" b="1" dirty="0"/>
              <a:t>Oppgave 2a:</a:t>
            </a:r>
            <a:br>
              <a:rPr lang="nb-NO" b="1" dirty="0"/>
            </a:br>
            <a:endParaRPr lang="nb-NO" b="1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EE0FC2F8-8769-45D4-9AFC-253D75986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58A5-AC2C-4F6F-8D27-7846E33A2C07}" type="slidenum">
              <a:rPr lang="nb-NO" smtClean="0"/>
              <a:t>15</a:t>
            </a:fld>
            <a:endParaRPr lang="nb-NO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71486" y="7978578"/>
            <a:ext cx="48329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Oppkoblingen er den samme som i oppgave 1b. </a:t>
            </a:r>
            <a:endParaRPr kumimoji="0" lang="nb-NO" altLang="nb-NO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4572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74747" y="1418084"/>
            <a:ext cx="6144417" cy="220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b-NO" alt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skal nå lage et program som skal få m</a:t>
            </a:r>
            <a:r>
              <a:rPr kumimoji="0" lang="nb-NO" altLang="nb-NO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icro:bit</a:t>
            </a:r>
            <a:r>
              <a:rPr lang="nb-NO" alt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til å gjøre to ting samtidig: </a:t>
            </a:r>
            <a:br>
              <a:rPr lang="nb-NO" alt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altLang="nb-NO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nb-NO" alt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samme som i oppgave 1b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nb-NO" alt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Vise temperatur på displayet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1EC1E79C-E7E8-4A21-8732-524C442E85E0}"/>
              </a:ext>
            </a:extLst>
          </p:cNvPr>
          <p:cNvSpPr txBox="1">
            <a:spLocks/>
          </p:cNvSpPr>
          <p:nvPr/>
        </p:nvSpPr>
        <p:spPr>
          <a:xfrm>
            <a:off x="471486" y="641866"/>
            <a:ext cx="5710949" cy="923330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dirty="0">
                <a:solidFill>
                  <a:srgbClr val="2A81A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b-NO" dirty="0"/>
              <a:t>Bruk den innebygde temperatursensoren i micro:bit for å vise innetemperatur på displayet.</a:t>
            </a:r>
            <a:br>
              <a:rPr lang="nb-NO" dirty="0"/>
            </a:br>
            <a:endParaRPr lang="nb-NO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394303" y="6437870"/>
            <a:ext cx="1113781" cy="5491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4257726" y="6608221"/>
            <a:ext cx="2361437" cy="757200"/>
          </a:xfrm>
          <a:prstGeom prst="wedgeRoundRectCallout">
            <a:avLst>
              <a:gd name="adj1" fmla="val -21466"/>
              <a:gd name="adj2" fmla="val 38196"/>
              <a:gd name="adj3" fmla="val 16667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Viser temperaturen på displayet på </a:t>
            </a:r>
            <a:r>
              <a:rPr lang="nb-NO" sz="16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micro:bit</a:t>
            </a:r>
            <a:r>
              <a:rPr lang="nb-NO" sz="16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-en.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ECF0F1"/>
              </a:clrFrom>
              <a:clrTo>
                <a:srgbClr val="ECF0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486" y="3365616"/>
            <a:ext cx="347662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95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EE0FC2F8-8769-45D4-9AFC-253D75986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58A5-AC2C-4F6F-8D27-7846E33A2C07}" type="slidenum">
              <a:rPr lang="nb-NO" smtClean="0"/>
              <a:t>16</a:t>
            </a:fld>
            <a:endParaRPr lang="nb-NO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4572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86796" y="145368"/>
            <a:ext cx="1589654" cy="369332"/>
          </a:xfrm>
        </p:spPr>
        <p:txBody>
          <a:bodyPr/>
          <a:lstStyle/>
          <a:p>
            <a:r>
              <a:rPr lang="en-US" b="1" dirty="0"/>
              <a:t>Oppgave 2b:</a:t>
            </a:r>
            <a:r>
              <a:rPr lang="en-US" dirty="0"/>
              <a:t> 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1EC1E79C-E7E8-4A21-8732-524C442E85E0}"/>
              </a:ext>
            </a:extLst>
          </p:cNvPr>
          <p:cNvSpPr txBox="1">
            <a:spLocks/>
          </p:cNvSpPr>
          <p:nvPr/>
        </p:nvSpPr>
        <p:spPr>
          <a:xfrm>
            <a:off x="471485" y="572168"/>
            <a:ext cx="6386515" cy="1200329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txBody>
          <a:bodyPr wrap="square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dirty="0">
                <a:solidFill>
                  <a:srgbClr val="2A81A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b-NO" dirty="0"/>
              <a:t>Koble på en ekstern temperatursensor til micro:bit i stedet for å bruke den innebygde.</a:t>
            </a:r>
            <a:r>
              <a:rPr lang="nb-NO" b="1" dirty="0"/>
              <a:t> 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5" y="1593514"/>
            <a:ext cx="3162105" cy="2058136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2419350" y="2209800"/>
            <a:ext cx="2092925" cy="326928"/>
          </a:xfrm>
          <a:prstGeom prst="straightConnector1">
            <a:avLst/>
          </a:prstGeom>
          <a:ln w="38100"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4165828" y="1133476"/>
            <a:ext cx="2474832" cy="2661049"/>
          </a:xfrm>
          <a:prstGeom prst="wedgeRoundRectCallout">
            <a:avLst>
              <a:gd name="adj1" fmla="val -21466"/>
              <a:gd name="adj2" fmla="val 38196"/>
              <a:gd name="adj3" fmla="val 16667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6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Når den flate siden på den lille sensoren peker opp, og den avrundede siden peker ned, skal pinnen til venstre kobles til rød ledning, pinnen i midten til svart ledning og pinnen til høyre kobles til gul ledning.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36461" y="7567862"/>
            <a:ext cx="2116540" cy="3128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44831" y="9043231"/>
            <a:ext cx="749900" cy="184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2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47" y="4088953"/>
            <a:ext cx="5449305" cy="508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95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EE0FC2F8-8769-45D4-9AFC-253D75986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58A5-AC2C-4F6F-8D27-7846E33A2C07}" type="slidenum">
              <a:rPr lang="nb-NO" smtClean="0"/>
              <a:t>17</a:t>
            </a:fld>
            <a:endParaRPr lang="nb-NO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4572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0" name="Tekstboks 37"/>
          <p:cNvSpPr txBox="1">
            <a:spLocks noChangeArrowheads="1"/>
          </p:cNvSpPr>
          <p:nvPr/>
        </p:nvSpPr>
        <p:spPr bwMode="auto">
          <a:xfrm>
            <a:off x="471485" y="7154720"/>
            <a:ext cx="5798834" cy="1041488"/>
          </a:xfrm>
          <a:prstGeom prst="rect">
            <a:avLst/>
          </a:prstGeom>
          <a:solidFill>
            <a:srgbClr val="FFFFFF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b-NO" altLang="nb-NO" b="1" dirty="0"/>
              <a:t>Prøv f.eks. å holde rundt sensoren, eller pakk den i plast og legg den i en kopp med kaldt vann. </a:t>
            </a:r>
            <a:r>
              <a:rPr kumimoji="0" lang="nb-NO" altLang="nb-NO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Endrer</a:t>
            </a:r>
            <a:r>
              <a:rPr kumimoji="0" lang="nb-NO" altLang="nb-NO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temperaturen seg på displayet på micro:bit?</a:t>
            </a:r>
            <a:endParaRPr kumimoji="0" lang="nb-NO" altLang="nb-NO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Tittel 1">
            <a:extLst>
              <a:ext uri="{FF2B5EF4-FFF2-40B4-BE49-F238E27FC236}">
                <a16:creationId xmlns:a16="http://schemas.microsoft.com/office/drawing/2014/main" id="{1EC1E79C-E7E8-4A21-8732-524C442E85E0}"/>
              </a:ext>
            </a:extLst>
          </p:cNvPr>
          <p:cNvSpPr txBox="1">
            <a:spLocks/>
          </p:cNvSpPr>
          <p:nvPr/>
        </p:nvSpPr>
        <p:spPr>
          <a:xfrm>
            <a:off x="471486" y="205931"/>
            <a:ext cx="1585914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txBody>
          <a:bodyPr wrap="square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dirty="0">
                <a:solidFill>
                  <a:srgbClr val="2A81A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b-NO" b="1" dirty="0"/>
              <a:t>Oppgave 2b: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5" y="3264752"/>
            <a:ext cx="1276350" cy="322841"/>
          </a:xfrm>
          <a:prstGeom prst="rect">
            <a:avLst/>
          </a:prstGeom>
        </p:spPr>
      </p:pic>
      <p:sp>
        <p:nvSpPr>
          <p:cNvPr id="27" name="Tittel 1">
            <a:extLst>
              <a:ext uri="{FF2B5EF4-FFF2-40B4-BE49-F238E27FC236}">
                <a16:creationId xmlns:a16="http://schemas.microsoft.com/office/drawing/2014/main" id="{1EC1E79C-E7E8-4A21-8732-524C442E85E0}"/>
              </a:ext>
            </a:extLst>
          </p:cNvPr>
          <p:cNvSpPr txBox="1">
            <a:spLocks/>
          </p:cNvSpPr>
          <p:nvPr/>
        </p:nvSpPr>
        <p:spPr>
          <a:xfrm>
            <a:off x="471485" y="629963"/>
            <a:ext cx="5757865" cy="1200329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txBody>
          <a:bodyPr wrap="square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dirty="0">
                <a:solidFill>
                  <a:srgbClr val="2A81A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b-NO" dirty="0"/>
              <a:t>Koble på en ekstern temperatursensor til micro:bit i stedet for å bruke den innebygde</a:t>
            </a:r>
            <a:r>
              <a:rPr lang="nb-NO" b="1" dirty="0"/>
              <a:t> 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ECF0F1"/>
              </a:clrFrom>
              <a:clrTo>
                <a:srgbClr val="ECF0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7835" y="2295034"/>
            <a:ext cx="5211148" cy="2463591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4743448" y="3939728"/>
            <a:ext cx="1200152" cy="1961744"/>
          </a:xfrm>
          <a:prstGeom prst="straightConnector1">
            <a:avLst/>
          </a:prstGeom>
          <a:ln w="38100">
            <a:tailEnd type="triangle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3669957" y="5105501"/>
            <a:ext cx="2824291" cy="1326095"/>
          </a:xfrm>
          <a:prstGeom prst="wedgeRoundRectCallout">
            <a:avLst>
              <a:gd name="adj1" fmla="val -21466"/>
              <a:gd name="adj2" fmla="val 38196"/>
              <a:gd name="adj3" fmla="val 16667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altLang="nb-NO" sz="16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at displayet på micro:bit skal vise temperatur i grader Celsius, må vi skrive inn disse tallene  i denne brikken.</a:t>
            </a:r>
            <a:endParaRPr lang="nb-NO" altLang="nb-NO" sz="16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080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C1E79C-E7E8-4A21-8732-524C442E8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87" y="173743"/>
            <a:ext cx="1662111" cy="1200329"/>
          </a:xfrm>
        </p:spPr>
        <p:txBody>
          <a:bodyPr/>
          <a:lstStyle/>
          <a:p>
            <a:r>
              <a:rPr lang="nb-NO" b="1" dirty="0"/>
              <a:t>Oppgave 2c</a:t>
            </a:r>
            <a:r>
              <a:rPr lang="nb-NO" dirty="0"/>
              <a:t>: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EE0FC2F8-8769-45D4-9AFC-253D75986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58A5-AC2C-4F6F-8D27-7846E33A2C07}" type="slidenum">
              <a:rPr lang="nb-NO" smtClean="0"/>
              <a:t>18</a:t>
            </a:fld>
            <a:endParaRPr lang="nb-NO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4572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3" name="Rectangle 2"/>
          <p:cNvSpPr/>
          <p:nvPr/>
        </p:nvSpPr>
        <p:spPr>
          <a:xfrm>
            <a:off x="471486" y="7965876"/>
            <a:ext cx="6209899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Når knapp B trykkes, vises temperatur fra ekstern sensor fire ganger før displayet igjen viser temperatur fra den innebygde sensoren. </a:t>
            </a:r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1EC1E79C-E7E8-4A21-8732-524C442E85E0}"/>
              </a:ext>
            </a:extLst>
          </p:cNvPr>
          <p:cNvSpPr txBox="1">
            <a:spLocks/>
          </p:cNvSpPr>
          <p:nvPr/>
        </p:nvSpPr>
        <p:spPr>
          <a:xfrm>
            <a:off x="471486" y="634758"/>
            <a:ext cx="6209899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txBody>
          <a:bodyPr wrap="square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dirty="0">
                <a:solidFill>
                  <a:srgbClr val="2A81A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b-NO" dirty="0"/>
              <a:t>Bruke knapp B til å veksle mellom temperatur fra innebygd temperatursensor og ekstern temperatursensor.</a:t>
            </a:r>
            <a:br>
              <a:rPr lang="nb-NO" dirty="0"/>
            </a:br>
            <a:endParaRPr lang="nb-NO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45" t="10546" r="2538" b="53311"/>
          <a:stretch/>
        </p:blipFill>
        <p:spPr>
          <a:xfrm>
            <a:off x="4165829" y="1477172"/>
            <a:ext cx="2515558" cy="2202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786" y="2678150"/>
            <a:ext cx="695577" cy="4852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/>
          <a:srcRect t="1" r="8769" b="-290"/>
          <a:stretch/>
        </p:blipFill>
        <p:spPr>
          <a:xfrm>
            <a:off x="471486" y="4983986"/>
            <a:ext cx="1147875" cy="3768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ECF0F1"/>
              </a:clrFrom>
              <a:clrTo>
                <a:srgbClr val="ECF0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3367" y="3425942"/>
            <a:ext cx="5304921" cy="415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02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C1E79C-E7E8-4A21-8732-524C442E8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87" y="173744"/>
            <a:ext cx="5719763" cy="1126490"/>
          </a:xfrm>
        </p:spPr>
        <p:txBody>
          <a:bodyPr/>
          <a:lstStyle/>
          <a:p>
            <a:r>
              <a:rPr lang="nb-NO" b="1" dirty="0"/>
              <a:t>Oppgave 3a:</a:t>
            </a:r>
            <a:r>
              <a:rPr lang="nb-NO" dirty="0"/>
              <a:t> Micro:Bit med </a:t>
            </a:r>
            <a:r>
              <a:rPr lang="nb-NO" dirty="0">
                <a:solidFill>
                  <a:schemeClr val="accent1"/>
                </a:solidFill>
              </a:rPr>
              <a:t>flere lysdioder (Neopixel)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EE0FC2F8-8769-45D4-9AFC-253D75986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58A5-AC2C-4F6F-8D27-7846E33A2C07}" type="slidenum">
              <a:rPr lang="nb-NO" smtClean="0"/>
              <a:t>19</a:t>
            </a:fld>
            <a:endParaRPr lang="nb-NO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4572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" r="7472" b="9847"/>
          <a:stretch/>
        </p:blipFill>
        <p:spPr>
          <a:xfrm>
            <a:off x="471487" y="1312266"/>
            <a:ext cx="6100910" cy="526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2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58A5-AC2C-4F6F-8D27-7846E33A2C07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1509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C1E79C-E7E8-4A21-8732-524C442E8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87" y="173744"/>
            <a:ext cx="5719763" cy="1200329"/>
          </a:xfrm>
        </p:spPr>
        <p:txBody>
          <a:bodyPr/>
          <a:lstStyle/>
          <a:p>
            <a:r>
              <a:rPr lang="nb-NO" b="1" dirty="0"/>
              <a:t>Oppgave 3a:</a:t>
            </a:r>
            <a:r>
              <a:rPr lang="nb-NO" dirty="0"/>
              <a:t> Micro:Bit med </a:t>
            </a:r>
            <a:r>
              <a:rPr lang="nb-NO" dirty="0">
                <a:solidFill>
                  <a:schemeClr val="accent1"/>
                </a:solidFill>
              </a:rPr>
              <a:t>flere lysdioder (</a:t>
            </a:r>
            <a:r>
              <a:rPr lang="nb-NO" dirty="0" err="1" smtClean="0">
                <a:solidFill>
                  <a:schemeClr val="accent1"/>
                </a:solidFill>
              </a:rPr>
              <a:t>Neopixel</a:t>
            </a:r>
            <a:r>
              <a:rPr lang="nb-NO" dirty="0">
                <a:solidFill>
                  <a:schemeClr val="accent1"/>
                </a:solidFill>
              </a:rPr>
              <a:t>)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EE0FC2F8-8769-45D4-9AFC-253D75986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58A5-AC2C-4F6F-8D27-7846E33A2C07}" type="slidenum">
              <a:rPr lang="nb-NO" smtClean="0"/>
              <a:t>20</a:t>
            </a:fld>
            <a:endParaRPr lang="nb-NO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4572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18" name="Rectangle 17"/>
          <p:cNvSpPr/>
          <p:nvPr/>
        </p:nvSpPr>
        <p:spPr>
          <a:xfrm>
            <a:off x="471487" y="629836"/>
            <a:ext cx="5891213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skal lage et program for en remse med ni lysdioder (</a:t>
            </a:r>
            <a:r>
              <a:rPr lang="nb-NO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Neopixel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Programmet skal få den femte dioden (regnet fra enden med ledninger) til å lyse blått.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ECF0F1"/>
              </a:clrFrom>
              <a:clrTo>
                <a:srgbClr val="ECF0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22" y="2350443"/>
            <a:ext cx="5435990" cy="2244147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flipH="1">
            <a:off x="3200917" y="2094944"/>
            <a:ext cx="567102" cy="5733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ular Callout 26"/>
          <p:cNvSpPr/>
          <p:nvPr/>
        </p:nvSpPr>
        <p:spPr>
          <a:xfrm>
            <a:off x="3275926" y="1804460"/>
            <a:ext cx="2631551" cy="293285"/>
          </a:xfrm>
          <a:prstGeom prst="wedgeRoundRectCallout">
            <a:avLst>
              <a:gd name="adj1" fmla="val -21466"/>
              <a:gd name="adj2" fmla="val 38196"/>
              <a:gd name="adj3" fmla="val 16667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2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Signalpinnen til Neopixel kobles til P2. 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1843582" y="4378898"/>
            <a:ext cx="23318" cy="5870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3905250" y="3155255"/>
            <a:ext cx="833419" cy="5583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ular Callout 30"/>
          <p:cNvSpPr/>
          <p:nvPr/>
        </p:nvSpPr>
        <p:spPr>
          <a:xfrm>
            <a:off x="4581164" y="3503350"/>
            <a:ext cx="1346365" cy="435336"/>
          </a:xfrm>
          <a:prstGeom prst="wedgeRoundRectCallout">
            <a:avLst>
              <a:gd name="adj1" fmla="val -21466"/>
              <a:gd name="adj2" fmla="val 38196"/>
              <a:gd name="adj3" fmla="val 16667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2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Antall dioder</a:t>
            </a:r>
            <a:r>
              <a:rPr lang="nb-NO" sz="12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nb-NO" sz="12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b-NO" sz="12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Neopixel-remsen. </a:t>
            </a:r>
          </a:p>
        </p:txBody>
      </p:sp>
      <p:sp>
        <p:nvSpPr>
          <p:cNvPr id="36" name="Rounded Rectangular Callout 35"/>
          <p:cNvSpPr/>
          <p:nvPr/>
        </p:nvSpPr>
        <p:spPr>
          <a:xfrm>
            <a:off x="482922" y="4894783"/>
            <a:ext cx="2088272" cy="324769"/>
          </a:xfrm>
          <a:prstGeom prst="wedgeRoundRectCallout">
            <a:avLst>
              <a:gd name="adj1" fmla="val -21466"/>
              <a:gd name="adj2" fmla="val 38196"/>
              <a:gd name="adj3" fmla="val 16667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2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å få endringen til å vises. 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2944069" y="4081451"/>
            <a:ext cx="475670" cy="10379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ular Callout 37"/>
          <p:cNvSpPr/>
          <p:nvPr/>
        </p:nvSpPr>
        <p:spPr>
          <a:xfrm>
            <a:off x="2788152" y="4919462"/>
            <a:ext cx="3607098" cy="275409"/>
          </a:xfrm>
          <a:prstGeom prst="wedgeRoundRectCallout">
            <a:avLst>
              <a:gd name="adj1" fmla="val -21466"/>
              <a:gd name="adj2" fmla="val 38196"/>
              <a:gd name="adj3" fmla="val 16667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2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Hvilken diode som skal lyse. (Tallet 0 betyr diode nr. 1) 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07" y="6288796"/>
            <a:ext cx="2662061" cy="1998476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40" name="Oval 39"/>
          <p:cNvSpPr/>
          <p:nvPr/>
        </p:nvSpPr>
        <p:spPr>
          <a:xfrm>
            <a:off x="1906657" y="7919967"/>
            <a:ext cx="664537" cy="2002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2" b="6185"/>
          <a:stretch/>
        </p:blipFill>
        <p:spPr>
          <a:xfrm>
            <a:off x="2677619" y="7711223"/>
            <a:ext cx="1613697" cy="1802704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16" y="8457031"/>
            <a:ext cx="1495425" cy="371475"/>
          </a:xfrm>
          <a:prstGeom prst="rect">
            <a:avLst/>
          </a:prstGeom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1" name="Straight Arrow Connector 20"/>
          <p:cNvCxnSpPr>
            <a:cxnSpLocks/>
          </p:cNvCxnSpPr>
          <p:nvPr/>
        </p:nvCxnSpPr>
        <p:spPr>
          <a:xfrm flipH="1">
            <a:off x="2571194" y="6560006"/>
            <a:ext cx="1145556" cy="135996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52630" y="7940930"/>
            <a:ext cx="1716" cy="44541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ular Callout 24"/>
          <p:cNvSpPr/>
          <p:nvPr/>
        </p:nvSpPr>
        <p:spPr>
          <a:xfrm>
            <a:off x="3642830" y="6204608"/>
            <a:ext cx="2752420" cy="1755544"/>
          </a:xfrm>
          <a:prstGeom prst="wedgeRoundRectCallout">
            <a:avLst>
              <a:gd name="adj1" fmla="val -21466"/>
              <a:gd name="adj2" fmla="val 38196"/>
              <a:gd name="adj3" fmla="val 16667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 å kunne hente brikkene for </a:t>
            </a:r>
            <a:r>
              <a:rPr lang="nb-NO" sz="12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NeoPixel</a:t>
            </a:r>
            <a:r>
              <a:rPr lang="nb-NO" sz="12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trykk på «Utvidelser» og velg «</a:t>
            </a:r>
            <a:r>
              <a:rPr lang="nb-NO" sz="12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neopixel</a:t>
            </a:r>
            <a:r>
              <a:rPr lang="nb-NO" sz="12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Trykk deretter på «</a:t>
            </a:r>
            <a:r>
              <a:rPr lang="nb-NO" sz="1200" dirty="0" err="1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neopixel</a:t>
            </a:r>
            <a:r>
              <a:rPr lang="nb-NO" sz="12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» for å finne brikkene du trenger.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Er det noen brikker du ikke finner, trykk «more».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r="19634" b="10198"/>
          <a:stretch/>
        </p:blipFill>
        <p:spPr>
          <a:xfrm>
            <a:off x="4653316" y="8935886"/>
            <a:ext cx="1500349" cy="3934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3415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C1E79C-E7E8-4A21-8732-524C442E8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87" y="173742"/>
            <a:ext cx="1602973" cy="1477328"/>
          </a:xfrm>
        </p:spPr>
        <p:txBody>
          <a:bodyPr/>
          <a:lstStyle/>
          <a:p>
            <a:r>
              <a:rPr lang="nb-NO" b="1" dirty="0"/>
              <a:t>Oppgave 3b:</a:t>
            </a: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EE0FC2F8-8769-45D4-9AFC-253D75986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58A5-AC2C-4F6F-8D27-7846E33A2C07}" type="slidenum">
              <a:rPr lang="nb-NO" smtClean="0"/>
              <a:t>21</a:t>
            </a:fld>
            <a:endParaRPr lang="nb-NO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4572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3" name="Rectangle 2"/>
          <p:cNvSpPr/>
          <p:nvPr/>
        </p:nvSpPr>
        <p:spPr>
          <a:xfrm>
            <a:off x="471487" y="1453759"/>
            <a:ext cx="5451641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Eksempel: Regnbuens farger på de 7 diodene i midten.</a:t>
            </a:r>
          </a:p>
        </p:txBody>
      </p:sp>
      <p:pic>
        <p:nvPicPr>
          <p:cNvPr id="8" name="Bilde 20"/>
          <p:cNvPicPr/>
          <p:nvPr/>
        </p:nvPicPr>
        <p:blipFill>
          <a:blip r:embed="rId2">
            <a:clrChange>
              <a:clrFrom>
                <a:srgbClr val="ECF0F1"/>
              </a:clrFrom>
              <a:clrTo>
                <a:srgbClr val="ECF0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" y="2728277"/>
            <a:ext cx="6073785" cy="4673420"/>
          </a:xfrm>
          <a:prstGeom prst="rect">
            <a:avLst/>
          </a:prstGeom>
        </p:spPr>
      </p:pic>
      <p:sp>
        <p:nvSpPr>
          <p:cNvPr id="7" name="Tittel 1">
            <a:extLst>
              <a:ext uri="{FF2B5EF4-FFF2-40B4-BE49-F238E27FC236}">
                <a16:creationId xmlns:a16="http://schemas.microsoft.com/office/drawing/2014/main" id="{1EC1E79C-E7E8-4A21-8732-524C442E85E0}"/>
              </a:ext>
            </a:extLst>
          </p:cNvPr>
          <p:cNvSpPr txBox="1">
            <a:spLocks/>
          </p:cNvSpPr>
          <p:nvPr/>
        </p:nvSpPr>
        <p:spPr>
          <a:xfrm>
            <a:off x="474748" y="592470"/>
            <a:ext cx="6147677" cy="923330"/>
          </a:xfrm>
          <a:prstGeom prst="rect">
            <a:avLst/>
          </a:prstGeom>
          <a:noFill/>
          <a:ln w="19050">
            <a:noFill/>
          </a:ln>
          <a:effectLst/>
        </p:spPr>
        <p:txBody>
          <a:bodyPr wrap="square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kern="1200" dirty="0">
                <a:solidFill>
                  <a:srgbClr val="2A81AF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b-NO" dirty="0"/>
              <a:t>Programmere </a:t>
            </a:r>
            <a:r>
              <a:rPr lang="nb-NO" dirty="0" err="1" smtClean="0"/>
              <a:t>Neopixel</a:t>
            </a:r>
            <a:r>
              <a:rPr lang="nb-NO" dirty="0" smtClean="0"/>
              <a:t> </a:t>
            </a:r>
            <a:r>
              <a:rPr lang="nb-NO" dirty="0"/>
              <a:t>til ønsket fargemønster.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471487" y="2619632"/>
            <a:ext cx="6275302" cy="11615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CF0F1"/>
              </a:clrFrom>
              <a:clrTo>
                <a:srgbClr val="ECF0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1" b="23309"/>
          <a:stretch/>
        </p:blipFill>
        <p:spPr>
          <a:xfrm>
            <a:off x="513942" y="2512359"/>
            <a:ext cx="6183988" cy="113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68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C1E79C-E7E8-4A21-8732-524C442E8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87" y="173743"/>
            <a:ext cx="3033713" cy="372357"/>
          </a:xfrm>
        </p:spPr>
        <p:txBody>
          <a:bodyPr/>
          <a:lstStyle/>
          <a:p>
            <a:r>
              <a:rPr lang="nb-NO" dirty="0"/>
              <a:t>Kombinasjon av øvelsene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EE0FC2F8-8769-45D4-9AFC-253D75986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58A5-AC2C-4F6F-8D27-7846E33A2C07}" type="slidenum">
              <a:rPr lang="nb-NO" smtClean="0"/>
              <a:t>22</a:t>
            </a:fld>
            <a:endParaRPr lang="nb-NO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4572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sp>
        <p:nvSpPr>
          <p:cNvPr id="4" name="Rectangle 3"/>
          <p:cNvSpPr/>
          <p:nvPr/>
        </p:nvSpPr>
        <p:spPr>
          <a:xfrm>
            <a:off x="609600" y="7289782"/>
            <a:ext cx="5943600" cy="108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Trykk på knapp A på </a:t>
            </a:r>
            <a:r>
              <a:rPr lang="nb-NO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micro:bit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å tenne og slukke dioden</a:t>
            </a:r>
            <a:r>
              <a:rPr lang="nb-NO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Trykk på knapp B for å vise ekstern temperatur i stedet for  intern temperatur, mens </a:t>
            </a:r>
            <a:r>
              <a:rPr lang="nb-NO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Neopixel</a:t>
            </a:r>
            <a:r>
              <a:rPr lang="nb-NO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-remsen 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lyser.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487" y="835128"/>
            <a:ext cx="566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 Koblingsskjemaet viser oppgave 1b, 2c og 3a samlet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" b="4580"/>
          <a:stretch/>
        </p:blipFill>
        <p:spPr>
          <a:xfrm>
            <a:off x="471488" y="1582387"/>
            <a:ext cx="6081712" cy="507500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35825" y="5557893"/>
            <a:ext cx="545500" cy="166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>
                <a:solidFill>
                  <a:schemeClr val="tx1"/>
                </a:solidFill>
              </a:rPr>
              <a:t>Svart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71650" y="6060643"/>
            <a:ext cx="749900" cy="190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>
                <a:solidFill>
                  <a:schemeClr val="tx1"/>
                </a:solidFill>
              </a:rPr>
              <a:t>Gul</a:t>
            </a:r>
          </a:p>
        </p:txBody>
      </p:sp>
    </p:spTree>
    <p:extLst>
      <p:ext uri="{BB962C8B-B14F-4D97-AF65-F5344CB8AC3E}">
        <p14:creationId xmlns:p14="http://schemas.microsoft.com/office/powerpoint/2010/main" val="3822410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C1E79C-E7E8-4A21-8732-524C442E8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88" y="173742"/>
            <a:ext cx="2825166" cy="512058"/>
          </a:xfrm>
        </p:spPr>
        <p:txBody>
          <a:bodyPr/>
          <a:lstStyle/>
          <a:p>
            <a:r>
              <a:rPr lang="nb-NO" dirty="0"/>
              <a:t>Kombinasjon av øvelsene</a:t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EE0FC2F8-8769-45D4-9AFC-253D75986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58A5-AC2C-4F6F-8D27-7846E33A2C07}" type="slidenum">
              <a:rPr lang="nb-NO" smtClean="0"/>
              <a:t>23</a:t>
            </a:fld>
            <a:endParaRPr lang="nb-NO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4572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7" name="Bilde 51"/>
          <p:cNvPicPr/>
          <p:nvPr/>
        </p:nvPicPr>
        <p:blipFill rotWithShape="1">
          <a:blip r:embed="rId2">
            <a:clrChange>
              <a:clrFrom>
                <a:srgbClr val="ECF0F1"/>
              </a:clrFrom>
              <a:clrTo>
                <a:srgbClr val="ECF0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07" b="61186"/>
          <a:stretch/>
        </p:blipFill>
        <p:spPr>
          <a:xfrm>
            <a:off x="463437" y="1824425"/>
            <a:ext cx="5929135" cy="24386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20800" y="2175470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b-NO" dirty="0"/>
          </a:p>
        </p:txBody>
      </p:sp>
      <p:sp>
        <p:nvSpPr>
          <p:cNvPr id="4" name="Rectangle 3"/>
          <p:cNvSpPr/>
          <p:nvPr/>
        </p:nvSpPr>
        <p:spPr>
          <a:xfrm>
            <a:off x="510483" y="993170"/>
            <a:ext cx="5627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Nedenfor ser du programmet for at oppgave</a:t>
            </a:r>
            <a:r>
              <a:rPr lang="nb-NO" dirty="0"/>
              <a:t> 1b, 2c og 3a skal utføres samtidig. </a:t>
            </a: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7D52A8F5-396C-43D9-9D8E-3611625C8B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CF0F1"/>
              </a:clrFrom>
              <a:clrTo>
                <a:srgbClr val="ECF0F1">
                  <a:alpha val="0"/>
                </a:srgbClr>
              </a:clrTo>
            </a:clrChange>
          </a:blip>
          <a:srcRect r="57179" b="71533"/>
          <a:stretch/>
        </p:blipFill>
        <p:spPr>
          <a:xfrm>
            <a:off x="448698" y="4090289"/>
            <a:ext cx="2310733" cy="12107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CF0F1"/>
              </a:clrFrom>
              <a:clrTo>
                <a:srgbClr val="ECF0F1">
                  <a:alpha val="0"/>
                </a:srgbClr>
              </a:clrTo>
            </a:clrChange>
          </a:blip>
          <a:srcRect t="27625" r="-581"/>
          <a:stretch/>
        </p:blipFill>
        <p:spPr>
          <a:xfrm>
            <a:off x="433485" y="6349476"/>
            <a:ext cx="5483162" cy="30933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ECF0F1"/>
              </a:clrFrom>
              <a:clrTo>
                <a:srgbClr val="ECF0F1">
                  <a:alpha val="0"/>
                </a:srgbClr>
              </a:clrTo>
            </a:clrChange>
          </a:blip>
          <a:srcRect r="3966" b="4064"/>
          <a:stretch/>
        </p:blipFill>
        <p:spPr>
          <a:xfrm>
            <a:off x="3039309" y="3469662"/>
            <a:ext cx="3420982" cy="348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608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39CFF62F-A2CD-407C-B52C-C0CE2FCC16F0}"/>
              </a:ext>
            </a:extLst>
          </p:cNvPr>
          <p:cNvCxnSpPr>
            <a:cxnSpLocks/>
          </p:cNvCxnSpPr>
          <p:nvPr/>
        </p:nvCxnSpPr>
        <p:spPr>
          <a:xfrm>
            <a:off x="120180" y="352341"/>
            <a:ext cx="6683526" cy="0"/>
          </a:xfrm>
          <a:prstGeom prst="line">
            <a:avLst/>
          </a:prstGeom>
          <a:ln w="19050">
            <a:solidFill>
              <a:srgbClr val="2A81A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tel 1">
            <a:extLst>
              <a:ext uri="{FF2B5EF4-FFF2-40B4-BE49-F238E27FC236}">
                <a16:creationId xmlns:a16="http://schemas.microsoft.com/office/drawing/2014/main" id="{1EC1E79C-E7E8-4A21-8732-524C442E8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204" y="173742"/>
            <a:ext cx="1311234" cy="397032"/>
          </a:xfr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r>
              <a:rPr lang="nb-NO" sz="2200" dirty="0" smtClean="0">
                <a:solidFill>
                  <a:schemeClr val="tx1"/>
                </a:solidFill>
              </a:rPr>
              <a:t>Feilsøking</a:t>
            </a:r>
            <a:endParaRPr lang="nb-NO" sz="2200" dirty="0">
              <a:solidFill>
                <a:schemeClr val="tx1"/>
              </a:solidFill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10006A0E-BB27-4AD3-B258-E14FC0FE2C92}"/>
              </a:ext>
            </a:extLst>
          </p:cNvPr>
          <p:cNvSpPr txBox="1"/>
          <p:nvPr/>
        </p:nvSpPr>
        <p:spPr>
          <a:xfrm>
            <a:off x="493472" y="255011"/>
            <a:ext cx="184732" cy="369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74D8F663-02ED-4BC9-B2F6-9A2D67FD4C28}"/>
              </a:ext>
            </a:extLst>
          </p:cNvPr>
          <p:cNvCxnSpPr>
            <a:cxnSpLocks/>
          </p:cNvCxnSpPr>
          <p:nvPr/>
        </p:nvCxnSpPr>
        <p:spPr>
          <a:xfrm>
            <a:off x="120180" y="5829297"/>
            <a:ext cx="6683526" cy="0"/>
          </a:xfrm>
          <a:prstGeom prst="line">
            <a:avLst/>
          </a:prstGeom>
          <a:ln w="19050">
            <a:solidFill>
              <a:srgbClr val="2A81A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10">
            <a:extLst>
              <a:ext uri="{FF2B5EF4-FFF2-40B4-BE49-F238E27FC236}">
                <a16:creationId xmlns:a16="http://schemas.microsoft.com/office/drawing/2014/main" id="{61048B09-6A6E-49AB-9D7C-1013014392C1}"/>
              </a:ext>
            </a:extLst>
          </p:cNvPr>
          <p:cNvSpPr txBox="1"/>
          <p:nvPr/>
        </p:nvSpPr>
        <p:spPr>
          <a:xfrm>
            <a:off x="676133" y="5644631"/>
            <a:ext cx="1771158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txBody>
          <a:bodyPr wrap="square" rtlCol="0">
            <a:spAutoFit/>
          </a:bodyPr>
          <a:lstStyle>
            <a:lvl1pPr defTabSz="685800">
              <a:lnSpc>
                <a:spcPct val="90000"/>
              </a:lnSpc>
              <a:spcBef>
                <a:spcPct val="0"/>
              </a:spcBef>
              <a:buNone/>
              <a:defRPr lang="en-US" sz="2000" dirty="0"/>
            </a:lvl1pPr>
          </a:lstStyle>
          <a:p>
            <a:r>
              <a:rPr lang="nb-NO" dirty="0" smtClean="0"/>
              <a:t>Sjekk koblinger</a:t>
            </a:r>
            <a:endParaRPr lang="nb-NO" dirty="0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BFCB75A5-7EDB-436F-944B-32C19AFAE4C8}"/>
              </a:ext>
            </a:extLst>
          </p:cNvPr>
          <p:cNvSpPr txBox="1"/>
          <p:nvPr/>
        </p:nvSpPr>
        <p:spPr>
          <a:xfrm>
            <a:off x="664893" y="800668"/>
            <a:ext cx="2153128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txBody>
          <a:bodyPr wrap="square" rtlCol="0">
            <a:spAutoFit/>
          </a:bodyPr>
          <a:lstStyle>
            <a:lvl1pPr defTabSz="685800">
              <a:lnSpc>
                <a:spcPct val="90000"/>
              </a:lnSpc>
              <a:spcBef>
                <a:spcPct val="0"/>
              </a:spcBef>
              <a:buNone/>
              <a:defRPr lang="en-US" sz="2000" dirty="0"/>
            </a:lvl1pPr>
          </a:lstStyle>
          <a:p>
            <a:r>
              <a:rPr lang="nb-NO" dirty="0" smtClean="0"/>
              <a:t>Sjekk programmet </a:t>
            </a:r>
            <a:endParaRPr lang="nb-NO" dirty="0"/>
          </a:p>
        </p:txBody>
      </p:sp>
      <p:sp>
        <p:nvSpPr>
          <p:cNvPr id="13" name="Plassholder for lysbildenummer 12">
            <a:extLst>
              <a:ext uri="{FF2B5EF4-FFF2-40B4-BE49-F238E27FC236}">
                <a16:creationId xmlns:a16="http://schemas.microsoft.com/office/drawing/2014/main" id="{D08402D6-E007-424A-ADF6-A9CB7A1DA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58A5-AC2C-4F6F-8D27-7846E33A2C07}" type="slidenum">
              <a:rPr lang="nb-NO" smtClean="0"/>
              <a:t>24</a:t>
            </a:fld>
            <a:endParaRPr lang="nb-NO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ECF0F1"/>
              </a:clrFrom>
              <a:clrTo>
                <a:srgbClr val="ECF0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0" b="16406"/>
          <a:stretch/>
        </p:blipFill>
        <p:spPr>
          <a:xfrm>
            <a:off x="676133" y="1644019"/>
            <a:ext cx="4769843" cy="2147125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 flipV="1">
            <a:off x="1640763" y="3682172"/>
            <a:ext cx="7596" cy="51602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ular Callout 24"/>
          <p:cNvSpPr/>
          <p:nvPr/>
        </p:nvSpPr>
        <p:spPr>
          <a:xfrm>
            <a:off x="777169" y="4101765"/>
            <a:ext cx="3388659" cy="833583"/>
          </a:xfrm>
          <a:prstGeom prst="wedgeRoundRectCallout">
            <a:avLst>
              <a:gd name="adj1" fmla="val -21466"/>
              <a:gd name="adj2" fmla="val 38196"/>
              <a:gd name="adj3" fmla="val 16667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1600" dirty="0">
                <a:solidFill>
                  <a:schemeClr val="tx1"/>
                </a:solidFill>
              </a:rPr>
              <a:t>Bruk simulatoren i </a:t>
            </a:r>
            <a:r>
              <a:rPr lang="nb-NO" sz="1600" dirty="0" err="1">
                <a:solidFill>
                  <a:schemeClr val="tx1"/>
                </a:solidFill>
              </a:rPr>
              <a:t>app’en</a:t>
            </a:r>
            <a:r>
              <a:rPr lang="nb-NO" sz="1600" dirty="0">
                <a:solidFill>
                  <a:schemeClr val="tx1"/>
                </a:solidFill>
              </a:rPr>
              <a:t> til å sjekke at feilen ikke ligger i programmet. 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4" r="86223" b="39474"/>
          <a:stretch/>
        </p:blipFill>
        <p:spPr>
          <a:xfrm>
            <a:off x="5445976" y="6768337"/>
            <a:ext cx="1145893" cy="2389311"/>
          </a:xfrm>
          <a:prstGeom prst="rect">
            <a:avLst/>
          </a:prstGeom>
        </p:spPr>
      </p:pic>
      <p:sp>
        <p:nvSpPr>
          <p:cNvPr id="18" name="TextBox 11">
            <a:extLst>
              <a:ext uri="{FF2B5EF4-FFF2-40B4-BE49-F238E27FC236}">
                <a16:creationId xmlns:a16="http://schemas.microsoft.com/office/drawing/2014/main" id="{075371AC-A322-41FB-8085-5583800DDA8B}"/>
              </a:ext>
            </a:extLst>
          </p:cNvPr>
          <p:cNvSpPr txBox="1"/>
          <p:nvPr/>
        </p:nvSpPr>
        <p:spPr>
          <a:xfrm>
            <a:off x="676133" y="6213725"/>
            <a:ext cx="50286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Ved bruk av eksterne komponenter kan feilen ligge i koblingene: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Sjekk at koblingene dine stemmer med koblingsskjema.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En vanlig feil er at metallet i ledningen ikke er i direkte kontakt med metallet i koblingsboksen. Sjekk at du har avisolert ledningen nok slik at det er metallet, ikke plasten, på ledningen som er i kontakt med metallet i koblingsboksen.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0283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39CFF62F-A2CD-407C-B52C-C0CE2FCC16F0}"/>
              </a:ext>
            </a:extLst>
          </p:cNvPr>
          <p:cNvCxnSpPr>
            <a:cxnSpLocks/>
          </p:cNvCxnSpPr>
          <p:nvPr/>
        </p:nvCxnSpPr>
        <p:spPr>
          <a:xfrm>
            <a:off x="120180" y="352341"/>
            <a:ext cx="6683526" cy="0"/>
          </a:xfrm>
          <a:prstGeom prst="line">
            <a:avLst/>
          </a:prstGeom>
          <a:ln w="19050">
            <a:solidFill>
              <a:srgbClr val="2A81A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tel 1">
            <a:extLst>
              <a:ext uri="{FF2B5EF4-FFF2-40B4-BE49-F238E27FC236}">
                <a16:creationId xmlns:a16="http://schemas.microsoft.com/office/drawing/2014/main" id="{1EC1E79C-E7E8-4A21-8732-524C442E8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204" y="173742"/>
            <a:ext cx="1944574" cy="701731"/>
          </a:xfr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r>
              <a:rPr lang="nb-NO" sz="2200" dirty="0" smtClean="0">
                <a:solidFill>
                  <a:schemeClr val="tx1"/>
                </a:solidFill>
              </a:rPr>
              <a:t>Nøkkelsetning</a:t>
            </a:r>
            <a:endParaRPr lang="nb-NO" sz="2200" dirty="0">
              <a:solidFill>
                <a:schemeClr val="tx1"/>
              </a:solidFill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10006A0E-BB27-4AD3-B258-E14FC0FE2C92}"/>
              </a:ext>
            </a:extLst>
          </p:cNvPr>
          <p:cNvSpPr txBox="1"/>
          <p:nvPr/>
        </p:nvSpPr>
        <p:spPr>
          <a:xfrm>
            <a:off x="493472" y="255011"/>
            <a:ext cx="184732" cy="369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13" name="Plassholder for lysbildenummer 12">
            <a:extLst>
              <a:ext uri="{FF2B5EF4-FFF2-40B4-BE49-F238E27FC236}">
                <a16:creationId xmlns:a16="http://schemas.microsoft.com/office/drawing/2014/main" id="{D08402D6-E007-424A-ADF6-A9CB7A1DA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58A5-AC2C-4F6F-8D27-7846E33A2C07}" type="slidenum">
              <a:rPr lang="nb-NO" smtClean="0"/>
              <a:t>25</a:t>
            </a:fld>
            <a:endParaRPr lang="nb-NO"/>
          </a:p>
        </p:txBody>
      </p:sp>
      <p:sp>
        <p:nvSpPr>
          <p:cNvPr id="25" name="Rounded Rectangular Callout 24"/>
          <p:cNvSpPr/>
          <p:nvPr/>
        </p:nvSpPr>
        <p:spPr>
          <a:xfrm>
            <a:off x="676133" y="1474678"/>
            <a:ext cx="5671658" cy="833583"/>
          </a:xfrm>
          <a:prstGeom prst="wedgeRoundRectCallout">
            <a:avLst>
              <a:gd name="adj1" fmla="val -21466"/>
              <a:gd name="adj2" fmla="val 38196"/>
              <a:gd name="adj3" fmla="val 16667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676132" y="2597014"/>
            <a:ext cx="5671659" cy="833583"/>
          </a:xfrm>
          <a:prstGeom prst="wedgeRoundRectCallout">
            <a:avLst>
              <a:gd name="adj1" fmla="val -21466"/>
              <a:gd name="adj2" fmla="val 38196"/>
              <a:gd name="adj3" fmla="val 16667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90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F6EBC8D5-D1B0-4066-886D-43ED6778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58A5-AC2C-4F6F-8D27-7846E33A2C07}" type="slidenum">
              <a:rPr lang="nb-NO" smtClean="0"/>
              <a:t>3</a:t>
            </a:fld>
            <a:endParaRPr lang="nb-NO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B28FFA-DB08-2E45-9505-709749478B8A}"/>
              </a:ext>
            </a:extLst>
          </p:cNvPr>
          <p:cNvSpPr txBox="1"/>
          <p:nvPr/>
        </p:nvSpPr>
        <p:spPr>
          <a:xfrm>
            <a:off x="620029" y="3685630"/>
            <a:ext cx="245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Velg «New Project».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C0ED36F9-4AF4-534F-A3A8-F1FDEDFB5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4031" y="3453345"/>
            <a:ext cx="1761877" cy="12032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541630D-7508-744D-B5ED-91E5C027DEE1}"/>
              </a:ext>
            </a:extLst>
          </p:cNvPr>
          <p:cNvSpPr txBox="1"/>
          <p:nvPr/>
        </p:nvSpPr>
        <p:spPr>
          <a:xfrm>
            <a:off x="620029" y="5415830"/>
            <a:ext cx="2640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Trykk på tannhjul-ikonet oppe til høyre og velg «</a:t>
            </a:r>
            <a:r>
              <a:rPr lang="nb-NO" dirty="0" err="1"/>
              <a:t>language</a:t>
            </a:r>
            <a:r>
              <a:rPr lang="nb-NO" dirty="0"/>
              <a:t>».</a:t>
            </a:r>
          </a:p>
        </p:txBody>
      </p:sp>
      <p:pic>
        <p:nvPicPr>
          <p:cNvPr id="12" name="Picture 10">
            <a:extLst>
              <a:ext uri="{FF2B5EF4-FFF2-40B4-BE49-F238E27FC236}">
                <a16:creationId xmlns:a16="http://schemas.microsoft.com/office/drawing/2014/main" id="{035A3A47-BFF0-1646-B41C-39A268FF4A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6492" y="5150392"/>
            <a:ext cx="2355708" cy="2936326"/>
          </a:xfrm>
          <a:prstGeom prst="rect">
            <a:avLst/>
          </a:prstGeom>
        </p:spPr>
      </p:pic>
      <p:cxnSp>
        <p:nvCxnSpPr>
          <p:cNvPr id="15" name="Straight Arrow Connector 12">
            <a:extLst>
              <a:ext uri="{FF2B5EF4-FFF2-40B4-BE49-F238E27FC236}">
                <a16:creationId xmlns:a16="http://schemas.microsoft.com/office/drawing/2014/main" id="{4244D310-C20A-E34B-BEB4-16ECD856E1B3}"/>
              </a:ext>
            </a:extLst>
          </p:cNvPr>
          <p:cNvCxnSpPr>
            <a:cxnSpLocks/>
          </p:cNvCxnSpPr>
          <p:nvPr/>
        </p:nvCxnSpPr>
        <p:spPr>
          <a:xfrm flipV="1">
            <a:off x="2730137" y="7518645"/>
            <a:ext cx="1763486" cy="358278"/>
          </a:xfrm>
          <a:prstGeom prst="straightConnector1">
            <a:avLst/>
          </a:prstGeom>
          <a:ln w="38100">
            <a:tailEnd type="triangle"/>
          </a:ln>
          <a:effectLst>
            <a:glow rad="101600">
              <a:srgbClr val="FFFFE7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2">
            <a:extLst>
              <a:ext uri="{FF2B5EF4-FFF2-40B4-BE49-F238E27FC236}">
                <a16:creationId xmlns:a16="http://schemas.microsoft.com/office/drawing/2014/main" id="{210485AB-6CBA-2747-8B61-AA65E6CF08F5}"/>
              </a:ext>
            </a:extLst>
          </p:cNvPr>
          <p:cNvCxnSpPr>
            <a:cxnSpLocks/>
          </p:cNvCxnSpPr>
          <p:nvPr/>
        </p:nvCxnSpPr>
        <p:spPr>
          <a:xfrm flipV="1">
            <a:off x="2621850" y="5510004"/>
            <a:ext cx="1871773" cy="616476"/>
          </a:xfrm>
          <a:prstGeom prst="straightConnector1">
            <a:avLst/>
          </a:prstGeom>
          <a:ln w="38100">
            <a:tailEnd type="triangle"/>
          </a:ln>
          <a:effectLst>
            <a:glow rad="101600">
              <a:srgbClr val="FFFFE7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ktangel 20">
            <a:extLst>
              <a:ext uri="{FF2B5EF4-FFF2-40B4-BE49-F238E27FC236}">
                <a16:creationId xmlns:a16="http://schemas.microsoft.com/office/drawing/2014/main" id="{4A0442BC-5824-6F40-BBEA-3F4B93A790EC}"/>
              </a:ext>
            </a:extLst>
          </p:cNvPr>
          <p:cNvSpPr/>
          <p:nvPr/>
        </p:nvSpPr>
        <p:spPr>
          <a:xfrm>
            <a:off x="620029" y="7440387"/>
            <a:ext cx="2480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Velg «norsk» eller annet ønsket språk.</a:t>
            </a:r>
          </a:p>
        </p:txBody>
      </p:sp>
      <p:cxnSp>
        <p:nvCxnSpPr>
          <p:cNvPr id="25" name="Rett linje 24">
            <a:extLst>
              <a:ext uri="{FF2B5EF4-FFF2-40B4-BE49-F238E27FC236}">
                <a16:creationId xmlns:a16="http://schemas.microsoft.com/office/drawing/2014/main" id="{2FA0889E-666B-104F-BB09-A3A3D027AB86}"/>
              </a:ext>
            </a:extLst>
          </p:cNvPr>
          <p:cNvCxnSpPr>
            <a:cxnSpLocks/>
          </p:cNvCxnSpPr>
          <p:nvPr/>
        </p:nvCxnSpPr>
        <p:spPr>
          <a:xfrm>
            <a:off x="45375" y="250048"/>
            <a:ext cx="6696000" cy="2657"/>
          </a:xfrm>
          <a:prstGeom prst="line">
            <a:avLst/>
          </a:prstGeom>
          <a:ln w="19050">
            <a:solidFill>
              <a:srgbClr val="2A81A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680" y="1781921"/>
            <a:ext cx="1353220" cy="12619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2958" y="1706541"/>
            <a:ext cx="2371725" cy="14763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B28FFA-DB08-2E45-9505-709749478B8A}"/>
              </a:ext>
            </a:extLst>
          </p:cNvPr>
          <p:cNvSpPr txBox="1"/>
          <p:nvPr/>
        </p:nvSpPr>
        <p:spPr>
          <a:xfrm>
            <a:off x="699977" y="469655"/>
            <a:ext cx="147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Åpne </a:t>
            </a:r>
            <a:r>
              <a:rPr lang="nb-NO" dirty="0" err="1"/>
              <a:t>appen</a:t>
            </a:r>
            <a:r>
              <a:rPr lang="nb-NO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B28FFA-DB08-2E45-9505-709749478B8A}"/>
              </a:ext>
            </a:extLst>
          </p:cNvPr>
          <p:cNvSpPr txBox="1"/>
          <p:nvPr/>
        </p:nvSpPr>
        <p:spPr>
          <a:xfrm>
            <a:off x="1767020" y="926855"/>
            <a:ext cx="4586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Datamaskin: MakeCode / Nettbrett: micro:bit</a:t>
            </a:r>
          </a:p>
        </p:txBody>
      </p:sp>
      <p:cxnSp>
        <p:nvCxnSpPr>
          <p:cNvPr id="16" name="Straight Arrow Connector 12">
            <a:extLst>
              <a:ext uri="{FF2B5EF4-FFF2-40B4-BE49-F238E27FC236}">
                <a16:creationId xmlns:a16="http://schemas.microsoft.com/office/drawing/2014/main" id="{210485AB-6CBA-2747-8B61-AA65E6CF08F5}"/>
              </a:ext>
            </a:extLst>
          </p:cNvPr>
          <p:cNvCxnSpPr>
            <a:cxnSpLocks/>
          </p:cNvCxnSpPr>
          <p:nvPr/>
        </p:nvCxnSpPr>
        <p:spPr>
          <a:xfrm>
            <a:off x="3452330" y="1296187"/>
            <a:ext cx="0" cy="362195"/>
          </a:xfrm>
          <a:prstGeom prst="straightConnector1">
            <a:avLst/>
          </a:prstGeom>
          <a:ln w="38100">
            <a:tailEnd type="triangle"/>
          </a:ln>
          <a:effectLst>
            <a:glow rad="101600">
              <a:srgbClr val="FFFFE7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2">
            <a:extLst>
              <a:ext uri="{FF2B5EF4-FFF2-40B4-BE49-F238E27FC236}">
                <a16:creationId xmlns:a16="http://schemas.microsoft.com/office/drawing/2014/main" id="{210485AB-6CBA-2747-8B61-AA65E6CF08F5}"/>
              </a:ext>
            </a:extLst>
          </p:cNvPr>
          <p:cNvCxnSpPr>
            <a:cxnSpLocks/>
          </p:cNvCxnSpPr>
          <p:nvPr/>
        </p:nvCxnSpPr>
        <p:spPr>
          <a:xfrm>
            <a:off x="4998626" y="1268521"/>
            <a:ext cx="0" cy="362195"/>
          </a:xfrm>
          <a:prstGeom prst="straightConnector1">
            <a:avLst/>
          </a:prstGeom>
          <a:ln w="38100">
            <a:tailEnd type="triangle"/>
          </a:ln>
          <a:effectLst>
            <a:glow rad="101600">
              <a:srgbClr val="FFFFE7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2">
            <a:extLst>
              <a:ext uri="{FF2B5EF4-FFF2-40B4-BE49-F238E27FC236}">
                <a16:creationId xmlns:a16="http://schemas.microsoft.com/office/drawing/2014/main" id="{210485AB-6CBA-2747-8B61-AA65E6CF08F5}"/>
              </a:ext>
            </a:extLst>
          </p:cNvPr>
          <p:cNvCxnSpPr>
            <a:cxnSpLocks/>
          </p:cNvCxnSpPr>
          <p:nvPr/>
        </p:nvCxnSpPr>
        <p:spPr>
          <a:xfrm>
            <a:off x="3409851" y="3043826"/>
            <a:ext cx="268531" cy="409519"/>
          </a:xfrm>
          <a:prstGeom prst="straightConnector1">
            <a:avLst/>
          </a:prstGeom>
          <a:ln w="38100">
            <a:tailEnd type="triangle"/>
          </a:ln>
          <a:effectLst>
            <a:glow rad="101600">
              <a:srgbClr val="FFFFE7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05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C1E79C-E7E8-4A21-8732-524C442E8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88" y="159228"/>
            <a:ext cx="2551112" cy="369332"/>
          </a:xfrm>
        </p:spPr>
        <p:txBody>
          <a:bodyPr/>
          <a:lstStyle/>
          <a:p>
            <a:r>
              <a:rPr lang="nb-NO" dirty="0">
                <a:solidFill>
                  <a:srgbClr val="2A81AF"/>
                </a:solidFill>
              </a:rPr>
              <a:t>Lag ditt første program</a:t>
            </a:r>
          </a:p>
        </p:txBody>
      </p:sp>
      <p:pic>
        <p:nvPicPr>
          <p:cNvPr id="5" name="Picture 15">
            <a:extLst>
              <a:ext uri="{FF2B5EF4-FFF2-40B4-BE49-F238E27FC236}">
                <a16:creationId xmlns:a16="http://schemas.microsoft.com/office/drawing/2014/main" id="{B9636F3D-CC24-4DEE-A071-464BC1E96D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083" y="1931258"/>
            <a:ext cx="2244244" cy="560139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DDFCFEBE-9A1E-419C-ADCC-F0C0818DE67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CF0F1"/>
              </a:clrFrom>
              <a:clrTo>
                <a:srgbClr val="ECF0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2830" y="1465827"/>
            <a:ext cx="2632083" cy="234517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751ADAD-0B0D-4514-928F-02788A7F916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CF0F1"/>
              </a:clrFrom>
              <a:clrTo>
                <a:srgbClr val="ECF0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8768" y="3909130"/>
            <a:ext cx="3193428" cy="1621663"/>
          </a:xfrm>
          <a:prstGeom prst="rect">
            <a:avLst/>
          </a:prstGeom>
        </p:spPr>
      </p:pic>
      <p:pic>
        <p:nvPicPr>
          <p:cNvPr id="8" name="Picture 15">
            <a:extLst>
              <a:ext uri="{FF2B5EF4-FFF2-40B4-BE49-F238E27FC236}">
                <a16:creationId xmlns:a16="http://schemas.microsoft.com/office/drawing/2014/main" id="{F3B449BA-39C5-4D23-A82E-D71000DCA5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083" y="3870023"/>
            <a:ext cx="2244244" cy="560139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9C3354C-D8CE-4DFA-A350-26AA87B9E5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083" y="4656305"/>
            <a:ext cx="2561101" cy="519177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2612D5B7-9042-4B2B-ACCF-97474A7BD91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CF0F1"/>
              </a:clrFrom>
              <a:clrTo>
                <a:srgbClr val="ECF0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7856" y="6098988"/>
            <a:ext cx="1368802" cy="1013268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360D96CD-BDB7-4593-AD84-287D22DE669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CF0F1"/>
              </a:clrFrom>
              <a:clrTo>
                <a:srgbClr val="ECF0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96" y="7250833"/>
            <a:ext cx="1417362" cy="953197"/>
          </a:xfrm>
          <a:prstGeom prst="rect">
            <a:avLst/>
          </a:prstGeom>
        </p:spPr>
      </p:pic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09ADCCB0-00B1-4581-B98A-2D96ED2257A7}"/>
              </a:ext>
            </a:extLst>
          </p:cNvPr>
          <p:cNvCxnSpPr>
            <a:cxnSpLocks/>
          </p:cNvCxnSpPr>
          <p:nvPr/>
        </p:nvCxnSpPr>
        <p:spPr>
          <a:xfrm>
            <a:off x="64008" y="5832994"/>
            <a:ext cx="6783291" cy="2657"/>
          </a:xfrm>
          <a:prstGeom prst="line">
            <a:avLst/>
          </a:prstGeom>
          <a:ln w="12700">
            <a:solidFill>
              <a:srgbClr val="2A81A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9">
            <a:extLst>
              <a:ext uri="{FF2B5EF4-FFF2-40B4-BE49-F238E27FC236}">
                <a16:creationId xmlns:a16="http://schemas.microsoft.com/office/drawing/2014/main" id="{44A1D283-DA6F-4ABE-B333-DDC061E0FEAE}"/>
              </a:ext>
            </a:extLst>
          </p:cNvPr>
          <p:cNvSpPr txBox="1"/>
          <p:nvPr/>
        </p:nvSpPr>
        <p:spPr>
          <a:xfrm>
            <a:off x="2333698" y="6150303"/>
            <a:ext cx="3856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Det som puttes inn i brikken «ved start» er det første som blir utført når micro:bit-en starter.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C0C49913-D75D-49D5-BDCC-2A78002B5F2A}"/>
              </a:ext>
            </a:extLst>
          </p:cNvPr>
          <p:cNvSpPr txBox="1"/>
          <p:nvPr/>
        </p:nvSpPr>
        <p:spPr>
          <a:xfrm>
            <a:off x="467425" y="842803"/>
            <a:ext cx="5429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Vi begynner med å lage et enkelt termometer. 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16DDC4CB-7C95-45B0-ABE0-F7A6D8B843B5}"/>
              </a:ext>
            </a:extLst>
          </p:cNvPr>
          <p:cNvSpPr/>
          <p:nvPr/>
        </p:nvSpPr>
        <p:spPr>
          <a:xfrm>
            <a:off x="2333698" y="8204030"/>
            <a:ext cx="3795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micro:bit-en har en innebygd temperatur-sensor. Når vi bruker denne brikken vises temperaturen i rommet.</a:t>
            </a:r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ACA2B17-FE42-47E8-85E6-AB687825354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4B4949"/>
              </a:clrFrom>
              <a:clrTo>
                <a:srgbClr val="4B494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9296" y="8517079"/>
            <a:ext cx="1452790" cy="438762"/>
          </a:xfrm>
          <a:prstGeom prst="rect">
            <a:avLst/>
          </a:prstGeom>
        </p:spPr>
      </p:pic>
      <p:sp>
        <p:nvSpPr>
          <p:cNvPr id="19" name="Plassholder for lysbildenummer 18">
            <a:extLst>
              <a:ext uri="{FF2B5EF4-FFF2-40B4-BE49-F238E27FC236}">
                <a16:creationId xmlns:a16="http://schemas.microsoft.com/office/drawing/2014/main" id="{4245A66E-D98B-47B8-B0AE-F4EEC541B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58A5-AC2C-4F6F-8D27-7846E33A2C07}" type="slidenum">
              <a:rPr lang="nb-NO" smtClean="0"/>
              <a:t>4</a:t>
            </a:fld>
            <a:endParaRPr lang="nb-NO"/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FE909383-5DBA-4479-8511-B78BB99CAC95}"/>
              </a:ext>
            </a:extLst>
          </p:cNvPr>
          <p:cNvSpPr txBox="1"/>
          <p:nvPr/>
        </p:nvSpPr>
        <p:spPr>
          <a:xfrm>
            <a:off x="2333698" y="7402458"/>
            <a:ext cx="3856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Det som puttes inn i brikken «gjenta for alltid» blir utført om og om igjen.</a:t>
            </a:r>
          </a:p>
        </p:txBody>
      </p:sp>
    </p:spTree>
    <p:extLst>
      <p:ext uri="{BB962C8B-B14F-4D97-AF65-F5344CB8AC3E}">
        <p14:creationId xmlns:p14="http://schemas.microsoft.com/office/powerpoint/2010/main" val="748972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39CFF62F-A2CD-407C-B52C-C0CE2FCC16F0}"/>
              </a:ext>
            </a:extLst>
          </p:cNvPr>
          <p:cNvCxnSpPr>
            <a:cxnSpLocks/>
          </p:cNvCxnSpPr>
          <p:nvPr/>
        </p:nvCxnSpPr>
        <p:spPr>
          <a:xfrm>
            <a:off x="120180" y="352341"/>
            <a:ext cx="6683526" cy="0"/>
          </a:xfrm>
          <a:prstGeom prst="line">
            <a:avLst/>
          </a:prstGeom>
          <a:ln w="19050">
            <a:solidFill>
              <a:srgbClr val="2A81A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tel 1">
            <a:extLst>
              <a:ext uri="{FF2B5EF4-FFF2-40B4-BE49-F238E27FC236}">
                <a16:creationId xmlns:a16="http://schemas.microsoft.com/office/drawing/2014/main" id="{1EC1E79C-E7E8-4A21-8732-524C442E8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88" y="173742"/>
            <a:ext cx="3465512" cy="369332"/>
          </a:xfr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r>
              <a:rPr lang="nb-NO" dirty="0">
                <a:solidFill>
                  <a:srgbClr val="2A81AF"/>
                </a:solidFill>
              </a:rPr>
              <a:t>Slik lager du den første blokken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10006A0E-BB27-4AD3-B258-E14FC0FE2C92}"/>
              </a:ext>
            </a:extLst>
          </p:cNvPr>
          <p:cNvSpPr txBox="1"/>
          <p:nvPr/>
        </p:nvSpPr>
        <p:spPr>
          <a:xfrm>
            <a:off x="493472" y="255011"/>
            <a:ext cx="184732" cy="369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709BDC38-149F-4A8E-8D9C-087B88DEBCE3}"/>
              </a:ext>
            </a:extLst>
          </p:cNvPr>
          <p:cNvSpPr txBox="1"/>
          <p:nvPr/>
        </p:nvSpPr>
        <p:spPr>
          <a:xfrm>
            <a:off x="678204" y="939404"/>
            <a:ext cx="53530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Åpne «Basis». </a:t>
            </a:r>
          </a:p>
          <a:p>
            <a:r>
              <a:rPr lang="nb-NO" dirty="0"/>
              <a:t>Dra brikken «vis ikon» inn i brikken «ved start». </a:t>
            </a:r>
            <a:br>
              <a:rPr lang="nb-NO" dirty="0"/>
            </a:br>
            <a:r>
              <a:rPr lang="nb-NO" dirty="0"/>
              <a:t>Velg deg et ikon.</a:t>
            </a:r>
            <a:br>
              <a:rPr lang="nb-NO" dirty="0"/>
            </a:br>
            <a:endParaRPr lang="nb-NO" dirty="0"/>
          </a:p>
          <a:p>
            <a:r>
              <a:rPr lang="nb-NO" dirty="0"/>
              <a:t>Dra så brikken «pause» inn under «vis ikon».</a:t>
            </a:r>
          </a:p>
          <a:p>
            <a:r>
              <a:rPr lang="nb-NO" dirty="0"/>
              <a:t>Velg hvor lenge du vil at ikonet skal vises.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075371AC-A322-41FB-8085-5583800DDA8B}"/>
              </a:ext>
            </a:extLst>
          </p:cNvPr>
          <p:cNvSpPr txBox="1"/>
          <p:nvPr/>
        </p:nvSpPr>
        <p:spPr>
          <a:xfrm>
            <a:off x="678204" y="7614480"/>
            <a:ext cx="5303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Dere skal snart overføre programmet til micro:bit-en, men diskuter først to eller tre sammen: Hva tror dere </a:t>
            </a:r>
            <a:r>
              <a:rPr lang="nb-NO" dirty="0" err="1"/>
              <a:t>micro:bit</a:t>
            </a:r>
            <a:r>
              <a:rPr lang="nb-NO" dirty="0"/>
              <a:t>-en gjør når programmet er overført og programmet begynner å kjøre?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02CFB6CE-BBC9-4AC9-9E1E-F241FC976D50}"/>
              </a:ext>
            </a:extLst>
          </p:cNvPr>
          <p:cNvSpPr txBox="1"/>
          <p:nvPr/>
        </p:nvSpPr>
        <p:spPr>
          <a:xfrm>
            <a:off x="678204" y="4190935"/>
            <a:ext cx="5665446" cy="235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Åpne «Basis». </a:t>
            </a:r>
          </a:p>
          <a:p>
            <a:r>
              <a:rPr lang="nb-NO" dirty="0"/>
              <a:t>Dra brikken «vis tall» inn i brikken «gjenta for alltid». </a:t>
            </a:r>
            <a:br>
              <a:rPr lang="nb-NO" dirty="0"/>
            </a:br>
            <a:endParaRPr lang="nb-NO" dirty="0"/>
          </a:p>
          <a:p>
            <a:r>
              <a:rPr lang="nb-NO" dirty="0"/>
              <a:t>Åpne «Inndata». </a:t>
            </a:r>
          </a:p>
          <a:p>
            <a:r>
              <a:rPr lang="nb-NO" dirty="0"/>
              <a:t>Dra så «temperatur» inn i brikken «vis tall». </a:t>
            </a:r>
          </a:p>
          <a:p>
            <a:endParaRPr lang="nb-NO" dirty="0"/>
          </a:p>
          <a:p>
            <a:r>
              <a:rPr lang="nb-NO" dirty="0"/>
              <a:t>Legg merke til at plassen der brikken vil bli plassert utheves med gult før du slipper den. </a:t>
            </a:r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48DCB6F5-6C7D-4C4C-A4FC-6221D4D2BA9B}"/>
              </a:ext>
            </a:extLst>
          </p:cNvPr>
          <p:cNvCxnSpPr>
            <a:cxnSpLocks/>
          </p:cNvCxnSpPr>
          <p:nvPr/>
        </p:nvCxnSpPr>
        <p:spPr>
          <a:xfrm>
            <a:off x="91350" y="3622770"/>
            <a:ext cx="6683526" cy="0"/>
          </a:xfrm>
          <a:prstGeom prst="line">
            <a:avLst/>
          </a:prstGeom>
          <a:ln w="19050">
            <a:solidFill>
              <a:srgbClr val="2A81A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74D8F663-02ED-4BC9-B2F6-9A2D67FD4C28}"/>
              </a:ext>
            </a:extLst>
          </p:cNvPr>
          <p:cNvCxnSpPr>
            <a:cxnSpLocks/>
          </p:cNvCxnSpPr>
          <p:nvPr/>
        </p:nvCxnSpPr>
        <p:spPr>
          <a:xfrm>
            <a:off x="129450" y="7127970"/>
            <a:ext cx="6683526" cy="0"/>
          </a:xfrm>
          <a:prstGeom prst="line">
            <a:avLst/>
          </a:prstGeom>
          <a:ln w="19050">
            <a:solidFill>
              <a:srgbClr val="2A81A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10">
            <a:extLst>
              <a:ext uri="{FF2B5EF4-FFF2-40B4-BE49-F238E27FC236}">
                <a16:creationId xmlns:a16="http://schemas.microsoft.com/office/drawing/2014/main" id="{61048B09-6A6E-49AB-9D7C-1013014392C1}"/>
              </a:ext>
            </a:extLst>
          </p:cNvPr>
          <p:cNvSpPr txBox="1"/>
          <p:nvPr/>
        </p:nvSpPr>
        <p:spPr>
          <a:xfrm>
            <a:off x="542169" y="6959848"/>
            <a:ext cx="2534664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txBody>
          <a:bodyPr wrap="square" rtlCol="0">
            <a:spAutoFit/>
          </a:bodyPr>
          <a:lstStyle>
            <a:lvl1pPr defTabSz="685800">
              <a:lnSpc>
                <a:spcPct val="90000"/>
              </a:lnSpc>
              <a:spcBef>
                <a:spcPct val="0"/>
              </a:spcBef>
              <a:buNone/>
              <a:defRPr lang="en-US" sz="2000" dirty="0"/>
            </a:lvl1pPr>
          </a:lstStyle>
          <a:p>
            <a:r>
              <a:rPr lang="nb-NO" dirty="0">
                <a:solidFill>
                  <a:srgbClr val="2A81AF"/>
                </a:solidFill>
              </a:rPr>
              <a:t>Hva gjør programmet?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BFCB75A5-7EDB-436F-944B-32C19AFAE4C8}"/>
              </a:ext>
            </a:extLst>
          </p:cNvPr>
          <p:cNvSpPr txBox="1"/>
          <p:nvPr/>
        </p:nvSpPr>
        <p:spPr>
          <a:xfrm>
            <a:off x="542169" y="3464644"/>
            <a:ext cx="3466800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txBody>
          <a:bodyPr wrap="square" rtlCol="0">
            <a:spAutoFit/>
          </a:bodyPr>
          <a:lstStyle>
            <a:lvl1pPr defTabSz="685800">
              <a:lnSpc>
                <a:spcPct val="90000"/>
              </a:lnSpc>
              <a:spcBef>
                <a:spcPct val="0"/>
              </a:spcBef>
              <a:buNone/>
              <a:defRPr lang="en-US" sz="2000" dirty="0"/>
            </a:lvl1pPr>
          </a:lstStyle>
          <a:p>
            <a:r>
              <a:rPr lang="nb-NO" dirty="0">
                <a:solidFill>
                  <a:srgbClr val="2A81AF"/>
                </a:solidFill>
              </a:rPr>
              <a:t>Slik lager du den andre blokken</a:t>
            </a:r>
          </a:p>
        </p:txBody>
      </p:sp>
      <p:sp>
        <p:nvSpPr>
          <p:cNvPr id="13" name="Plassholder for lysbildenummer 12">
            <a:extLst>
              <a:ext uri="{FF2B5EF4-FFF2-40B4-BE49-F238E27FC236}">
                <a16:creationId xmlns:a16="http://schemas.microsoft.com/office/drawing/2014/main" id="{D08402D6-E007-424A-ADF6-A9CB7A1DA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58A5-AC2C-4F6F-8D27-7846E33A2C07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9084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C1E79C-E7E8-4A21-8732-524C442E8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88" y="133728"/>
            <a:ext cx="3272609" cy="646331"/>
          </a:xfrm>
        </p:spPr>
        <p:txBody>
          <a:bodyPr/>
          <a:lstStyle/>
          <a:p>
            <a:r>
              <a:rPr lang="nb-NO" dirty="0"/>
              <a:t>Koble micro:bit til datamaskin</a:t>
            </a:r>
          </a:p>
        </p:txBody>
      </p:sp>
      <p:sp>
        <p:nvSpPr>
          <p:cNvPr id="13" name="Plassholder for lysbildenummer 12">
            <a:extLst>
              <a:ext uri="{FF2B5EF4-FFF2-40B4-BE49-F238E27FC236}">
                <a16:creationId xmlns:a16="http://schemas.microsoft.com/office/drawing/2014/main" id="{AD1CB7C7-83B9-4511-9D2B-16A4492E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58A5-AC2C-4F6F-8D27-7846E33A2C07}" type="slidenum">
              <a:rPr lang="nb-NO" smtClean="0"/>
              <a:t>6</a:t>
            </a:fld>
            <a:endParaRPr lang="nb-NO"/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EAEAB031-DAD4-4DF1-86B1-05EB77F70653}"/>
              </a:ext>
            </a:extLst>
          </p:cNvPr>
          <p:cNvSpPr txBox="1"/>
          <p:nvPr/>
        </p:nvSpPr>
        <p:spPr>
          <a:xfrm>
            <a:off x="471489" y="3828487"/>
            <a:ext cx="3062544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txBody>
          <a:bodyPr wrap="square" rtlCol="0">
            <a:spAutoFit/>
          </a:bodyPr>
          <a:lstStyle>
            <a:lvl1pPr defTabSz="685800">
              <a:lnSpc>
                <a:spcPct val="90000"/>
              </a:lnSpc>
              <a:spcBef>
                <a:spcPct val="0"/>
              </a:spcBef>
              <a:buNone/>
              <a:defRPr lang="en-US" sz="2000" dirty="0"/>
            </a:lvl1pPr>
          </a:lstStyle>
          <a:p>
            <a:r>
              <a:rPr lang="nb-NO" dirty="0">
                <a:solidFill>
                  <a:srgbClr val="2A81AF"/>
                </a:solidFill>
              </a:rPr>
              <a:t>Koble micro:bit til </a:t>
            </a:r>
            <a:r>
              <a:rPr lang="nb-NO" dirty="0" smtClean="0">
                <a:solidFill>
                  <a:srgbClr val="2A81AF"/>
                </a:solidFill>
              </a:rPr>
              <a:t>nettbrett</a:t>
            </a:r>
            <a:endParaRPr lang="nb-NO" dirty="0">
              <a:solidFill>
                <a:srgbClr val="2A81AF"/>
              </a:solidFill>
            </a:endParaRPr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7192C078-7600-49EB-991C-4BDE50582DE5}"/>
              </a:ext>
            </a:extLst>
          </p:cNvPr>
          <p:cNvSpPr txBox="1"/>
          <p:nvPr/>
        </p:nvSpPr>
        <p:spPr>
          <a:xfrm>
            <a:off x="406495" y="4516446"/>
            <a:ext cx="5443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Koble micro:bit til nettbrettet med Bluetooth. </a:t>
            </a:r>
          </a:p>
          <a:p>
            <a:r>
              <a:rPr lang="nb-NO" dirty="0"/>
              <a:t>Åpne </a:t>
            </a:r>
            <a:r>
              <a:rPr lang="nb-NO" dirty="0" err="1"/>
              <a:t>appens</a:t>
            </a:r>
            <a:r>
              <a:rPr lang="nb-NO" dirty="0"/>
              <a:t> hovedmeny og velg «</a:t>
            </a:r>
            <a:r>
              <a:rPr lang="nb-NO" dirty="0" err="1"/>
              <a:t>Choose</a:t>
            </a:r>
            <a:r>
              <a:rPr lang="nb-NO" dirty="0"/>
              <a:t> micro:bit»: </a:t>
            </a:r>
          </a:p>
        </p:txBody>
      </p:sp>
      <p:cxnSp>
        <p:nvCxnSpPr>
          <p:cNvPr id="16" name="Rett linje 4">
            <a:extLst>
              <a:ext uri="{FF2B5EF4-FFF2-40B4-BE49-F238E27FC236}">
                <a16:creationId xmlns:a16="http://schemas.microsoft.com/office/drawing/2014/main" id="{867C4D6C-D9A6-43BE-B9D7-7EBB0C8BFA66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3534033" y="3999255"/>
            <a:ext cx="3205647" cy="13898"/>
          </a:xfrm>
          <a:prstGeom prst="line">
            <a:avLst/>
          </a:prstGeom>
          <a:ln w="19050">
            <a:solidFill>
              <a:srgbClr val="2A81A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Rett linje 4">
            <a:extLst>
              <a:ext uri="{FF2B5EF4-FFF2-40B4-BE49-F238E27FC236}">
                <a16:creationId xmlns:a16="http://schemas.microsoft.com/office/drawing/2014/main" id="{867C4D6C-D9A6-43BE-B9D7-7EBB0C8BFA66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56154" y="4013153"/>
            <a:ext cx="415335" cy="2"/>
          </a:xfrm>
          <a:prstGeom prst="line">
            <a:avLst/>
          </a:prstGeom>
          <a:ln w="19050">
            <a:solidFill>
              <a:srgbClr val="2A81A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80" y="5567332"/>
            <a:ext cx="1966913" cy="3368761"/>
          </a:xfrm>
          <a:prstGeom prst="rect">
            <a:avLst/>
          </a:prstGeom>
        </p:spPr>
      </p:pic>
      <p:cxnSp>
        <p:nvCxnSpPr>
          <p:cNvPr id="22" name="Straight Arrow Connector 12">
            <a:extLst>
              <a:ext uri="{FF2B5EF4-FFF2-40B4-BE49-F238E27FC236}">
                <a16:creationId xmlns:a16="http://schemas.microsoft.com/office/drawing/2014/main" id="{210485AB-6CBA-2747-8B61-AA65E6CF08F5}"/>
              </a:ext>
            </a:extLst>
          </p:cNvPr>
          <p:cNvCxnSpPr>
            <a:cxnSpLocks/>
          </p:cNvCxnSpPr>
          <p:nvPr/>
        </p:nvCxnSpPr>
        <p:spPr>
          <a:xfrm flipH="1">
            <a:off x="2622778" y="5259914"/>
            <a:ext cx="1678132" cy="1743559"/>
          </a:xfrm>
          <a:prstGeom prst="straightConnector1">
            <a:avLst/>
          </a:prstGeom>
          <a:ln w="38100">
            <a:tailEnd type="triangle"/>
          </a:ln>
          <a:effectLst>
            <a:glow rad="101600">
              <a:srgbClr val="FFFFE7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e 4">
            <a:extLst>
              <a:ext uri="{FF2B5EF4-FFF2-40B4-BE49-F238E27FC236}">
                <a16:creationId xmlns:a16="http://schemas.microsoft.com/office/drawing/2014/main" id="{1C9A6A8C-891B-4777-B752-EA56A8049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48" y="712774"/>
            <a:ext cx="4154711" cy="2843380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8E988D36-21A1-4EA9-A034-70E7F0F398EA}"/>
              </a:ext>
            </a:extLst>
          </p:cNvPr>
          <p:cNvSpPr txBox="1"/>
          <p:nvPr/>
        </p:nvSpPr>
        <p:spPr>
          <a:xfrm>
            <a:off x="4202899" y="742988"/>
            <a:ext cx="23542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/>
              <a:t>Koble micro:bit til datamaskinen med USB-kabel.</a:t>
            </a:r>
          </a:p>
          <a:p>
            <a:pPr algn="ctr"/>
            <a:r>
              <a:rPr lang="nb-NO" dirty="0"/>
              <a:t> </a:t>
            </a:r>
          </a:p>
          <a:p>
            <a:pPr algn="ctr"/>
            <a:r>
              <a:rPr lang="nb-NO" dirty="0"/>
              <a:t>Da skal det lyse </a:t>
            </a:r>
            <a:br>
              <a:rPr lang="nb-NO" dirty="0"/>
            </a:br>
            <a:r>
              <a:rPr lang="nb-NO" dirty="0"/>
              <a:t>på baksiden.</a:t>
            </a:r>
          </a:p>
        </p:txBody>
      </p:sp>
      <p:cxnSp>
        <p:nvCxnSpPr>
          <p:cNvPr id="19" name="Straight Arrow Connector 12">
            <a:extLst>
              <a:ext uri="{FF2B5EF4-FFF2-40B4-BE49-F238E27FC236}">
                <a16:creationId xmlns:a16="http://schemas.microsoft.com/office/drawing/2014/main" id="{2B8A6E10-5C74-4736-B027-0AFB6C4EF815}"/>
              </a:ext>
            </a:extLst>
          </p:cNvPr>
          <p:cNvCxnSpPr>
            <a:cxnSpLocks/>
          </p:cNvCxnSpPr>
          <p:nvPr/>
        </p:nvCxnSpPr>
        <p:spPr>
          <a:xfrm flipH="1">
            <a:off x="4116400" y="2063579"/>
            <a:ext cx="467958" cy="376411"/>
          </a:xfrm>
          <a:prstGeom prst="straightConnector1">
            <a:avLst/>
          </a:prstGeom>
          <a:ln w="38100">
            <a:tailEnd type="triangle"/>
          </a:ln>
          <a:effectLst>
            <a:glow rad="101600">
              <a:srgbClr val="FFFFE7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664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C1E79C-E7E8-4A21-8732-524C442E8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88" y="188256"/>
            <a:ext cx="3175721" cy="382193"/>
          </a:xfrm>
        </p:spPr>
        <p:txBody>
          <a:bodyPr/>
          <a:lstStyle/>
          <a:p>
            <a:r>
              <a:rPr lang="nb-NO" dirty="0"/>
              <a:t>Overfør program til micro:bit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E795CB1A-AEB9-4EE5-ACE3-E5984D085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15" y="4429778"/>
            <a:ext cx="5506976" cy="623650"/>
          </a:xfrm>
          <a:prstGeom prst="rect">
            <a:avLst/>
          </a:prstGeom>
          <a:ln w="38100">
            <a:tailEnd type="triangle"/>
          </a:ln>
          <a:effectLst>
            <a:glow rad="101600">
              <a:srgbClr val="FFFFE7">
                <a:alpha val="60000"/>
              </a:srgbClr>
            </a:glow>
          </a:effectLst>
        </p:spPr>
      </p:pic>
      <p:cxnSp>
        <p:nvCxnSpPr>
          <p:cNvPr id="7" name="Straight Arrow Connector 12">
            <a:extLst>
              <a:ext uri="{FF2B5EF4-FFF2-40B4-BE49-F238E27FC236}">
                <a16:creationId xmlns:a16="http://schemas.microsoft.com/office/drawing/2014/main" id="{FE15C392-4C34-425A-AE7D-4169E2F62853}"/>
              </a:ext>
            </a:extLst>
          </p:cNvPr>
          <p:cNvCxnSpPr>
            <a:cxnSpLocks/>
          </p:cNvCxnSpPr>
          <p:nvPr/>
        </p:nvCxnSpPr>
        <p:spPr>
          <a:xfrm>
            <a:off x="3212757" y="3943259"/>
            <a:ext cx="1046064" cy="635794"/>
          </a:xfrm>
          <a:prstGeom prst="straightConnector1">
            <a:avLst/>
          </a:prstGeom>
          <a:ln w="38100">
            <a:tailEnd type="triangle"/>
          </a:ln>
          <a:effectLst>
            <a:glow rad="101600">
              <a:srgbClr val="FFFFE7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12">
            <a:extLst>
              <a:ext uri="{FF2B5EF4-FFF2-40B4-BE49-F238E27FC236}">
                <a16:creationId xmlns:a16="http://schemas.microsoft.com/office/drawing/2014/main" id="{6BC5D9D2-48C7-4EF4-B4D6-9AC05C809004}"/>
              </a:ext>
            </a:extLst>
          </p:cNvPr>
          <p:cNvCxnSpPr>
            <a:cxnSpLocks/>
          </p:cNvCxnSpPr>
          <p:nvPr/>
        </p:nvCxnSpPr>
        <p:spPr>
          <a:xfrm flipV="1">
            <a:off x="4500106" y="4806778"/>
            <a:ext cx="1146932" cy="643974"/>
          </a:xfrm>
          <a:prstGeom prst="straightConnector1">
            <a:avLst/>
          </a:prstGeom>
          <a:ln w="38100">
            <a:tailEnd type="triangle"/>
          </a:ln>
          <a:effectLst>
            <a:glow rad="101600">
              <a:srgbClr val="FFFFE7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7">
            <a:extLst>
              <a:ext uri="{FF2B5EF4-FFF2-40B4-BE49-F238E27FC236}">
                <a16:creationId xmlns:a16="http://schemas.microsoft.com/office/drawing/2014/main" id="{6A05391E-B255-4141-8FA4-C260869873BE}"/>
              </a:ext>
            </a:extLst>
          </p:cNvPr>
          <p:cNvSpPr txBox="1"/>
          <p:nvPr/>
        </p:nvSpPr>
        <p:spPr>
          <a:xfrm>
            <a:off x="640815" y="3573927"/>
            <a:ext cx="4427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Skriv inn et passende navn.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8CCF22AE-080F-44C4-94B1-3B25D50C0E4A}"/>
              </a:ext>
            </a:extLst>
          </p:cNvPr>
          <p:cNvSpPr txBox="1"/>
          <p:nvPr/>
        </p:nvSpPr>
        <p:spPr>
          <a:xfrm>
            <a:off x="801858" y="5450751"/>
            <a:ext cx="3969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Trykk på «Last ned» eller lagre-knappen.</a:t>
            </a:r>
          </a:p>
        </p:txBody>
      </p:sp>
      <p:cxnSp>
        <p:nvCxnSpPr>
          <p:cNvPr id="11" name="Straight Arrow Connector 12">
            <a:extLst>
              <a:ext uri="{FF2B5EF4-FFF2-40B4-BE49-F238E27FC236}">
                <a16:creationId xmlns:a16="http://schemas.microsoft.com/office/drawing/2014/main" id="{D23D57C2-C231-4EA0-9E17-DDF72443E65C}"/>
              </a:ext>
            </a:extLst>
          </p:cNvPr>
          <p:cNvCxnSpPr>
            <a:cxnSpLocks/>
          </p:cNvCxnSpPr>
          <p:nvPr/>
        </p:nvCxnSpPr>
        <p:spPr>
          <a:xfrm flipV="1">
            <a:off x="2205818" y="5041080"/>
            <a:ext cx="41728" cy="391334"/>
          </a:xfrm>
          <a:prstGeom prst="straightConnector1">
            <a:avLst/>
          </a:prstGeom>
          <a:ln w="38100">
            <a:tailEnd type="triangle"/>
          </a:ln>
          <a:effectLst>
            <a:glow rad="101600">
              <a:srgbClr val="FFFFE7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lysbildenummer 12">
            <a:extLst>
              <a:ext uri="{FF2B5EF4-FFF2-40B4-BE49-F238E27FC236}">
                <a16:creationId xmlns:a16="http://schemas.microsoft.com/office/drawing/2014/main" id="{AD1CB7C7-83B9-4511-9D2B-16A4492E4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58A5-AC2C-4F6F-8D27-7846E33A2C07}" type="slidenum">
              <a:rPr lang="nb-NO" smtClean="0"/>
              <a:t>7</a:t>
            </a:fld>
            <a:endParaRPr lang="nb-NO"/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EAEAB031-DAD4-4DF1-86B1-05EB77F70653}"/>
              </a:ext>
            </a:extLst>
          </p:cNvPr>
          <p:cNvSpPr txBox="1"/>
          <p:nvPr/>
        </p:nvSpPr>
        <p:spPr>
          <a:xfrm>
            <a:off x="534534" y="6572958"/>
            <a:ext cx="2782784" cy="369332"/>
          </a:xfrm>
          <a:prstGeom prst="rect">
            <a:avLst/>
          </a:prstGeom>
          <a:solidFill>
            <a:schemeClr val="bg1"/>
          </a:solidFill>
          <a:ln w="19050">
            <a:noFill/>
          </a:ln>
          <a:effectLst/>
        </p:spPr>
        <p:txBody>
          <a:bodyPr wrap="square" rtlCol="0">
            <a:spAutoFit/>
          </a:bodyPr>
          <a:lstStyle>
            <a:lvl1pPr defTabSz="685800">
              <a:lnSpc>
                <a:spcPct val="90000"/>
              </a:lnSpc>
              <a:spcBef>
                <a:spcPct val="0"/>
              </a:spcBef>
              <a:buNone/>
              <a:defRPr lang="en-US" sz="2000" dirty="0"/>
            </a:lvl1pPr>
          </a:lstStyle>
          <a:p>
            <a:r>
              <a:rPr lang="nb-NO" dirty="0">
                <a:solidFill>
                  <a:srgbClr val="2A81AF"/>
                </a:solidFill>
              </a:rPr>
              <a:t>Følg med på micro:bit-en</a:t>
            </a:r>
          </a:p>
        </p:txBody>
      </p:sp>
      <p:sp>
        <p:nvSpPr>
          <p:cNvPr id="15" name="TextBox 18">
            <a:extLst>
              <a:ext uri="{FF2B5EF4-FFF2-40B4-BE49-F238E27FC236}">
                <a16:creationId xmlns:a16="http://schemas.microsoft.com/office/drawing/2014/main" id="{7192C078-7600-49EB-991C-4BDE50582DE5}"/>
              </a:ext>
            </a:extLst>
          </p:cNvPr>
          <p:cNvSpPr txBox="1"/>
          <p:nvPr/>
        </p:nvSpPr>
        <p:spPr>
          <a:xfrm>
            <a:off x="534534" y="7269257"/>
            <a:ext cx="58662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Det er lurt å sjekke at </a:t>
            </a:r>
            <a:r>
              <a:rPr lang="nb-NO" dirty="0" err="1"/>
              <a:t>micro:bit</a:t>
            </a:r>
            <a:r>
              <a:rPr lang="nb-NO" dirty="0"/>
              <a:t>-en blinker på baksiden når programmet lastes opp slik at du vet at programmet er overført og at det ikke er et gammelt program som kjører.</a:t>
            </a:r>
          </a:p>
          <a:p>
            <a:r>
              <a:rPr lang="nb-NO" dirty="0"/>
              <a:t>Når programmet er overført begynner programmet å kjøre. </a:t>
            </a:r>
          </a:p>
          <a:p>
            <a:endParaRPr lang="nb-NO" dirty="0"/>
          </a:p>
          <a:p>
            <a:r>
              <a:rPr lang="nb-NO" dirty="0"/>
              <a:t>Gjør </a:t>
            </a:r>
            <a:r>
              <a:rPr lang="nb-NO" dirty="0" err="1"/>
              <a:t>micro:bit</a:t>
            </a:r>
            <a:r>
              <a:rPr lang="nb-NO" dirty="0"/>
              <a:t>-en det du trodde den kom til å gjøre?</a:t>
            </a:r>
          </a:p>
        </p:txBody>
      </p:sp>
      <p:cxnSp>
        <p:nvCxnSpPr>
          <p:cNvPr id="17" name="Rett linje 4">
            <a:extLst>
              <a:ext uri="{FF2B5EF4-FFF2-40B4-BE49-F238E27FC236}">
                <a16:creationId xmlns:a16="http://schemas.microsoft.com/office/drawing/2014/main" id="{867C4D6C-D9A6-43BE-B9D7-7EBB0C8BFA66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119200" y="6757624"/>
            <a:ext cx="415334" cy="0"/>
          </a:xfrm>
          <a:prstGeom prst="line">
            <a:avLst/>
          </a:prstGeom>
          <a:ln w="19050">
            <a:solidFill>
              <a:srgbClr val="2A81A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Rett linje 4">
            <a:extLst>
              <a:ext uri="{FF2B5EF4-FFF2-40B4-BE49-F238E27FC236}">
                <a16:creationId xmlns:a16="http://schemas.microsoft.com/office/drawing/2014/main" id="{867C4D6C-D9A6-43BE-B9D7-7EBB0C8BFA66}"/>
              </a:ext>
            </a:extLst>
          </p:cNvPr>
          <p:cNvCxnSpPr>
            <a:cxnSpLocks/>
          </p:cNvCxnSpPr>
          <p:nvPr/>
        </p:nvCxnSpPr>
        <p:spPr>
          <a:xfrm flipV="1">
            <a:off x="3370661" y="6743725"/>
            <a:ext cx="3432065" cy="6949"/>
          </a:xfrm>
          <a:prstGeom prst="line">
            <a:avLst/>
          </a:prstGeom>
          <a:ln w="19050">
            <a:solidFill>
              <a:srgbClr val="2A81A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181" y="1034487"/>
            <a:ext cx="2588924" cy="221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74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C1E79C-E7E8-4A21-8732-524C442E8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87" y="159228"/>
            <a:ext cx="4335643" cy="646331"/>
          </a:xfrm>
        </p:spPr>
        <p:txBody>
          <a:bodyPr/>
          <a:lstStyle/>
          <a:p>
            <a:r>
              <a:rPr lang="nb-NO" b="1" dirty="0"/>
              <a:t>Valgfri oppgave: </a:t>
            </a:r>
            <a:r>
              <a:rPr lang="nb-NO" dirty="0"/>
              <a:t>Vi utvider programmet</a:t>
            </a:r>
          </a:p>
        </p:txBody>
      </p:sp>
      <p:pic>
        <p:nvPicPr>
          <p:cNvPr id="8" name="Picture 15">
            <a:extLst>
              <a:ext uri="{FF2B5EF4-FFF2-40B4-BE49-F238E27FC236}">
                <a16:creationId xmlns:a16="http://schemas.microsoft.com/office/drawing/2014/main" id="{F3B449BA-39C5-4D23-A82E-D71000DCA5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726" y="1970285"/>
            <a:ext cx="2244244" cy="560139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9C3354C-D8CE-4DFA-A350-26AA87B9E5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726" y="2698072"/>
            <a:ext cx="2572601" cy="521508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3106E6D-4F22-4145-9FBB-412AA483E7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726" y="3450316"/>
            <a:ext cx="2572601" cy="521508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A2C09879-AE2A-434A-B518-AFBB3BF204C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4B4949"/>
              </a:clrFrom>
              <a:clrTo>
                <a:srgbClr val="4B494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6395" y="7931717"/>
            <a:ext cx="1581150" cy="1123950"/>
          </a:xfrm>
          <a:prstGeom prst="rect">
            <a:avLst/>
          </a:prstGeom>
        </p:spPr>
      </p:pic>
      <p:sp>
        <p:nvSpPr>
          <p:cNvPr id="16" name="TextBox 9">
            <a:extLst>
              <a:ext uri="{FF2B5EF4-FFF2-40B4-BE49-F238E27FC236}">
                <a16:creationId xmlns:a16="http://schemas.microsoft.com/office/drawing/2014/main" id="{03E1ABC3-5AA0-4E15-87D5-04E30922FE24}"/>
              </a:ext>
            </a:extLst>
          </p:cNvPr>
          <p:cNvSpPr txBox="1"/>
          <p:nvPr/>
        </p:nvSpPr>
        <p:spPr>
          <a:xfrm>
            <a:off x="371722" y="734137"/>
            <a:ext cx="6045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Nå skal vi få termometeret til å gi oss et </a:t>
            </a:r>
            <a:r>
              <a:rPr lang="nb-NO" dirty="0" err="1"/>
              <a:t>surfjes</a:t>
            </a:r>
            <a:r>
              <a:rPr lang="nb-NO" dirty="0"/>
              <a:t> hvis temperaturen blir for høy. Da må vi legge til litt flere brikker inni «gjenta for alltid»-brikken.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FB410F26-5646-4FF1-9F2F-2BCB2593AE7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4B4949"/>
              </a:clrFrom>
              <a:clrTo>
                <a:srgbClr val="4B494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7213" y="7198794"/>
            <a:ext cx="1695450" cy="438150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8ADB8053-AB18-4F20-888E-BAF425F38F6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4B4949"/>
              </a:clrFrom>
              <a:clrTo>
                <a:srgbClr val="4B494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4085" y="6352291"/>
            <a:ext cx="1419225" cy="428625"/>
          </a:xfrm>
          <a:prstGeom prst="rect">
            <a:avLst/>
          </a:prstGeom>
        </p:spPr>
      </p:pic>
      <p:cxnSp>
        <p:nvCxnSpPr>
          <p:cNvPr id="19" name="Straight Arrow Connector 12">
            <a:extLst>
              <a:ext uri="{FF2B5EF4-FFF2-40B4-BE49-F238E27FC236}">
                <a16:creationId xmlns:a16="http://schemas.microsoft.com/office/drawing/2014/main" id="{B50DEA85-167C-4917-9BC2-16435A947C36}"/>
              </a:ext>
            </a:extLst>
          </p:cNvPr>
          <p:cNvCxnSpPr>
            <a:cxnSpLocks/>
          </p:cNvCxnSpPr>
          <p:nvPr/>
        </p:nvCxnSpPr>
        <p:spPr>
          <a:xfrm>
            <a:off x="2043697" y="6785790"/>
            <a:ext cx="0" cy="521285"/>
          </a:xfrm>
          <a:prstGeom prst="straightConnector1">
            <a:avLst/>
          </a:prstGeom>
          <a:ln w="38100">
            <a:tailEnd type="triangle"/>
          </a:ln>
          <a:effectLst>
            <a:glow rad="101600">
              <a:srgbClr val="FFFFE7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12">
            <a:extLst>
              <a:ext uri="{FF2B5EF4-FFF2-40B4-BE49-F238E27FC236}">
                <a16:creationId xmlns:a16="http://schemas.microsoft.com/office/drawing/2014/main" id="{FCA11952-CB67-4EDE-9044-ED55C6E6B1D3}"/>
              </a:ext>
            </a:extLst>
          </p:cNvPr>
          <p:cNvCxnSpPr>
            <a:cxnSpLocks/>
          </p:cNvCxnSpPr>
          <p:nvPr/>
        </p:nvCxnSpPr>
        <p:spPr>
          <a:xfrm>
            <a:off x="2536970" y="7636944"/>
            <a:ext cx="0" cy="521285"/>
          </a:xfrm>
          <a:prstGeom prst="straightConnector1">
            <a:avLst/>
          </a:prstGeom>
          <a:ln w="38100">
            <a:tailEnd type="triangle"/>
          </a:ln>
          <a:effectLst>
            <a:glow rad="101600">
              <a:srgbClr val="FFFFE7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9">
            <a:extLst>
              <a:ext uri="{FF2B5EF4-FFF2-40B4-BE49-F238E27FC236}">
                <a16:creationId xmlns:a16="http://schemas.microsoft.com/office/drawing/2014/main" id="{15E2B272-0537-4F6B-83CF-EA99452892B4}"/>
              </a:ext>
            </a:extLst>
          </p:cNvPr>
          <p:cNvSpPr txBox="1"/>
          <p:nvPr/>
        </p:nvSpPr>
        <p:spPr>
          <a:xfrm>
            <a:off x="471488" y="4969098"/>
            <a:ext cx="5793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Lag programmet du ser over og last det opp på micro:bit-en.</a:t>
            </a:r>
          </a:p>
          <a:p>
            <a:endParaRPr lang="nb-NO" dirty="0"/>
          </a:p>
          <a:p>
            <a:endParaRPr lang="nb-NO" dirty="0"/>
          </a:p>
          <a:p>
            <a:r>
              <a:rPr lang="nb-NO" dirty="0"/>
              <a:t>Slik kan du sette sammen brikkene:</a:t>
            </a: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0047095B-3E57-4DB5-82C4-01FB3E34F1BF}"/>
              </a:ext>
            </a:extLst>
          </p:cNvPr>
          <p:cNvSpPr txBox="1"/>
          <p:nvPr/>
        </p:nvSpPr>
        <p:spPr>
          <a:xfrm>
            <a:off x="3629863" y="7814059"/>
            <a:ext cx="3148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Skriv inn temperaturen du vil skal være grensen.</a:t>
            </a: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D2E73E9A-285C-4430-B66E-3C33F6E66D6B}"/>
              </a:ext>
            </a:extLst>
          </p:cNvPr>
          <p:cNvSpPr txBox="1"/>
          <p:nvPr/>
        </p:nvSpPr>
        <p:spPr>
          <a:xfrm>
            <a:off x="2945774" y="6677100"/>
            <a:ext cx="3148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Sett inn riktig krokodilletegn.</a:t>
            </a:r>
          </a:p>
        </p:txBody>
      </p:sp>
      <p:cxnSp>
        <p:nvCxnSpPr>
          <p:cNvPr id="25" name="Straight Arrow Connector 12">
            <a:extLst>
              <a:ext uri="{FF2B5EF4-FFF2-40B4-BE49-F238E27FC236}">
                <a16:creationId xmlns:a16="http://schemas.microsoft.com/office/drawing/2014/main" id="{A4C3E1B1-587F-4FC2-B0F8-2D360E35A8D4}"/>
              </a:ext>
            </a:extLst>
          </p:cNvPr>
          <p:cNvCxnSpPr>
            <a:cxnSpLocks/>
          </p:cNvCxnSpPr>
          <p:nvPr/>
        </p:nvCxnSpPr>
        <p:spPr>
          <a:xfrm flipH="1">
            <a:off x="2634916" y="6861766"/>
            <a:ext cx="310858" cy="337028"/>
          </a:xfrm>
          <a:prstGeom prst="straightConnector1">
            <a:avLst/>
          </a:prstGeom>
          <a:ln w="38100">
            <a:tailEnd type="triangle"/>
          </a:ln>
          <a:effectLst>
            <a:glow rad="101600">
              <a:srgbClr val="FFFFE7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12">
            <a:extLst>
              <a:ext uri="{FF2B5EF4-FFF2-40B4-BE49-F238E27FC236}">
                <a16:creationId xmlns:a16="http://schemas.microsoft.com/office/drawing/2014/main" id="{4DD23077-03E6-4D41-8752-320B21FB585F}"/>
              </a:ext>
            </a:extLst>
          </p:cNvPr>
          <p:cNvCxnSpPr>
            <a:cxnSpLocks/>
          </p:cNvCxnSpPr>
          <p:nvPr/>
        </p:nvCxnSpPr>
        <p:spPr>
          <a:xfrm flipH="1" flipV="1">
            <a:off x="3031957" y="7458714"/>
            <a:ext cx="585874" cy="467819"/>
          </a:xfrm>
          <a:prstGeom prst="straightConnector1">
            <a:avLst/>
          </a:prstGeom>
          <a:ln w="38100">
            <a:tailEnd type="triangle"/>
          </a:ln>
          <a:effectLst>
            <a:glow rad="101600">
              <a:srgbClr val="FFFFE7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lassholder for lysbildenummer 30">
            <a:extLst>
              <a:ext uri="{FF2B5EF4-FFF2-40B4-BE49-F238E27FC236}">
                <a16:creationId xmlns:a16="http://schemas.microsoft.com/office/drawing/2014/main" id="{0ACC4A67-F8FF-45FF-836A-73FC4AB5F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58A5-AC2C-4F6F-8D27-7846E33A2C07}" type="slidenum">
              <a:rPr lang="nb-NO" smtClean="0"/>
              <a:t>8</a:t>
            </a:fld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clrChange>
              <a:clrFrom>
                <a:srgbClr val="ECF0F1"/>
              </a:clrFrom>
              <a:clrTo>
                <a:srgbClr val="ECF0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1134" y="1690092"/>
            <a:ext cx="4216144" cy="329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57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C1E79C-E7E8-4A21-8732-524C442E8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87" y="159228"/>
            <a:ext cx="5072546" cy="646331"/>
          </a:xfrm>
        </p:spPr>
        <p:txBody>
          <a:bodyPr/>
          <a:lstStyle/>
          <a:p>
            <a:r>
              <a:rPr lang="nb-NO" b="1" dirty="0"/>
              <a:t>Valgfri oppgave: </a:t>
            </a:r>
            <a:r>
              <a:rPr lang="nb-NO" dirty="0"/>
              <a:t>Vi endrer litt på  programmet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9C3354C-D8CE-4DFA-A350-26AA87B9E5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402" y="5763898"/>
            <a:ext cx="2572601" cy="521508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58C11DF0-5999-41DF-B2D3-0A7554F13BF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CF0F1"/>
              </a:clrFrom>
              <a:clrTo>
                <a:srgbClr val="ECF0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0" y="6940182"/>
            <a:ext cx="3083034" cy="2644919"/>
          </a:xfrm>
          <a:prstGeom prst="rect">
            <a:avLst/>
          </a:prstGeom>
        </p:spPr>
      </p:pic>
      <p:sp>
        <p:nvSpPr>
          <p:cNvPr id="16" name="TextBox 9">
            <a:extLst>
              <a:ext uri="{FF2B5EF4-FFF2-40B4-BE49-F238E27FC236}">
                <a16:creationId xmlns:a16="http://schemas.microsoft.com/office/drawing/2014/main" id="{03E1ABC3-5AA0-4E15-87D5-04E30922FE24}"/>
              </a:ext>
            </a:extLst>
          </p:cNvPr>
          <p:cNvSpPr txBox="1"/>
          <p:nvPr/>
        </p:nvSpPr>
        <p:spPr>
          <a:xfrm>
            <a:off x="425952" y="967019"/>
            <a:ext cx="54093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La oss si at vi ønsker at </a:t>
            </a:r>
          </a:p>
          <a:p>
            <a:r>
              <a:rPr lang="nb-NO" dirty="0"/>
              <a:t>termometeret ikke skal </a:t>
            </a:r>
          </a:p>
          <a:p>
            <a:r>
              <a:rPr lang="nb-NO" dirty="0"/>
              <a:t>bruke så mye strøm. </a:t>
            </a:r>
          </a:p>
          <a:p>
            <a:r>
              <a:rPr lang="nb-NO" dirty="0"/>
              <a:t>I stedet for at det </a:t>
            </a:r>
          </a:p>
          <a:p>
            <a:r>
              <a:rPr lang="nb-NO" dirty="0"/>
              <a:t>hele tiden viser </a:t>
            </a:r>
          </a:p>
          <a:p>
            <a:r>
              <a:rPr lang="nb-NO" dirty="0"/>
              <a:t>temperaturen, vil vi </a:t>
            </a:r>
          </a:p>
          <a:p>
            <a:r>
              <a:rPr lang="nb-NO" dirty="0"/>
              <a:t>at den bare skal </a:t>
            </a:r>
          </a:p>
          <a:p>
            <a:r>
              <a:rPr lang="nb-NO" dirty="0"/>
              <a:t>gjøre det når vi trykker </a:t>
            </a:r>
          </a:p>
          <a:p>
            <a:r>
              <a:rPr lang="nb-NO" dirty="0"/>
              <a:t>på A-knappen på</a:t>
            </a:r>
          </a:p>
          <a:p>
            <a:r>
              <a:rPr lang="nb-NO" dirty="0"/>
              <a:t>micro:bit-en.</a:t>
            </a:r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D2E73E9A-285C-4430-B66E-3C33F6E66D6B}"/>
              </a:ext>
            </a:extLst>
          </p:cNvPr>
          <p:cNvSpPr txBox="1"/>
          <p:nvPr/>
        </p:nvSpPr>
        <p:spPr>
          <a:xfrm>
            <a:off x="471487" y="8258154"/>
            <a:ext cx="2752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Sett inn riktig krokodilletegn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21006D5-FFFD-4766-A58C-645AF6220BB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CF0F1"/>
              </a:clrFrom>
              <a:clrTo>
                <a:srgbClr val="ECF0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8533" y="5471221"/>
            <a:ext cx="2095500" cy="1114425"/>
          </a:xfrm>
          <a:prstGeom prst="rect">
            <a:avLst/>
          </a:prstGeom>
        </p:spPr>
      </p:pic>
      <p:cxnSp>
        <p:nvCxnSpPr>
          <p:cNvPr id="20" name="Straight Arrow Connector 12">
            <a:extLst>
              <a:ext uri="{FF2B5EF4-FFF2-40B4-BE49-F238E27FC236}">
                <a16:creationId xmlns:a16="http://schemas.microsoft.com/office/drawing/2014/main" id="{CE20B37E-4BFE-4B8B-B40C-FD0404250580}"/>
              </a:ext>
            </a:extLst>
          </p:cNvPr>
          <p:cNvCxnSpPr>
            <a:cxnSpLocks/>
          </p:cNvCxnSpPr>
          <p:nvPr/>
        </p:nvCxnSpPr>
        <p:spPr>
          <a:xfrm flipV="1">
            <a:off x="3898232" y="6100010"/>
            <a:ext cx="0" cy="1388185"/>
          </a:xfrm>
          <a:prstGeom prst="straightConnector1">
            <a:avLst/>
          </a:prstGeom>
          <a:ln w="38100">
            <a:tailEnd type="triangle"/>
          </a:ln>
          <a:effectLst>
            <a:glow rad="101600">
              <a:srgbClr val="FFFFE7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ktangel 11">
            <a:extLst>
              <a:ext uri="{FF2B5EF4-FFF2-40B4-BE49-F238E27FC236}">
                <a16:creationId xmlns:a16="http://schemas.microsoft.com/office/drawing/2014/main" id="{AB3A5843-AE5E-4E71-A007-08A5CBBDF5FB}"/>
              </a:ext>
            </a:extLst>
          </p:cNvPr>
          <p:cNvSpPr/>
          <p:nvPr/>
        </p:nvSpPr>
        <p:spPr>
          <a:xfrm>
            <a:off x="471488" y="6810115"/>
            <a:ext cx="2707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Flytt så hele «hvis»-brikken over fra  «gjenta for alltid»-brikken.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0972580F-C3D4-45D6-833F-518E0FDAA448}"/>
              </a:ext>
            </a:extLst>
          </p:cNvPr>
          <p:cNvSpPr/>
          <p:nvPr/>
        </p:nvSpPr>
        <p:spPr>
          <a:xfrm>
            <a:off x="429100" y="4860212"/>
            <a:ext cx="45760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Dra først ut brikken «når knapp A trykkes»: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28142F95-FE6D-4828-B739-796D1230F3E6}"/>
              </a:ext>
            </a:extLst>
          </p:cNvPr>
          <p:cNvSpPr/>
          <p:nvPr/>
        </p:nvSpPr>
        <p:spPr>
          <a:xfrm>
            <a:off x="425952" y="4438049"/>
            <a:ext cx="45760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/>
              <a:t>Slik kan du gjøre det:</a:t>
            </a:r>
          </a:p>
        </p:txBody>
      </p:sp>
      <p:sp>
        <p:nvSpPr>
          <p:cNvPr id="30" name="Plassholder for lysbildenummer 29">
            <a:extLst>
              <a:ext uri="{FF2B5EF4-FFF2-40B4-BE49-F238E27FC236}">
                <a16:creationId xmlns:a16="http://schemas.microsoft.com/office/drawing/2014/main" id="{15905DA1-4D05-4A35-AD6D-080727A0D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258A5-AC2C-4F6F-8D27-7846E33A2C07}" type="slidenum">
              <a:rPr lang="nb-NO" smtClean="0"/>
              <a:t>9</a:t>
            </a:fld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ECF0F1"/>
              </a:clrFrom>
              <a:clrTo>
                <a:srgbClr val="ECF0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8150" y="893778"/>
            <a:ext cx="379095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32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3748</TotalTime>
  <Words>1757</Words>
  <Application>Microsoft Office PowerPoint</Application>
  <PresentationFormat>A4 Paper (210x297 mm)</PresentationFormat>
  <Paragraphs>208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Office-tema</vt:lpstr>
      <vt:lpstr>PowerPoint Presentation</vt:lpstr>
      <vt:lpstr>PowerPoint Presentation</vt:lpstr>
      <vt:lpstr>PowerPoint Presentation</vt:lpstr>
      <vt:lpstr>Lag ditt første program</vt:lpstr>
      <vt:lpstr>Slik lager du den første blokken</vt:lpstr>
      <vt:lpstr>Koble micro:bit til datamaskin</vt:lpstr>
      <vt:lpstr>Overfør program til micro:bit</vt:lpstr>
      <vt:lpstr>Valgfri oppgave: Vi utvider programmet</vt:lpstr>
      <vt:lpstr>Valgfri oppgave: Vi endrer litt på  programmet</vt:lpstr>
      <vt:lpstr>Valgfri oppgave: Lek deg!</vt:lpstr>
      <vt:lpstr>Utstyr</vt:lpstr>
      <vt:lpstr>Oppgave 1a: </vt:lpstr>
      <vt:lpstr>Oppgave 1a:  </vt:lpstr>
      <vt:lpstr>Oppgave 1b:</vt:lpstr>
      <vt:lpstr>Oppgave 2a: </vt:lpstr>
      <vt:lpstr>Oppgave 2b: </vt:lpstr>
      <vt:lpstr>PowerPoint Presentation</vt:lpstr>
      <vt:lpstr>Oppgave 2c:  </vt:lpstr>
      <vt:lpstr>Oppgave 3a: Micro:Bit med flere lysdioder (Neopixel)   </vt:lpstr>
      <vt:lpstr>Oppgave 3a: Micro:Bit med flere lysdioder (Neopixel)   </vt:lpstr>
      <vt:lpstr>Oppgave 3b:    </vt:lpstr>
      <vt:lpstr>Kombinasjon av øvelsene   </vt:lpstr>
      <vt:lpstr>Kombinasjon av øvelsene    </vt:lpstr>
      <vt:lpstr>Feilsøking</vt:lpstr>
      <vt:lpstr>Nøkkelsetning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Øystein Sørborg</dc:creator>
  <cp:lastModifiedBy>Maria Gaare Dahl</cp:lastModifiedBy>
  <cp:revision>292</cp:revision>
  <cp:lastPrinted>2019-05-16T17:16:16Z</cp:lastPrinted>
  <dcterms:created xsi:type="dcterms:W3CDTF">2019-05-13T13:54:12Z</dcterms:created>
  <dcterms:modified xsi:type="dcterms:W3CDTF">2020-05-12T11:25:08Z</dcterms:modified>
</cp:coreProperties>
</file>