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6" r:id="rId3"/>
    <p:sldId id="257" r:id="rId4"/>
  </p:sldIdLst>
  <p:sldSz cx="9906000" cy="6858000" type="A4"/>
  <p:notesSz cx="6794500" cy="9906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4" d="100"/>
          <a:sy n="114" d="100"/>
        </p:scale>
        <p:origin x="-1272" y="-480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458B6-A2C0-41A0-88ED-06AA87379069}" type="datetimeFigureOut">
              <a:rPr lang="nb-NO" smtClean="0"/>
              <a:t>17.08.2017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2BE3B-0678-4B49-8101-09D7B59471B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170392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458B6-A2C0-41A0-88ED-06AA87379069}" type="datetimeFigureOut">
              <a:rPr lang="nb-NO" smtClean="0"/>
              <a:t>17.08.2017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2BE3B-0678-4B49-8101-09D7B59471B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467591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780337" y="274639"/>
            <a:ext cx="2414588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6575" y="274639"/>
            <a:ext cx="7078663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458B6-A2C0-41A0-88ED-06AA87379069}" type="datetimeFigureOut">
              <a:rPr lang="nb-NO" smtClean="0"/>
              <a:t>17.08.2017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2BE3B-0678-4B49-8101-09D7B59471B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049726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458B6-A2C0-41A0-88ED-06AA87379069}" type="datetimeFigureOut">
              <a:rPr lang="nb-NO" smtClean="0"/>
              <a:t>17.08.2017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2BE3B-0678-4B49-8101-09D7B59471B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611093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458B6-A2C0-41A0-88ED-06AA87379069}" type="datetimeFigureOut">
              <a:rPr lang="nb-NO" smtClean="0"/>
              <a:t>17.08.2017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2BE3B-0678-4B49-8101-09D7B59471B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293454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6575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48300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458B6-A2C0-41A0-88ED-06AA87379069}" type="datetimeFigureOut">
              <a:rPr lang="nb-NO" smtClean="0"/>
              <a:t>17.08.2017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2BE3B-0678-4B49-8101-09D7B59471B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568393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458B6-A2C0-41A0-88ED-06AA87379069}" type="datetimeFigureOut">
              <a:rPr lang="nb-NO" smtClean="0"/>
              <a:t>17.08.2017</a:t>
            </a:fld>
            <a:endParaRPr lang="nb-N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2BE3B-0678-4B49-8101-09D7B59471B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229202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458B6-A2C0-41A0-88ED-06AA87379069}" type="datetimeFigureOut">
              <a:rPr lang="nb-NO" smtClean="0"/>
              <a:t>17.08.2017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2BE3B-0678-4B49-8101-09D7B59471B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40851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458B6-A2C0-41A0-88ED-06AA87379069}" type="datetimeFigureOut">
              <a:rPr lang="nb-NO" smtClean="0"/>
              <a:t>17.08.2017</a:t>
            </a:fld>
            <a:endParaRPr lang="nb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2BE3B-0678-4B49-8101-09D7B59471B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205950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458B6-A2C0-41A0-88ED-06AA87379069}" type="datetimeFigureOut">
              <a:rPr lang="nb-NO" smtClean="0"/>
              <a:t>17.08.2017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2BE3B-0678-4B49-8101-09D7B59471B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611075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458B6-A2C0-41A0-88ED-06AA87379069}" type="datetimeFigureOut">
              <a:rPr lang="nb-NO" smtClean="0"/>
              <a:t>17.08.2017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2BE3B-0678-4B49-8101-09D7B59471B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34393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3458B6-A2C0-41A0-88ED-06AA87379069}" type="datetimeFigureOut">
              <a:rPr lang="nb-NO" smtClean="0"/>
              <a:t>17.08.2017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82BE3B-0678-4B49-8101-09D7B59471B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920156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1933930"/>
              </p:ext>
            </p:extLst>
          </p:nvPr>
        </p:nvGraphicFramePr>
        <p:xfrm>
          <a:off x="7036325" y="404664"/>
          <a:ext cx="2741211" cy="632865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8683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98683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76753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2109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1" dirty="0">
                          <a:solidFill>
                            <a:schemeClr val="tx1"/>
                          </a:solidFill>
                          <a:effectLst/>
                        </a:rPr>
                        <a:t>Binært</a:t>
                      </a:r>
                      <a:endParaRPr lang="nb-NO" sz="105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Desimal</a:t>
                      </a:r>
                      <a:endParaRPr lang="nb-NO" sz="1050" b="1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1" dirty="0">
                          <a:solidFill>
                            <a:schemeClr val="tx1"/>
                          </a:solidFill>
                          <a:effectLst/>
                        </a:rPr>
                        <a:t>Grafisk</a:t>
                      </a:r>
                      <a:endParaRPr lang="nb-NO" sz="105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109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 dirty="0">
                          <a:solidFill>
                            <a:schemeClr val="tx1"/>
                          </a:solidFill>
                          <a:effectLst/>
                        </a:rPr>
                        <a:t>01000001</a:t>
                      </a:r>
                      <a:endParaRPr lang="nb-NO" sz="105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65</a:t>
                      </a:r>
                      <a:endParaRPr lang="nb-NO" sz="105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 dirty="0">
                          <a:solidFill>
                            <a:schemeClr val="tx1"/>
                          </a:solidFill>
                          <a:effectLst/>
                        </a:rPr>
                        <a:t>A</a:t>
                      </a:r>
                      <a:endParaRPr lang="nb-NO" sz="105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109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01000010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66</a:t>
                      </a:r>
                      <a:endParaRPr lang="nb-NO" sz="105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B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109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 dirty="0">
                          <a:solidFill>
                            <a:schemeClr val="tx1"/>
                          </a:solidFill>
                          <a:effectLst/>
                        </a:rPr>
                        <a:t>01000011</a:t>
                      </a:r>
                      <a:endParaRPr lang="nb-NO" sz="105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67</a:t>
                      </a:r>
                      <a:endParaRPr lang="nb-NO" sz="105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C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109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 dirty="0">
                          <a:solidFill>
                            <a:schemeClr val="tx1"/>
                          </a:solidFill>
                          <a:effectLst/>
                        </a:rPr>
                        <a:t>01000100</a:t>
                      </a:r>
                      <a:endParaRPr lang="nb-NO" sz="105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68</a:t>
                      </a:r>
                      <a:endParaRPr lang="nb-NO" sz="105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D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109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01000101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69</a:t>
                      </a:r>
                      <a:endParaRPr lang="nb-NO" sz="105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E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109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 dirty="0">
                          <a:solidFill>
                            <a:schemeClr val="tx1"/>
                          </a:solidFill>
                          <a:effectLst/>
                        </a:rPr>
                        <a:t>01000110</a:t>
                      </a:r>
                      <a:endParaRPr lang="nb-NO" sz="105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70</a:t>
                      </a:r>
                      <a:endParaRPr lang="nb-NO" sz="105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F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109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01000111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71</a:t>
                      </a:r>
                      <a:endParaRPr lang="nb-NO" sz="105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G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109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01001000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72</a:t>
                      </a:r>
                      <a:endParaRPr lang="nb-NO" sz="105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H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109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01001001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73</a:t>
                      </a:r>
                      <a:endParaRPr lang="nb-NO" sz="105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I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109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01001010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74</a:t>
                      </a:r>
                      <a:endParaRPr lang="nb-NO" sz="105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J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109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01001011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75</a:t>
                      </a:r>
                      <a:endParaRPr lang="nb-NO" sz="105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K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2109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01001100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76</a:t>
                      </a:r>
                      <a:endParaRPr lang="nb-NO" sz="105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L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2109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01001101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77</a:t>
                      </a:r>
                      <a:endParaRPr lang="nb-NO" sz="105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M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2109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01001110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78</a:t>
                      </a:r>
                      <a:endParaRPr lang="nb-NO" sz="105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N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2109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01001111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79</a:t>
                      </a:r>
                      <a:endParaRPr lang="nb-NO" sz="105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O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  <a:tr h="2109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01010000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80</a:t>
                      </a:r>
                      <a:endParaRPr lang="nb-NO" sz="105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P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  <a:tr h="2109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01010001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81</a:t>
                      </a:r>
                      <a:endParaRPr lang="nb-NO" sz="105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Q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7"/>
                  </a:ext>
                </a:extLst>
              </a:tr>
              <a:tr h="2109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01010010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82</a:t>
                      </a:r>
                      <a:endParaRPr lang="nb-NO" sz="105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R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8"/>
                  </a:ext>
                </a:extLst>
              </a:tr>
              <a:tr h="2109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01010011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83</a:t>
                      </a:r>
                      <a:endParaRPr lang="nb-NO" sz="105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S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9"/>
                  </a:ext>
                </a:extLst>
              </a:tr>
              <a:tr h="2109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01010100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84</a:t>
                      </a:r>
                      <a:endParaRPr lang="nb-NO" sz="105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T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20"/>
                  </a:ext>
                </a:extLst>
              </a:tr>
              <a:tr h="2109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01010101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85</a:t>
                      </a:r>
                      <a:endParaRPr lang="nb-NO" sz="105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U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21"/>
                  </a:ext>
                </a:extLst>
              </a:tr>
              <a:tr h="2109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01010110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86</a:t>
                      </a:r>
                      <a:endParaRPr lang="nb-NO" sz="105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V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22"/>
                  </a:ext>
                </a:extLst>
              </a:tr>
              <a:tr h="2109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01010111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87</a:t>
                      </a:r>
                      <a:endParaRPr lang="nb-NO" sz="105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W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23"/>
                  </a:ext>
                </a:extLst>
              </a:tr>
              <a:tr h="2109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01011000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88</a:t>
                      </a:r>
                      <a:endParaRPr lang="nb-NO" sz="105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X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24"/>
                  </a:ext>
                </a:extLst>
              </a:tr>
              <a:tr h="2109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01011001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89</a:t>
                      </a:r>
                      <a:endParaRPr lang="nb-NO" sz="105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Y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25"/>
                  </a:ext>
                </a:extLst>
              </a:tr>
              <a:tr h="2109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01011010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90</a:t>
                      </a:r>
                      <a:endParaRPr lang="nb-NO" sz="105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Z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26"/>
                  </a:ext>
                </a:extLst>
              </a:tr>
              <a:tr h="2109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01011011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91</a:t>
                      </a:r>
                      <a:endParaRPr lang="nb-NO" sz="105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Æ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27"/>
                  </a:ext>
                </a:extLst>
              </a:tr>
              <a:tr h="2109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01011100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92</a:t>
                      </a:r>
                      <a:endParaRPr lang="nb-NO" sz="105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Ø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28"/>
                  </a:ext>
                </a:extLst>
              </a:tr>
              <a:tr h="2109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 dirty="0">
                          <a:solidFill>
                            <a:schemeClr val="tx1"/>
                          </a:solidFill>
                          <a:effectLst/>
                        </a:rPr>
                        <a:t>01011101</a:t>
                      </a:r>
                      <a:endParaRPr lang="nb-NO" sz="105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93</a:t>
                      </a:r>
                      <a:endParaRPr lang="nb-NO" sz="105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 dirty="0">
                          <a:solidFill>
                            <a:schemeClr val="tx1"/>
                          </a:solidFill>
                          <a:effectLst/>
                        </a:rPr>
                        <a:t>Å</a:t>
                      </a:r>
                      <a:endParaRPr lang="nb-NO" sz="105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29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713401"/>
              </p:ext>
            </p:extLst>
          </p:nvPr>
        </p:nvGraphicFramePr>
        <p:xfrm>
          <a:off x="632520" y="1196752"/>
          <a:ext cx="1728192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2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1932677"/>
              </p:ext>
            </p:extLst>
          </p:nvPr>
        </p:nvGraphicFramePr>
        <p:xfrm>
          <a:off x="2504728" y="1196752"/>
          <a:ext cx="1728192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2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3755636"/>
              </p:ext>
            </p:extLst>
          </p:nvPr>
        </p:nvGraphicFramePr>
        <p:xfrm>
          <a:off x="4376936" y="1196752"/>
          <a:ext cx="1728192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2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6462806"/>
              </p:ext>
            </p:extLst>
          </p:nvPr>
        </p:nvGraphicFramePr>
        <p:xfrm>
          <a:off x="1369692" y="1844824"/>
          <a:ext cx="216024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2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269115"/>
              </p:ext>
            </p:extLst>
          </p:nvPr>
        </p:nvGraphicFramePr>
        <p:xfrm>
          <a:off x="3241900" y="1844824"/>
          <a:ext cx="216024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2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352720"/>
              </p:ext>
            </p:extLst>
          </p:nvPr>
        </p:nvGraphicFramePr>
        <p:xfrm>
          <a:off x="5131200" y="1844824"/>
          <a:ext cx="216024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2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9" name="Table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500841"/>
              </p:ext>
            </p:extLst>
          </p:nvPr>
        </p:nvGraphicFramePr>
        <p:xfrm>
          <a:off x="1364786" y="6010488"/>
          <a:ext cx="216024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2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2833981"/>
              </p:ext>
            </p:extLst>
          </p:nvPr>
        </p:nvGraphicFramePr>
        <p:xfrm>
          <a:off x="3236994" y="6010488"/>
          <a:ext cx="216024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2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1" name="Table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2084444"/>
              </p:ext>
            </p:extLst>
          </p:nvPr>
        </p:nvGraphicFramePr>
        <p:xfrm>
          <a:off x="5126294" y="6010488"/>
          <a:ext cx="216024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2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3" name="Table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2187079"/>
              </p:ext>
            </p:extLst>
          </p:nvPr>
        </p:nvGraphicFramePr>
        <p:xfrm>
          <a:off x="611788" y="3772346"/>
          <a:ext cx="1728192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2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4" name="Table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9670991"/>
              </p:ext>
            </p:extLst>
          </p:nvPr>
        </p:nvGraphicFramePr>
        <p:xfrm>
          <a:off x="2483996" y="3772346"/>
          <a:ext cx="1728192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2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5" name="Table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931839"/>
              </p:ext>
            </p:extLst>
          </p:nvPr>
        </p:nvGraphicFramePr>
        <p:xfrm>
          <a:off x="4356204" y="3772346"/>
          <a:ext cx="1728192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2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1" name="Table 3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2199275"/>
              </p:ext>
            </p:extLst>
          </p:nvPr>
        </p:nvGraphicFramePr>
        <p:xfrm>
          <a:off x="611788" y="5295314"/>
          <a:ext cx="1728192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2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2" name="Table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6848205"/>
              </p:ext>
            </p:extLst>
          </p:nvPr>
        </p:nvGraphicFramePr>
        <p:xfrm>
          <a:off x="2483996" y="5295314"/>
          <a:ext cx="1728192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2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3" name="Table 3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7511517"/>
              </p:ext>
            </p:extLst>
          </p:nvPr>
        </p:nvGraphicFramePr>
        <p:xfrm>
          <a:off x="4356204" y="5295314"/>
          <a:ext cx="1728192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2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5" name="Table 3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1174826"/>
              </p:ext>
            </p:extLst>
          </p:nvPr>
        </p:nvGraphicFramePr>
        <p:xfrm>
          <a:off x="1348960" y="3161111"/>
          <a:ext cx="216024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2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6" name="Table 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4917017"/>
              </p:ext>
            </p:extLst>
          </p:nvPr>
        </p:nvGraphicFramePr>
        <p:xfrm>
          <a:off x="3221168" y="3161111"/>
          <a:ext cx="216024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2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7" name="Table 3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6629900"/>
              </p:ext>
            </p:extLst>
          </p:nvPr>
        </p:nvGraphicFramePr>
        <p:xfrm>
          <a:off x="5110468" y="3161111"/>
          <a:ext cx="216024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2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9" name="TextBox 38"/>
          <p:cNvSpPr txBox="1"/>
          <p:nvPr/>
        </p:nvSpPr>
        <p:spPr>
          <a:xfrm>
            <a:off x="529598" y="620688"/>
            <a:ext cx="18215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dirty="0" smtClean="0"/>
              <a:t>Melding frå lærar</a:t>
            </a:r>
            <a:endParaRPr lang="nn-NO" dirty="0"/>
          </a:p>
        </p:txBody>
      </p:sp>
      <p:sp>
        <p:nvSpPr>
          <p:cNvPr id="41" name="TextBox 40"/>
          <p:cNvSpPr txBox="1"/>
          <p:nvPr/>
        </p:nvSpPr>
        <p:spPr>
          <a:xfrm>
            <a:off x="505052" y="2873079"/>
            <a:ext cx="19311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sz="1400" dirty="0" smtClean="0"/>
              <a:t>Bokstavar du skal </a:t>
            </a:r>
            <a:r>
              <a:rPr lang="nn-NO" sz="1400" b="1" dirty="0" smtClean="0"/>
              <a:t>sende</a:t>
            </a:r>
            <a:endParaRPr lang="nn-NO" sz="1400" b="1" dirty="0"/>
          </a:p>
        </p:txBody>
      </p:sp>
      <p:sp>
        <p:nvSpPr>
          <p:cNvPr id="42" name="TextBox 41"/>
          <p:cNvSpPr txBox="1"/>
          <p:nvPr/>
        </p:nvSpPr>
        <p:spPr>
          <a:xfrm>
            <a:off x="488504" y="3530285"/>
            <a:ext cx="15456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sz="1400" dirty="0" smtClean="0"/>
              <a:t>Melding som ASCII</a:t>
            </a:r>
            <a:endParaRPr lang="nn-NO" sz="1400" dirty="0"/>
          </a:p>
        </p:txBody>
      </p:sp>
      <p:sp>
        <p:nvSpPr>
          <p:cNvPr id="44" name="TextBox 43"/>
          <p:cNvSpPr txBox="1"/>
          <p:nvPr/>
        </p:nvSpPr>
        <p:spPr>
          <a:xfrm>
            <a:off x="520291" y="5032920"/>
            <a:ext cx="165769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sz="1400" dirty="0" smtClean="0"/>
              <a:t>Melding du </a:t>
            </a:r>
            <a:r>
              <a:rPr lang="nn-NO" sz="1400" b="1" dirty="0" smtClean="0"/>
              <a:t>tar imot</a:t>
            </a:r>
            <a:endParaRPr lang="nn-NO" sz="1400" b="1" dirty="0"/>
          </a:p>
        </p:txBody>
      </p:sp>
      <p:sp>
        <p:nvSpPr>
          <p:cNvPr id="46" name="TextBox 45"/>
          <p:cNvSpPr txBox="1"/>
          <p:nvPr/>
        </p:nvSpPr>
        <p:spPr>
          <a:xfrm>
            <a:off x="505596" y="5727362"/>
            <a:ext cx="23247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sz="1400" dirty="0" smtClean="0"/>
              <a:t>Bokstavar sende frå mottakar</a:t>
            </a:r>
          </a:p>
        </p:txBody>
      </p:sp>
      <p:cxnSp>
        <p:nvCxnSpPr>
          <p:cNvPr id="48" name="Straight Connector 47"/>
          <p:cNvCxnSpPr/>
          <p:nvPr/>
        </p:nvCxnSpPr>
        <p:spPr>
          <a:xfrm>
            <a:off x="580113" y="2348880"/>
            <a:ext cx="5597023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>
            <a:off x="580112" y="4575234"/>
            <a:ext cx="5597024" cy="589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526604" y="937295"/>
            <a:ext cx="9525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sz="1400" dirty="0" smtClean="0"/>
              <a:t>som ASCII:</a:t>
            </a:r>
            <a:endParaRPr lang="nn-NO" sz="1400" dirty="0"/>
          </a:p>
        </p:txBody>
      </p:sp>
      <p:sp>
        <p:nvSpPr>
          <p:cNvPr id="50" name="TextBox 49"/>
          <p:cNvSpPr txBox="1"/>
          <p:nvPr/>
        </p:nvSpPr>
        <p:spPr>
          <a:xfrm>
            <a:off x="531937" y="1575842"/>
            <a:ext cx="12930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sz="1400" dirty="0" smtClean="0"/>
              <a:t>som bokstavar:</a:t>
            </a:r>
            <a:endParaRPr lang="nn-NO" sz="1400" dirty="0"/>
          </a:p>
        </p:txBody>
      </p:sp>
      <p:sp>
        <p:nvSpPr>
          <p:cNvPr id="51" name="TextBox 50"/>
          <p:cNvSpPr txBox="1"/>
          <p:nvPr/>
        </p:nvSpPr>
        <p:spPr>
          <a:xfrm>
            <a:off x="507554" y="2513272"/>
            <a:ext cx="16310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dirty="0" smtClean="0"/>
              <a:t>Melding til elev</a:t>
            </a:r>
            <a:endParaRPr lang="nn-NO" dirty="0"/>
          </a:p>
        </p:txBody>
      </p:sp>
      <p:sp>
        <p:nvSpPr>
          <p:cNvPr id="52" name="TextBox 51"/>
          <p:cNvSpPr txBox="1"/>
          <p:nvPr/>
        </p:nvSpPr>
        <p:spPr>
          <a:xfrm>
            <a:off x="517079" y="4656767"/>
            <a:ext cx="17048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dirty="0" smtClean="0"/>
              <a:t>Melding frå elev</a:t>
            </a:r>
            <a:endParaRPr lang="nn-NO" dirty="0"/>
          </a:p>
        </p:txBody>
      </p:sp>
      <p:sp>
        <p:nvSpPr>
          <p:cNvPr id="40" name="TextBox 39"/>
          <p:cNvSpPr txBox="1"/>
          <p:nvPr/>
        </p:nvSpPr>
        <p:spPr>
          <a:xfrm>
            <a:off x="7977336" y="116632"/>
            <a:ext cx="98751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sz="1400" b="1" dirty="0" smtClean="0"/>
              <a:t>ASCII-kode</a:t>
            </a:r>
            <a:endParaRPr lang="nn-NO" sz="1400" b="1" dirty="0"/>
          </a:p>
        </p:txBody>
      </p:sp>
      <p:sp>
        <p:nvSpPr>
          <p:cNvPr id="43" name="Oval 42"/>
          <p:cNvSpPr/>
          <p:nvPr/>
        </p:nvSpPr>
        <p:spPr>
          <a:xfrm>
            <a:off x="128464" y="90040"/>
            <a:ext cx="416496" cy="40769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 dirty="0"/>
          </a:p>
        </p:txBody>
      </p:sp>
      <p:sp>
        <p:nvSpPr>
          <p:cNvPr id="45" name="TextBox 44"/>
          <p:cNvSpPr txBox="1"/>
          <p:nvPr/>
        </p:nvSpPr>
        <p:spPr>
          <a:xfrm>
            <a:off x="141182" y="25460"/>
            <a:ext cx="4026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sz="2800" b="1" dirty="0" smtClean="0">
                <a:solidFill>
                  <a:schemeClr val="bg1"/>
                </a:solidFill>
              </a:rPr>
              <a:t>A</a:t>
            </a:r>
            <a:endParaRPr lang="nn-NO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0807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128464" y="90040"/>
            <a:ext cx="416496" cy="40769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 dirty="0"/>
          </a:p>
        </p:txBody>
      </p:sp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3485727"/>
              </p:ext>
            </p:extLst>
          </p:nvPr>
        </p:nvGraphicFramePr>
        <p:xfrm>
          <a:off x="543420" y="4103468"/>
          <a:ext cx="1728192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2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7296096"/>
              </p:ext>
            </p:extLst>
          </p:nvPr>
        </p:nvGraphicFramePr>
        <p:xfrm>
          <a:off x="2415628" y="4103468"/>
          <a:ext cx="1728192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2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7" name="Table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9889258"/>
              </p:ext>
            </p:extLst>
          </p:nvPr>
        </p:nvGraphicFramePr>
        <p:xfrm>
          <a:off x="4287836" y="4103468"/>
          <a:ext cx="1728192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2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9" name="Table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5615995"/>
              </p:ext>
            </p:extLst>
          </p:nvPr>
        </p:nvGraphicFramePr>
        <p:xfrm>
          <a:off x="1292778" y="6407724"/>
          <a:ext cx="216024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2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1271352"/>
              </p:ext>
            </p:extLst>
          </p:nvPr>
        </p:nvGraphicFramePr>
        <p:xfrm>
          <a:off x="3164986" y="6407724"/>
          <a:ext cx="216024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2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1" name="Table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0033473"/>
              </p:ext>
            </p:extLst>
          </p:nvPr>
        </p:nvGraphicFramePr>
        <p:xfrm>
          <a:off x="5054286" y="6407724"/>
          <a:ext cx="216024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2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3" name="Table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8377196"/>
              </p:ext>
            </p:extLst>
          </p:nvPr>
        </p:nvGraphicFramePr>
        <p:xfrm>
          <a:off x="539780" y="3383388"/>
          <a:ext cx="1728192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2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4" name="Table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3785250"/>
              </p:ext>
            </p:extLst>
          </p:nvPr>
        </p:nvGraphicFramePr>
        <p:xfrm>
          <a:off x="2411988" y="3383388"/>
          <a:ext cx="1728192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2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5" name="Table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0134642"/>
              </p:ext>
            </p:extLst>
          </p:nvPr>
        </p:nvGraphicFramePr>
        <p:xfrm>
          <a:off x="4284196" y="3383388"/>
          <a:ext cx="1728192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2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7" name="Table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3965919"/>
              </p:ext>
            </p:extLst>
          </p:nvPr>
        </p:nvGraphicFramePr>
        <p:xfrm>
          <a:off x="543420" y="5676844"/>
          <a:ext cx="1728192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2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8" name="Table 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5031130"/>
              </p:ext>
            </p:extLst>
          </p:nvPr>
        </p:nvGraphicFramePr>
        <p:xfrm>
          <a:off x="2415628" y="5676844"/>
          <a:ext cx="1728192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2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9" name="Table 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0677409"/>
              </p:ext>
            </p:extLst>
          </p:nvPr>
        </p:nvGraphicFramePr>
        <p:xfrm>
          <a:off x="4287836" y="5676844"/>
          <a:ext cx="1728192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2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1" name="Table 3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8952523"/>
              </p:ext>
            </p:extLst>
          </p:nvPr>
        </p:nvGraphicFramePr>
        <p:xfrm>
          <a:off x="539780" y="5050372"/>
          <a:ext cx="1728192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2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2" name="Table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0416231"/>
              </p:ext>
            </p:extLst>
          </p:nvPr>
        </p:nvGraphicFramePr>
        <p:xfrm>
          <a:off x="2411988" y="5050372"/>
          <a:ext cx="1728192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2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3" name="Table 3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9665751"/>
              </p:ext>
            </p:extLst>
          </p:nvPr>
        </p:nvGraphicFramePr>
        <p:xfrm>
          <a:off x="4284196" y="5050372"/>
          <a:ext cx="1728192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2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5" name="Table 3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8980679"/>
              </p:ext>
            </p:extLst>
          </p:nvPr>
        </p:nvGraphicFramePr>
        <p:xfrm>
          <a:off x="1276952" y="2805560"/>
          <a:ext cx="216024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2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6" name="Table 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5863038"/>
              </p:ext>
            </p:extLst>
          </p:nvPr>
        </p:nvGraphicFramePr>
        <p:xfrm>
          <a:off x="3149160" y="2805560"/>
          <a:ext cx="216024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2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7" name="Table 3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8974054"/>
              </p:ext>
            </p:extLst>
          </p:nvPr>
        </p:nvGraphicFramePr>
        <p:xfrm>
          <a:off x="5038460" y="2805560"/>
          <a:ext cx="216024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2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1" name="TextBox 40"/>
          <p:cNvSpPr txBox="1"/>
          <p:nvPr/>
        </p:nvSpPr>
        <p:spPr>
          <a:xfrm>
            <a:off x="433044" y="2530092"/>
            <a:ext cx="33271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sz="1400" dirty="0" smtClean="0"/>
              <a:t>Bokstavar de skal </a:t>
            </a:r>
            <a:r>
              <a:rPr lang="nn-NO" sz="1400" b="1" dirty="0" smtClean="0"/>
              <a:t>sende</a:t>
            </a:r>
            <a:r>
              <a:rPr lang="nn-NO" sz="1400" dirty="0" smtClean="0"/>
              <a:t> til eit anna elevpar</a:t>
            </a:r>
            <a:endParaRPr lang="nn-NO" sz="1400" dirty="0"/>
          </a:p>
        </p:txBody>
      </p:sp>
      <p:sp>
        <p:nvSpPr>
          <p:cNvPr id="42" name="TextBox 41"/>
          <p:cNvSpPr txBox="1"/>
          <p:nvPr/>
        </p:nvSpPr>
        <p:spPr>
          <a:xfrm>
            <a:off x="416496" y="3141327"/>
            <a:ext cx="195476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sz="1400" dirty="0" smtClean="0"/>
              <a:t>Melding som ASCII-kode</a:t>
            </a:r>
            <a:endParaRPr lang="nn-NO" sz="1400" dirty="0"/>
          </a:p>
        </p:txBody>
      </p:sp>
      <p:sp>
        <p:nvSpPr>
          <p:cNvPr id="43" name="TextBox 42"/>
          <p:cNvSpPr txBox="1"/>
          <p:nvPr/>
        </p:nvSpPr>
        <p:spPr>
          <a:xfrm>
            <a:off x="433588" y="3840675"/>
            <a:ext cx="333027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sz="1400" dirty="0" smtClean="0"/>
              <a:t>Kryptert melding de skal sende til mottakar</a:t>
            </a:r>
            <a:endParaRPr lang="nn-NO" sz="1400" dirty="0"/>
          </a:p>
        </p:txBody>
      </p:sp>
      <p:sp>
        <p:nvSpPr>
          <p:cNvPr id="44" name="TextBox 43"/>
          <p:cNvSpPr txBox="1"/>
          <p:nvPr/>
        </p:nvSpPr>
        <p:spPr>
          <a:xfrm>
            <a:off x="448283" y="4787978"/>
            <a:ext cx="374365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sz="1400" dirty="0" smtClean="0"/>
              <a:t>Kryptert melding de </a:t>
            </a:r>
            <a:r>
              <a:rPr lang="nn-NO" sz="1400" b="1" dirty="0" smtClean="0"/>
              <a:t>tar imot</a:t>
            </a:r>
            <a:r>
              <a:rPr lang="nn-NO" sz="1400" dirty="0" smtClean="0"/>
              <a:t> frå eit anna elevpar</a:t>
            </a:r>
            <a:endParaRPr lang="nn-NO" sz="1400" dirty="0"/>
          </a:p>
        </p:txBody>
      </p:sp>
      <p:sp>
        <p:nvSpPr>
          <p:cNvPr id="45" name="TextBox 44"/>
          <p:cNvSpPr txBox="1"/>
          <p:nvPr/>
        </p:nvSpPr>
        <p:spPr>
          <a:xfrm>
            <a:off x="442134" y="5433796"/>
            <a:ext cx="17990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sz="1400" dirty="0" err="1" smtClean="0"/>
              <a:t>Dekryptert</a:t>
            </a:r>
            <a:r>
              <a:rPr lang="nn-NO" sz="1400" dirty="0" smtClean="0"/>
              <a:t> ASCII-kode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433588" y="6124598"/>
            <a:ext cx="21854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sz="1400" dirty="0" smtClean="0"/>
              <a:t>Melding send frå mottakar</a:t>
            </a:r>
          </a:p>
        </p:txBody>
      </p:sp>
      <p:cxnSp>
        <p:nvCxnSpPr>
          <p:cNvPr id="48" name="Straight Connector 47"/>
          <p:cNvCxnSpPr/>
          <p:nvPr/>
        </p:nvCxnSpPr>
        <p:spPr>
          <a:xfrm>
            <a:off x="508105" y="2458084"/>
            <a:ext cx="5669031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>
            <a:off x="508104" y="4690332"/>
            <a:ext cx="5584933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0" name="Table 4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9664410"/>
              </p:ext>
            </p:extLst>
          </p:nvPr>
        </p:nvGraphicFramePr>
        <p:xfrm>
          <a:off x="1373427" y="1943228"/>
          <a:ext cx="216024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2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51" name="Table 5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3251519"/>
              </p:ext>
            </p:extLst>
          </p:nvPr>
        </p:nvGraphicFramePr>
        <p:xfrm>
          <a:off x="3245635" y="1943228"/>
          <a:ext cx="216024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2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52" name="Table 5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4026928"/>
              </p:ext>
            </p:extLst>
          </p:nvPr>
        </p:nvGraphicFramePr>
        <p:xfrm>
          <a:off x="5134935" y="1943228"/>
          <a:ext cx="216024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2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54" name="Table 5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2287611"/>
              </p:ext>
            </p:extLst>
          </p:nvPr>
        </p:nvGraphicFramePr>
        <p:xfrm>
          <a:off x="624069" y="1212348"/>
          <a:ext cx="1728192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2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55" name="Table 5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1115191"/>
              </p:ext>
            </p:extLst>
          </p:nvPr>
        </p:nvGraphicFramePr>
        <p:xfrm>
          <a:off x="2496277" y="1212348"/>
          <a:ext cx="1728192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2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56" name="Table 5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7888332"/>
              </p:ext>
            </p:extLst>
          </p:nvPr>
        </p:nvGraphicFramePr>
        <p:xfrm>
          <a:off x="4368485" y="1212348"/>
          <a:ext cx="1728192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2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58" name="Table 5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6705538"/>
              </p:ext>
            </p:extLst>
          </p:nvPr>
        </p:nvGraphicFramePr>
        <p:xfrm>
          <a:off x="620429" y="585876"/>
          <a:ext cx="1728192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2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59" name="Table 5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5383291"/>
              </p:ext>
            </p:extLst>
          </p:nvPr>
        </p:nvGraphicFramePr>
        <p:xfrm>
          <a:off x="2492637" y="585876"/>
          <a:ext cx="1728192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2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60" name="Table 5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13254"/>
              </p:ext>
            </p:extLst>
          </p:nvPr>
        </p:nvGraphicFramePr>
        <p:xfrm>
          <a:off x="4364845" y="585876"/>
          <a:ext cx="1728192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2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216024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2" name="TextBox 61"/>
          <p:cNvSpPr txBox="1"/>
          <p:nvPr/>
        </p:nvSpPr>
        <p:spPr>
          <a:xfrm>
            <a:off x="528932" y="323482"/>
            <a:ext cx="27214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sz="1400" dirty="0" smtClean="0"/>
              <a:t>Kryptert kode de </a:t>
            </a:r>
            <a:r>
              <a:rPr lang="nn-NO" sz="1400" b="1" dirty="0" smtClean="0"/>
              <a:t>tar imot </a:t>
            </a:r>
            <a:r>
              <a:rPr lang="nn-NO" sz="1400" dirty="0" smtClean="0"/>
              <a:t>frå lærar</a:t>
            </a:r>
            <a:endParaRPr lang="nn-NO" sz="1400" dirty="0"/>
          </a:p>
        </p:txBody>
      </p:sp>
      <p:sp>
        <p:nvSpPr>
          <p:cNvPr id="63" name="TextBox 62"/>
          <p:cNvSpPr txBox="1"/>
          <p:nvPr/>
        </p:nvSpPr>
        <p:spPr>
          <a:xfrm>
            <a:off x="522783" y="969300"/>
            <a:ext cx="17990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sz="1400" dirty="0" err="1" smtClean="0"/>
              <a:t>Dekryptert</a:t>
            </a:r>
            <a:r>
              <a:rPr lang="nn-NO" sz="1400" dirty="0" smtClean="0"/>
              <a:t> ASCII-kode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514237" y="1660102"/>
            <a:ext cx="18444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sz="1400" dirty="0" smtClean="0"/>
              <a:t>Melding send frå lærar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141182" y="25460"/>
            <a:ext cx="3866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sz="2800" b="1" dirty="0" smtClean="0">
                <a:solidFill>
                  <a:schemeClr val="bg1"/>
                </a:solidFill>
              </a:rPr>
              <a:t>B</a:t>
            </a:r>
            <a:endParaRPr lang="nn-NO" sz="2800" b="1" dirty="0">
              <a:solidFill>
                <a:schemeClr val="bg1"/>
              </a:solidFill>
            </a:endParaRPr>
          </a:p>
        </p:txBody>
      </p:sp>
      <p:graphicFrame>
        <p:nvGraphicFramePr>
          <p:cNvPr id="67" name="Table 6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5676463"/>
              </p:ext>
            </p:extLst>
          </p:nvPr>
        </p:nvGraphicFramePr>
        <p:xfrm>
          <a:off x="7036325" y="404664"/>
          <a:ext cx="2741211" cy="624363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8683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98683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76753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2081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1" dirty="0">
                          <a:solidFill>
                            <a:schemeClr val="tx1"/>
                          </a:solidFill>
                          <a:effectLst/>
                        </a:rPr>
                        <a:t>Binært</a:t>
                      </a:r>
                      <a:endParaRPr lang="nb-NO" sz="105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Desimal</a:t>
                      </a:r>
                      <a:endParaRPr lang="nb-NO" sz="1050" b="1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1" dirty="0">
                          <a:solidFill>
                            <a:schemeClr val="tx1"/>
                          </a:solidFill>
                          <a:effectLst/>
                        </a:rPr>
                        <a:t>Grafisk</a:t>
                      </a:r>
                      <a:endParaRPr lang="nb-NO" sz="105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081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 dirty="0">
                          <a:solidFill>
                            <a:schemeClr val="tx1"/>
                          </a:solidFill>
                          <a:effectLst/>
                        </a:rPr>
                        <a:t>01000001</a:t>
                      </a:r>
                      <a:endParaRPr lang="nb-NO" sz="105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65</a:t>
                      </a:r>
                      <a:endParaRPr lang="nb-NO" sz="105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 dirty="0">
                          <a:solidFill>
                            <a:schemeClr val="tx1"/>
                          </a:solidFill>
                          <a:effectLst/>
                        </a:rPr>
                        <a:t>A</a:t>
                      </a:r>
                      <a:endParaRPr lang="nb-NO" sz="105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081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 dirty="0">
                          <a:solidFill>
                            <a:schemeClr val="tx1"/>
                          </a:solidFill>
                          <a:effectLst/>
                        </a:rPr>
                        <a:t>01000010</a:t>
                      </a:r>
                      <a:endParaRPr lang="nb-NO" sz="105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66</a:t>
                      </a:r>
                      <a:endParaRPr lang="nb-NO" sz="105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B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081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 dirty="0">
                          <a:solidFill>
                            <a:schemeClr val="tx1"/>
                          </a:solidFill>
                          <a:effectLst/>
                        </a:rPr>
                        <a:t>01000011</a:t>
                      </a:r>
                      <a:endParaRPr lang="nb-NO" sz="105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67</a:t>
                      </a:r>
                      <a:endParaRPr lang="nb-NO" sz="105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C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081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 dirty="0">
                          <a:solidFill>
                            <a:schemeClr val="tx1"/>
                          </a:solidFill>
                          <a:effectLst/>
                        </a:rPr>
                        <a:t>01000100</a:t>
                      </a:r>
                      <a:endParaRPr lang="nb-NO" sz="105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68</a:t>
                      </a:r>
                      <a:endParaRPr lang="nb-NO" sz="105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D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081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01000101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69</a:t>
                      </a:r>
                      <a:endParaRPr lang="nb-NO" sz="105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E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081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 dirty="0">
                          <a:solidFill>
                            <a:schemeClr val="tx1"/>
                          </a:solidFill>
                          <a:effectLst/>
                        </a:rPr>
                        <a:t>01000110</a:t>
                      </a:r>
                      <a:endParaRPr lang="nb-NO" sz="105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70</a:t>
                      </a:r>
                      <a:endParaRPr lang="nb-NO" sz="105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F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081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 dirty="0">
                          <a:solidFill>
                            <a:schemeClr val="tx1"/>
                          </a:solidFill>
                          <a:effectLst/>
                        </a:rPr>
                        <a:t>01000111</a:t>
                      </a:r>
                      <a:endParaRPr lang="nb-NO" sz="105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71</a:t>
                      </a:r>
                      <a:endParaRPr lang="nb-NO" sz="105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G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081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01001000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72</a:t>
                      </a:r>
                      <a:endParaRPr lang="nb-NO" sz="105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H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081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01001001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73</a:t>
                      </a:r>
                      <a:endParaRPr lang="nb-NO" sz="105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I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081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01001010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74</a:t>
                      </a:r>
                      <a:endParaRPr lang="nb-NO" sz="105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J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081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01001011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75</a:t>
                      </a:r>
                      <a:endParaRPr lang="nb-NO" sz="105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K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2081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01001100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76</a:t>
                      </a:r>
                      <a:endParaRPr lang="nb-NO" sz="105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L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2081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01001101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77</a:t>
                      </a:r>
                      <a:endParaRPr lang="nb-NO" sz="105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M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2081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01001110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78</a:t>
                      </a:r>
                      <a:endParaRPr lang="nb-NO" sz="105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N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2081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01001111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79</a:t>
                      </a:r>
                      <a:endParaRPr lang="nb-NO" sz="105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O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  <a:tr h="2081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01010000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80</a:t>
                      </a:r>
                      <a:endParaRPr lang="nb-NO" sz="105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P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  <a:tr h="2081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01010001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81</a:t>
                      </a:r>
                      <a:endParaRPr lang="nb-NO" sz="105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Q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7"/>
                  </a:ext>
                </a:extLst>
              </a:tr>
              <a:tr h="2081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01010010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82</a:t>
                      </a:r>
                      <a:endParaRPr lang="nb-NO" sz="105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R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8"/>
                  </a:ext>
                </a:extLst>
              </a:tr>
              <a:tr h="2081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01010011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83</a:t>
                      </a:r>
                      <a:endParaRPr lang="nb-NO" sz="105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S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9"/>
                  </a:ext>
                </a:extLst>
              </a:tr>
              <a:tr h="2081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01010100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84</a:t>
                      </a:r>
                      <a:endParaRPr lang="nb-NO" sz="105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T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20"/>
                  </a:ext>
                </a:extLst>
              </a:tr>
              <a:tr h="2081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01010101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85</a:t>
                      </a:r>
                      <a:endParaRPr lang="nb-NO" sz="105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 dirty="0">
                          <a:solidFill>
                            <a:schemeClr val="tx1"/>
                          </a:solidFill>
                          <a:effectLst/>
                        </a:rPr>
                        <a:t>U</a:t>
                      </a:r>
                      <a:endParaRPr lang="nb-NO" sz="105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21"/>
                  </a:ext>
                </a:extLst>
              </a:tr>
              <a:tr h="2081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01010110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86</a:t>
                      </a:r>
                      <a:endParaRPr lang="nb-NO" sz="105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V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22"/>
                  </a:ext>
                </a:extLst>
              </a:tr>
              <a:tr h="2081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01010111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87</a:t>
                      </a:r>
                      <a:endParaRPr lang="nb-NO" sz="105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W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23"/>
                  </a:ext>
                </a:extLst>
              </a:tr>
              <a:tr h="2081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01011000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88</a:t>
                      </a:r>
                      <a:endParaRPr lang="nb-NO" sz="105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X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24"/>
                  </a:ext>
                </a:extLst>
              </a:tr>
              <a:tr h="2081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01011001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89</a:t>
                      </a:r>
                      <a:endParaRPr lang="nb-NO" sz="105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Y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25"/>
                  </a:ext>
                </a:extLst>
              </a:tr>
              <a:tr h="2081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01011010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90</a:t>
                      </a:r>
                      <a:endParaRPr lang="nb-NO" sz="105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Z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26"/>
                  </a:ext>
                </a:extLst>
              </a:tr>
              <a:tr h="2081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01011011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91</a:t>
                      </a:r>
                      <a:endParaRPr lang="nb-NO" sz="105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Æ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27"/>
                  </a:ext>
                </a:extLst>
              </a:tr>
              <a:tr h="2081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01011100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92</a:t>
                      </a:r>
                      <a:endParaRPr lang="nb-NO" sz="105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>
                          <a:solidFill>
                            <a:schemeClr val="tx1"/>
                          </a:solidFill>
                          <a:effectLst/>
                        </a:rPr>
                        <a:t>Ø</a:t>
                      </a:r>
                      <a:endParaRPr lang="nb-NO" sz="105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28"/>
                  </a:ext>
                </a:extLst>
              </a:tr>
              <a:tr h="2081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 dirty="0">
                          <a:solidFill>
                            <a:schemeClr val="tx1"/>
                          </a:solidFill>
                          <a:effectLst/>
                        </a:rPr>
                        <a:t>01011101</a:t>
                      </a:r>
                      <a:endParaRPr lang="nb-NO" sz="105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93</a:t>
                      </a:r>
                      <a:endParaRPr lang="nb-NO" sz="105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0" dirty="0">
                          <a:solidFill>
                            <a:schemeClr val="tx1"/>
                          </a:solidFill>
                          <a:effectLst/>
                        </a:rPr>
                        <a:t>Å</a:t>
                      </a:r>
                      <a:endParaRPr lang="nb-NO" sz="105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265" marR="6265" marT="6265" marB="62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29"/>
                  </a:ext>
                </a:extLst>
              </a:tr>
            </a:tbl>
          </a:graphicData>
        </a:graphic>
      </p:graphicFrame>
      <p:sp>
        <p:nvSpPr>
          <p:cNvPr id="68" name="TextBox 67"/>
          <p:cNvSpPr txBox="1"/>
          <p:nvPr/>
        </p:nvSpPr>
        <p:spPr>
          <a:xfrm>
            <a:off x="7977336" y="132319"/>
            <a:ext cx="98751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sz="1400" b="1" dirty="0" smtClean="0"/>
              <a:t>ASCII-kode</a:t>
            </a:r>
            <a:endParaRPr lang="nn-NO" sz="1400" b="1" dirty="0"/>
          </a:p>
        </p:txBody>
      </p:sp>
    </p:spTree>
    <p:extLst>
      <p:ext uri="{BB962C8B-B14F-4D97-AF65-F5344CB8AC3E}">
        <p14:creationId xmlns:p14="http://schemas.microsoft.com/office/powerpoint/2010/main" val="2920121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s-media-cache-ak0.pinimg.com/736x/19/b9/45/19b9458be7eb0aa406506a049f0bce5f.jpg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87" t="2901" r="18417" b="2652"/>
          <a:stretch/>
        </p:blipFill>
        <p:spPr bwMode="auto">
          <a:xfrm rot="5400000">
            <a:off x="3445902" y="-1241706"/>
            <a:ext cx="2880320" cy="7037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s://s-media-cache-ak0.pinimg.com/736x/19/b9/45/19b9458be7eb0aa406506a049f0bce5f.jpg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87" t="2901" r="18417" b="2652"/>
          <a:stretch/>
        </p:blipFill>
        <p:spPr bwMode="auto">
          <a:xfrm rot="5400000">
            <a:off x="3427991" y="1854638"/>
            <a:ext cx="2880320" cy="7037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784648" y="116632"/>
            <a:ext cx="67083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n-NO" dirty="0" err="1" smtClean="0"/>
              <a:t>Krypteringsnøkkel</a:t>
            </a:r>
            <a:r>
              <a:rPr lang="nn-NO" dirty="0" smtClean="0"/>
              <a:t> – forklar korleis du </a:t>
            </a:r>
            <a:r>
              <a:rPr lang="nn-NO" dirty="0" err="1" smtClean="0"/>
              <a:t>krypterer</a:t>
            </a:r>
            <a:endParaRPr lang="nn-NO" dirty="0" smtClean="0"/>
          </a:p>
          <a:p>
            <a:pPr algn="ctr"/>
            <a:r>
              <a:rPr lang="nn-NO" dirty="0" smtClean="0"/>
              <a:t>Skriv i begge nøklane slik at både mottakar og avsendar har nøkkelen.</a:t>
            </a:r>
            <a:endParaRPr lang="nn-NO" dirty="0"/>
          </a:p>
        </p:txBody>
      </p:sp>
      <p:cxnSp>
        <p:nvCxnSpPr>
          <p:cNvPr id="6" name="Straight Connector 5"/>
          <p:cNvCxnSpPr/>
          <p:nvPr/>
        </p:nvCxnSpPr>
        <p:spPr>
          <a:xfrm flipV="1">
            <a:off x="128464" y="3789040"/>
            <a:ext cx="9649072" cy="72008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1" name="Picture 3" descr="C:\Users\osorborg\AppData\Local\Microsoft\Windows\Temporary Internet Files\Content.IE5\GPTISEER\icon-24188_640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758" y="3736082"/>
            <a:ext cx="397475" cy="279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0003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</TotalTime>
  <Words>279</Words>
  <Application>Microsoft Office PowerPoint</Application>
  <PresentationFormat>A4 (210 x 297 mm)</PresentationFormat>
  <Paragraphs>204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3</vt:i4>
      </vt:variant>
    </vt:vector>
  </HeadingPairs>
  <TitlesOfParts>
    <vt:vector size="4" baseType="lpstr">
      <vt:lpstr>Office Theme</vt:lpstr>
      <vt:lpstr>PowerPoint-presentasjon</vt:lpstr>
      <vt:lpstr>PowerPoint-presentasjon</vt:lpstr>
      <vt:lpstr>PowerPoint-presentasjon</vt:lpstr>
    </vt:vector>
  </TitlesOfParts>
  <Company>Universitetet i Oslo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Øystein Sørborg</dc:creator>
  <cp:lastModifiedBy>Aud Ragnhild V K Skår</cp:lastModifiedBy>
  <cp:revision>17</cp:revision>
  <cp:lastPrinted>2017-02-27T15:07:47Z</cp:lastPrinted>
  <dcterms:created xsi:type="dcterms:W3CDTF">2017-02-27T14:10:59Z</dcterms:created>
  <dcterms:modified xsi:type="dcterms:W3CDTF">2017-08-17T13:31:12Z</dcterms:modified>
</cp:coreProperties>
</file>