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9" r:id="rId2"/>
    <p:sldId id="326" r:id="rId3"/>
    <p:sldId id="322" r:id="rId4"/>
    <p:sldId id="323" r:id="rId5"/>
    <p:sldId id="324" r:id="rId6"/>
    <p:sldId id="328" r:id="rId7"/>
    <p:sldId id="319" r:id="rId8"/>
    <p:sldId id="318" r:id="rId9"/>
    <p:sldId id="327" r:id="rId10"/>
    <p:sldId id="320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  <p:cmAuthor id="2" name="Øystein Sørborg" initials="ØS" lastIdx="3" clrIdx="1">
    <p:extLst>
      <p:ext uri="{19B8F6BF-5375-455C-9EA6-DF929625EA0E}">
        <p15:presenceInfo xmlns:p15="http://schemas.microsoft.com/office/powerpoint/2012/main" userId="S-1-5-21-1927809936-1189766144-1318725885-60026" providerId="AD"/>
      </p:ext>
    </p:extLst>
  </p:cmAuthor>
  <p:cmAuthor id="3" name="Majken Korsager" initials="MK" lastIdx="2" clrIdx="2">
    <p:extLst>
      <p:ext uri="{19B8F6BF-5375-455C-9EA6-DF929625EA0E}">
        <p15:presenceInfo xmlns:p15="http://schemas.microsoft.com/office/powerpoint/2012/main" userId="S-1-5-21-1927809936-1189766144-1318725885-3229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E638A8"/>
    <a:srgbClr val="FD6151"/>
    <a:srgbClr val="82320E"/>
    <a:srgbClr val="7E4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0" autoAdjust="0"/>
    <p:restoredTop sz="74884" autoAdjust="0"/>
  </p:normalViewPr>
  <p:slideViewPr>
    <p:cSldViewPr snapToGrid="0">
      <p:cViewPr varScale="1">
        <p:scale>
          <a:sx n="86" d="100"/>
          <a:sy n="86" d="100"/>
        </p:scale>
        <p:origin x="1890" y="9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7FDD-528D-47C5-8054-40D30C210A7B}" type="datetimeFigureOut">
              <a:rPr lang="nb-NO" smtClean="0"/>
              <a:t>02.01.2023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7E091-2504-4499-A49A-C966FD957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24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20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5664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765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2176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8040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234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12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1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47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3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05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02.01.2023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14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02.01.2023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25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02.01.2023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05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02.01.2023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05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02.01.2023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89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02.01.2023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4D16-A8A6-43E2-99A0-A9232FCD87FE}" type="datetimeFigureOut">
              <a:rPr lang="nb-NO" smtClean="0"/>
              <a:t>02.01.2023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OoWGJcLD_4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3573" y="3370629"/>
            <a:ext cx="10515600" cy="2012456"/>
          </a:xfrm>
        </p:spPr>
        <p:txBody>
          <a:bodyPr/>
          <a:lstStyle/>
          <a:p>
            <a:pPr algn="ctr"/>
            <a:r>
              <a:rPr lang="nb-NO" dirty="0"/>
              <a:t>Hvilke kjennetegn har småkrypene?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5660857"/>
            <a:ext cx="10515600" cy="1143896"/>
          </a:xfrm>
        </p:spPr>
        <p:txBody>
          <a:bodyPr/>
          <a:lstStyle/>
          <a:p>
            <a:pPr algn="ctr"/>
            <a:r>
              <a:rPr lang="nb-NO" dirty="0"/>
              <a:t>Vurdere modeller</a:t>
            </a:r>
          </a:p>
        </p:txBody>
      </p:sp>
      <p:pic>
        <p:nvPicPr>
          <p:cNvPr id="6" name="Picture 5" descr="Modell av insektet skrukketroll laget av steiner og pinner.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35" y="900647"/>
            <a:ext cx="2855650" cy="2141738"/>
          </a:xfrm>
          <a:prstGeom prst="rect">
            <a:avLst/>
          </a:prstGeom>
        </p:spPr>
      </p:pic>
      <p:pic>
        <p:nvPicPr>
          <p:cNvPr id="8" name="Picture 7" descr="Tegning av skrukketroll 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4" t="10667" r="10574" b="17891"/>
          <a:stretch/>
        </p:blipFill>
        <p:spPr>
          <a:xfrm>
            <a:off x="3928627" y="751001"/>
            <a:ext cx="3431098" cy="244103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 rot="16200000">
            <a:off x="6744606" y="2024044"/>
            <a:ext cx="7665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dirty="0">
                <a:latin typeface="+mj-lt"/>
              </a:rPr>
              <a:t>Ill.: Rim Tusvik</a:t>
            </a:r>
            <a:endParaRPr lang="nb-NO" dirty="0">
              <a:latin typeface="+mj-lt"/>
            </a:endParaRPr>
          </a:p>
        </p:txBody>
      </p:sp>
      <p:pic>
        <p:nvPicPr>
          <p:cNvPr id="10" name="Picture 9" descr="Foto av skrukketrol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719215" y="136462"/>
            <a:ext cx="2142000" cy="375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7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dirty="0"/>
              <a:t>Morofakta om insekter </a:t>
            </a:r>
            <a:r>
              <a:rPr lang="nb-NO" dirty="0">
                <a:ea typeface="Arial" panose="020B0604020202020204" pitchFamily="34" charset="0"/>
              </a:rPr>
              <a:t/>
            </a:r>
            <a:br>
              <a:rPr lang="nb-NO" dirty="0">
                <a:ea typeface="Arial" panose="020B0604020202020204" pitchFamily="34" charset="0"/>
              </a:rPr>
            </a:br>
            <a:r>
              <a:rPr lang="nb-NO" sz="3200" dirty="0">
                <a:ea typeface="Arial" panose="020B0604020202020204" pitchFamily="34" charset="0"/>
              </a:rPr>
              <a:t>– høytlesing med Anne Sverdrup-Thygeson</a:t>
            </a:r>
            <a:endParaRPr lang="nb-NO" sz="3200" dirty="0"/>
          </a:p>
        </p:txBody>
      </p:sp>
      <p:pic>
        <p:nvPicPr>
          <p:cNvPr id="4" name="5OoWGJcLD_4" descr="YouTube-video. Biolog og forfatter Anne forteller barna morsomme og rare ting om insektene vi har Norge. Blant annet kan hun fortelle at fluer har tungen sin på føttene sine!&#10;I andre halvdel av videoen leser Anne høyt fra sin nyeste bok: Dovendyret og sommerfuglen. Høytlesingen er illustrert med flotte bilder fra boken og lydeffekter.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9669" y="1321356"/>
            <a:ext cx="9692662" cy="54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6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Småkryp uten bein</a:t>
            </a:r>
            <a:br>
              <a:rPr lang="nb-NO" dirty="0"/>
            </a:br>
            <a:r>
              <a:rPr lang="nb-NO" sz="3200" dirty="0"/>
              <a:t>Snegler (bløtdyr) og mark (leddorm)</a:t>
            </a:r>
          </a:p>
        </p:txBody>
      </p:sp>
      <p:pic>
        <p:nvPicPr>
          <p:cNvPr id="7" name="Bilde 6" descr="Foto av em brun snegl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 b="9355"/>
          <a:stretch/>
        </p:blipFill>
        <p:spPr>
          <a:xfrm rot="16900239">
            <a:off x="400649" y="2773678"/>
            <a:ext cx="3322400" cy="237794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 rot="16200000">
            <a:off x="2479689" y="4800052"/>
            <a:ext cx="11352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dirty="0">
                <a:latin typeface="+mj-lt"/>
              </a:rPr>
              <a:t>Foto: Frode Falkenberg</a:t>
            </a:r>
          </a:p>
        </p:txBody>
      </p:sp>
      <p:pic>
        <p:nvPicPr>
          <p:cNvPr id="11" name="Bilde 10" descr="Foto av spiralformet sneglehu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8" t="46223" r="36703" b="19017"/>
          <a:stretch/>
        </p:blipFill>
        <p:spPr>
          <a:xfrm>
            <a:off x="4414388" y="3012240"/>
            <a:ext cx="2759978" cy="2340528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 rot="16200000">
            <a:off x="6322750" y="4400160"/>
            <a:ext cx="19186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>
                <a:latin typeface="+mj-lt"/>
              </a:rPr>
              <a:t>Foto: Hilde Olsen / Skog og landskap</a:t>
            </a:r>
          </a:p>
        </p:txBody>
      </p:sp>
      <p:pic>
        <p:nvPicPr>
          <p:cNvPr id="12" name="Bilde 11" descr="Foto av meitemark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351" y="2806512"/>
            <a:ext cx="3956716" cy="2401796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 rot="16200000">
            <a:off x="10621206" y="4342692"/>
            <a:ext cx="1926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>
                <a:latin typeface="+mj-lt"/>
              </a:rPr>
              <a:t>Foto: Hilde Olsen / </a:t>
            </a:r>
            <a:r>
              <a:rPr lang="nb-NO" sz="800" dirty="0"/>
              <a:t>Skog og landskap</a:t>
            </a:r>
          </a:p>
          <a:p>
            <a:endParaRPr lang="nb-NO" sz="800" dirty="0">
              <a:latin typeface="+mj-lt"/>
            </a:endParaRPr>
          </a:p>
        </p:txBody>
      </p:sp>
      <p:sp>
        <p:nvSpPr>
          <p:cNvPr id="16" name="Rounded Rectangular Callout 4"/>
          <p:cNvSpPr/>
          <p:nvPr/>
        </p:nvSpPr>
        <p:spPr>
          <a:xfrm>
            <a:off x="7920596" y="365125"/>
            <a:ext cx="3899864" cy="1286933"/>
          </a:xfrm>
          <a:prstGeom prst="wedgeRoundRectCallout">
            <a:avLst>
              <a:gd name="adj1" fmla="val 43042"/>
              <a:gd name="adj2" fmla="val 10548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Hvem av dere valgte et </a:t>
            </a:r>
            <a:r>
              <a:rPr lang="nb-NO" sz="2200" dirty="0" smtClean="0"/>
              <a:t>småkryp </a:t>
            </a:r>
            <a:r>
              <a:rPr lang="nb-NO" sz="2200" dirty="0"/>
              <a:t>uten bein i dag?</a:t>
            </a:r>
          </a:p>
        </p:txBody>
      </p:sp>
    </p:spTree>
    <p:extLst>
      <p:ext uri="{BB962C8B-B14F-4D97-AF65-F5344CB8AC3E}">
        <p14:creationId xmlns:p14="http://schemas.microsoft.com/office/powerpoint/2010/main" val="3387072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Småkryp med seks bein</a:t>
            </a:r>
            <a:br>
              <a:rPr lang="nb-NO" dirty="0"/>
            </a:br>
            <a:r>
              <a:rPr lang="nb-NO" sz="3200" dirty="0"/>
              <a:t>Insekter</a:t>
            </a:r>
          </a:p>
        </p:txBody>
      </p:sp>
      <p:pic>
        <p:nvPicPr>
          <p:cNvPr id="3" name="Bilde 2" descr="Foto av saksedy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84476"/>
            <a:ext cx="2512374" cy="3217178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 rot="16200000">
            <a:off x="1714371" y="4721767"/>
            <a:ext cx="17565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>
                <a:latin typeface="+mj-lt"/>
              </a:rPr>
              <a:t>Foto: Hilde Olsen / Skog og landskap</a:t>
            </a:r>
          </a:p>
        </p:txBody>
      </p:sp>
      <p:pic>
        <p:nvPicPr>
          <p:cNvPr id="6" name="Bilde 5" descr="Foto av bill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08" y="3165721"/>
            <a:ext cx="2490802" cy="2829938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 rot="16200000">
            <a:off x="6333211" y="4760216"/>
            <a:ext cx="18334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>
                <a:latin typeface="+mj-lt"/>
              </a:rPr>
              <a:t>Foto: Hilde Olsen / Skog og landskap</a:t>
            </a:r>
          </a:p>
        </p:txBody>
      </p:sp>
      <p:pic>
        <p:nvPicPr>
          <p:cNvPr id="7" name="Bilde 6" descr="Foto av mau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958" y="2388848"/>
            <a:ext cx="2136396" cy="318764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 rot="16200000">
            <a:off x="10534155" y="4806355"/>
            <a:ext cx="17411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>
                <a:latin typeface="+mj-lt"/>
              </a:rPr>
              <a:t>Foto: Karsten Sund / Skog og landskap</a:t>
            </a:r>
          </a:p>
        </p:txBody>
      </p:sp>
      <p:sp>
        <p:nvSpPr>
          <p:cNvPr id="11" name="Rounded Rectangular Callout 4"/>
          <p:cNvSpPr/>
          <p:nvPr/>
        </p:nvSpPr>
        <p:spPr>
          <a:xfrm>
            <a:off x="7920596" y="365125"/>
            <a:ext cx="3899864" cy="1286933"/>
          </a:xfrm>
          <a:prstGeom prst="wedgeRoundRectCallout">
            <a:avLst>
              <a:gd name="adj1" fmla="val 43042"/>
              <a:gd name="adj2" fmla="val 10548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Hvem av dere valgte et </a:t>
            </a:r>
            <a:r>
              <a:rPr lang="nb-NO" sz="2200" dirty="0" smtClean="0"/>
              <a:t>småkryp </a:t>
            </a:r>
            <a:r>
              <a:rPr lang="nb-NO" sz="2200" dirty="0"/>
              <a:t>med seks bein i dag?</a:t>
            </a:r>
          </a:p>
        </p:txBody>
      </p:sp>
    </p:spTree>
    <p:extLst>
      <p:ext uri="{BB962C8B-B14F-4D97-AF65-F5344CB8AC3E}">
        <p14:creationId xmlns:p14="http://schemas.microsoft.com/office/powerpoint/2010/main" val="372527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Småkryp med åtte bein</a:t>
            </a:r>
            <a:br>
              <a:rPr lang="nb-NO" dirty="0"/>
            </a:br>
            <a:r>
              <a:rPr lang="nb-NO" sz="3200" dirty="0"/>
              <a:t>Edderkoppdyr </a:t>
            </a:r>
            <a:endParaRPr lang="nb-NO" dirty="0"/>
          </a:p>
        </p:txBody>
      </p:sp>
      <p:pic>
        <p:nvPicPr>
          <p:cNvPr id="3" name="Bilde 2" descr="Foto av edderkopp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 t="17025" r="14777" b="12284"/>
          <a:stretch/>
        </p:blipFill>
        <p:spPr>
          <a:xfrm>
            <a:off x="352336" y="3037393"/>
            <a:ext cx="3154261" cy="2189527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 rot="16200000">
            <a:off x="2638769" y="4240925"/>
            <a:ext cx="17565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>
                <a:latin typeface="+mj-lt"/>
              </a:rPr>
              <a:t>Foto: Lars Dalen / Skog og landskap</a:t>
            </a:r>
          </a:p>
        </p:txBody>
      </p:sp>
      <p:pic>
        <p:nvPicPr>
          <p:cNvPr id="6" name="Bilde 5" descr="Foto av vevkjerr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68" y="2754796"/>
            <a:ext cx="3433690" cy="2791356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 rot="16200000">
            <a:off x="6282877" y="4466601"/>
            <a:ext cx="18334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>
                <a:latin typeface="+mj-lt"/>
              </a:rPr>
              <a:t>Foto: Hilde Olsen / Skog og landskap</a:t>
            </a:r>
          </a:p>
        </p:txBody>
      </p:sp>
      <p:pic>
        <p:nvPicPr>
          <p:cNvPr id="7" name="Bilde 6" descr="Foto av mid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1" t="36208" r="22364" b="25015"/>
          <a:stretch/>
        </p:blipFill>
        <p:spPr>
          <a:xfrm>
            <a:off x="8225338" y="3096116"/>
            <a:ext cx="2776755" cy="2659310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 rot="16200000">
            <a:off x="9977648" y="4466601"/>
            <a:ext cx="18334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>
                <a:latin typeface="+mj-lt"/>
              </a:rPr>
              <a:t>Foto: Hilde Olsen / Skog og landskap</a:t>
            </a:r>
          </a:p>
        </p:txBody>
      </p:sp>
      <p:sp>
        <p:nvSpPr>
          <p:cNvPr id="13" name="Rounded Rectangular Callout 4"/>
          <p:cNvSpPr/>
          <p:nvPr/>
        </p:nvSpPr>
        <p:spPr>
          <a:xfrm>
            <a:off x="7920596" y="365125"/>
            <a:ext cx="3899864" cy="1286933"/>
          </a:xfrm>
          <a:prstGeom prst="wedgeRoundRectCallout">
            <a:avLst>
              <a:gd name="adj1" fmla="val 43042"/>
              <a:gd name="adj2" fmla="val 10548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Hvem av dere valgte et småkryp med åtte bein </a:t>
            </a:r>
            <a:r>
              <a:rPr lang="nb-NO" sz="2200" dirty="0" smtClean="0"/>
              <a:t>i dag</a:t>
            </a:r>
            <a:r>
              <a:rPr lang="nb-NO" sz="2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3319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Småkryp med mer enn åtte bein</a:t>
            </a:r>
            <a:br>
              <a:rPr lang="nb-NO" dirty="0"/>
            </a:br>
            <a:r>
              <a:rPr lang="nb-NO" sz="3200" dirty="0"/>
              <a:t>Skolopendere, tusenbein, skrukketroll</a:t>
            </a:r>
          </a:p>
        </p:txBody>
      </p:sp>
      <p:pic>
        <p:nvPicPr>
          <p:cNvPr id="3" name="Bilde 2" descr="Foto av skolopen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" t="3294" r="13744" b="4263"/>
          <a:stretch/>
        </p:blipFill>
        <p:spPr>
          <a:xfrm rot="5400000">
            <a:off x="734600" y="2025944"/>
            <a:ext cx="2231788" cy="3548542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 rot="16200000">
            <a:off x="2638770" y="4433294"/>
            <a:ext cx="17565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>
                <a:latin typeface="+mj-lt"/>
              </a:rPr>
              <a:t>Foto: Lars Dalen / Skog og landskap</a:t>
            </a:r>
          </a:p>
        </p:txBody>
      </p:sp>
      <p:pic>
        <p:nvPicPr>
          <p:cNvPr id="5" name="Bilde 4" descr="Foto av tusenbei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2819" r="4473" b="3460"/>
          <a:stretch/>
        </p:blipFill>
        <p:spPr>
          <a:xfrm>
            <a:off x="4522179" y="3439488"/>
            <a:ext cx="2912750" cy="1979802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 rot="16200000">
            <a:off x="6686684" y="4455601"/>
            <a:ext cx="171193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>
                <a:latin typeface="+mj-lt"/>
              </a:rPr>
              <a:t>Foto: Lars Dalen / Skog og landskap</a:t>
            </a:r>
          </a:p>
        </p:txBody>
      </p:sp>
      <p:pic>
        <p:nvPicPr>
          <p:cNvPr id="7" name="Bilde 6" descr="Foto av skrukketroll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" t="10045" r="13875" b="11511"/>
          <a:stretch/>
        </p:blipFill>
        <p:spPr>
          <a:xfrm rot="5400000">
            <a:off x="8808201" y="2419483"/>
            <a:ext cx="2466846" cy="3532768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 rot="16200000">
            <a:off x="10929735" y="4433295"/>
            <a:ext cx="17565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>
                <a:latin typeface="+mj-lt"/>
              </a:rPr>
              <a:t>Foto: Lars Dalen / Skog og landskap</a:t>
            </a:r>
          </a:p>
        </p:txBody>
      </p:sp>
      <p:sp>
        <p:nvSpPr>
          <p:cNvPr id="12" name="Rounded Rectangular Callout 4"/>
          <p:cNvSpPr/>
          <p:nvPr/>
        </p:nvSpPr>
        <p:spPr>
          <a:xfrm>
            <a:off x="8599250" y="365124"/>
            <a:ext cx="3026656" cy="1286933"/>
          </a:xfrm>
          <a:prstGeom prst="wedgeRoundRectCallout">
            <a:avLst>
              <a:gd name="adj1" fmla="val 43042"/>
              <a:gd name="adj2" fmla="val 10548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Hvem av dere valgte </a:t>
            </a:r>
            <a:br>
              <a:rPr lang="nb-NO" sz="2200" dirty="0"/>
            </a:br>
            <a:r>
              <a:rPr lang="nb-NO" sz="2200" dirty="0"/>
              <a:t>et </a:t>
            </a:r>
            <a:r>
              <a:rPr lang="nb-NO" sz="2200" dirty="0" smtClean="0"/>
              <a:t>småkryp </a:t>
            </a:r>
            <a:r>
              <a:rPr lang="nb-NO" sz="2200" dirty="0"/>
              <a:t>med mange bein i dag?</a:t>
            </a:r>
          </a:p>
        </p:txBody>
      </p:sp>
    </p:spTree>
    <p:extLst>
      <p:ext uri="{BB962C8B-B14F-4D97-AF65-F5344CB8AC3E}">
        <p14:creationId xmlns:p14="http://schemas.microsoft.com/office/powerpoint/2010/main" val="412225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Småkryp er livsviktige!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260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Småkryp </a:t>
            </a:r>
          </a:p>
          <a:p>
            <a:r>
              <a:rPr lang="nb-NO" sz="2200" dirty="0"/>
              <a:t>er mat </a:t>
            </a:r>
            <a:r>
              <a:rPr lang="nb-NO" sz="2200" dirty="0" smtClean="0"/>
              <a:t>for mange </a:t>
            </a:r>
            <a:r>
              <a:rPr lang="nb-NO" sz="2200" dirty="0"/>
              <a:t>dyr</a:t>
            </a:r>
          </a:p>
          <a:p>
            <a:r>
              <a:rPr lang="nb-NO" sz="2200" dirty="0"/>
              <a:t>hjelper til med pollinering så planter kan lage frø</a:t>
            </a:r>
          </a:p>
          <a:p>
            <a:r>
              <a:rPr lang="nb-NO" sz="2200" dirty="0" smtClean="0"/>
              <a:t>gjør </a:t>
            </a:r>
            <a:r>
              <a:rPr lang="nb-NO" sz="2200" dirty="0"/>
              <a:t>døde dyr og planter om til jord</a:t>
            </a:r>
          </a:p>
          <a:p>
            <a:endParaRPr lang="nb-NO" sz="2200" dirty="0"/>
          </a:p>
          <a:p>
            <a:pPr marL="0" indent="0">
              <a:buNone/>
            </a:pPr>
            <a:r>
              <a:rPr lang="nb-NO" sz="2200" dirty="0"/>
              <a:t>Småkryp er rett og slett nødvendige for alt som lever på jorda – også for deg og meg! 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Å bruke kjennetegn kan være nyttig for å kunne kjenne igjen ulike småkryp. 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5" name="Picture 2" descr="Foto av bie på blom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574" y="1621232"/>
            <a:ext cx="3903380" cy="37804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91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3902"/>
            <a:ext cx="10515600" cy="1325563"/>
          </a:xfrm>
        </p:spPr>
        <p:txBody>
          <a:bodyPr>
            <a:normAutofit/>
          </a:bodyPr>
          <a:lstStyle/>
          <a:p>
            <a:r>
              <a:rPr lang="nb-NO" dirty="0" smtClean="0"/>
              <a:t>Hva er modeller?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285999"/>
            <a:ext cx="4873196" cy="3890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b-NO" sz="2200" dirty="0"/>
              <a:t>Modeller er forenklinger av </a:t>
            </a:r>
            <a:r>
              <a:rPr lang="nb-NO" sz="2200" dirty="0" smtClean="0"/>
              <a:t>virkeligheten.</a:t>
            </a:r>
          </a:p>
          <a:p>
            <a:pPr>
              <a:spcAft>
                <a:spcPts val="1200"/>
              </a:spcAft>
            </a:pPr>
            <a:r>
              <a:rPr lang="nb-NO" sz="2200" dirty="0" smtClean="0"/>
              <a:t>Alle modeller </a:t>
            </a:r>
            <a:r>
              <a:rPr lang="nb-NO" sz="2200" dirty="0"/>
              <a:t>har </a:t>
            </a:r>
            <a:r>
              <a:rPr lang="nb-NO" sz="2200" dirty="0" smtClean="0"/>
              <a:t>sine styrker </a:t>
            </a:r>
            <a:r>
              <a:rPr lang="nb-NO" sz="2200" dirty="0"/>
              <a:t>og begrensninger. </a:t>
            </a:r>
            <a:endParaRPr lang="nb-NO" sz="2200" dirty="0" smtClean="0"/>
          </a:p>
          <a:p>
            <a:pPr>
              <a:spcAft>
                <a:spcPts val="1200"/>
              </a:spcAft>
            </a:pPr>
            <a:r>
              <a:rPr lang="nb-NO" sz="2200" dirty="0" smtClean="0"/>
              <a:t>Modeller </a:t>
            </a:r>
            <a:r>
              <a:rPr lang="nb-NO" sz="2200" dirty="0"/>
              <a:t>kan være </a:t>
            </a:r>
            <a:r>
              <a:rPr lang="nb-NO" sz="2200" dirty="0" smtClean="0"/>
              <a:t>tegninger, figurer, </a:t>
            </a:r>
            <a:r>
              <a:rPr lang="nb-NO" sz="2200" dirty="0"/>
              <a:t>fysiske </a:t>
            </a:r>
            <a:r>
              <a:rPr lang="nb-NO" sz="2200" dirty="0" smtClean="0"/>
              <a:t>etterligninger eller diagrammer.</a:t>
            </a:r>
            <a:endParaRPr lang="nb-NO" sz="2200" dirty="0"/>
          </a:p>
        </p:txBody>
      </p:sp>
      <p:sp>
        <p:nvSpPr>
          <p:cNvPr id="11" name="Rounded Rectangular Callout 7"/>
          <p:cNvSpPr/>
          <p:nvPr/>
        </p:nvSpPr>
        <p:spPr>
          <a:xfrm>
            <a:off x="6668705" y="1032201"/>
            <a:ext cx="2258258" cy="958789"/>
          </a:xfrm>
          <a:prstGeom prst="wedgeRoundRectCallout">
            <a:avLst>
              <a:gd name="adj1" fmla="val -20833"/>
              <a:gd name="adj2" fmla="val 7296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En fysisk modell av en bille i 3D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9562202" y="1018669"/>
            <a:ext cx="2258258" cy="958789"/>
          </a:xfrm>
          <a:prstGeom prst="wedgeRoundRectCallout">
            <a:avLst>
              <a:gd name="adj1" fmla="val -20233"/>
              <a:gd name="adj2" fmla="val 8105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En tegnet modell av en bille i 2D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497" y="2379289"/>
            <a:ext cx="5667963" cy="31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9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Diskuter modeller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3571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/>
              <a:t>Repeter de fire kjennetegnene på småkrypet deres. Bruk:</a:t>
            </a:r>
          </a:p>
          <a:p>
            <a:r>
              <a:rPr lang="nb-NO" sz="2200" dirty="0"/>
              <a:t>bildet på småkrypatlaset </a:t>
            </a:r>
          </a:p>
          <a:p>
            <a:r>
              <a:rPr lang="nb-NO" sz="2200" dirty="0"/>
              <a:t>bildet av modellen dere bygde av småkrypet</a:t>
            </a:r>
          </a:p>
          <a:p>
            <a:r>
              <a:rPr lang="nb-NO" sz="2200" dirty="0"/>
              <a:t>bildet eller filmen av småkrypet (dersom dere ikke fikk tatt bilde eller film, let det opp på internett)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Diskuter:</a:t>
            </a:r>
          </a:p>
          <a:p>
            <a:r>
              <a:rPr lang="nb-NO" sz="2200" dirty="0"/>
              <a:t>Hvilken modell eller hvilket bilde viser småkrypets kjennetegn best? </a:t>
            </a:r>
          </a:p>
          <a:p>
            <a:r>
              <a:rPr lang="nb-NO" sz="2200" dirty="0"/>
              <a:t>Hva er styrker og begrensninger ved de ulike modellene og bilde/film når vi skal lære oss å kjenne igjen småkrypet?</a:t>
            </a:r>
          </a:p>
        </p:txBody>
      </p:sp>
      <p:pic>
        <p:nvPicPr>
          <p:cNvPr id="4" name="Picture 3" descr="Foto av bille på en stokk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r="23329"/>
          <a:stretch/>
        </p:blipFill>
        <p:spPr>
          <a:xfrm>
            <a:off x="7673912" y="1690688"/>
            <a:ext cx="3838151" cy="37109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8353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Morofakta om småkryp</a:t>
            </a:r>
          </a:p>
        </p:txBody>
      </p:sp>
      <p:pic>
        <p:nvPicPr>
          <p:cNvPr id="7" name="Content Placeholder 6" descr="Nærfoto av flue sett forfr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4613"/>
            <a:ext cx="2851514" cy="1901009"/>
          </a:xfrm>
        </p:spPr>
      </p:pic>
      <p:sp>
        <p:nvSpPr>
          <p:cNvPr id="8" name="Rounded Rectangular Callout 7"/>
          <p:cNvSpPr/>
          <p:nvPr/>
        </p:nvSpPr>
        <p:spPr>
          <a:xfrm>
            <a:off x="3831265" y="1536459"/>
            <a:ext cx="2264735" cy="797442"/>
          </a:xfrm>
          <a:prstGeom prst="wedgeRoundRectCallout">
            <a:avLst>
              <a:gd name="adj1" fmla="val -67334"/>
              <a:gd name="adj2" fmla="val 124286"/>
              <a:gd name="adj3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Fluer har tunga på beina</a:t>
            </a:r>
          </a:p>
        </p:txBody>
      </p:sp>
      <p:pic>
        <p:nvPicPr>
          <p:cNvPr id="9" name="Picture 8" descr="Nærfoto av gresshoppe sett forfr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524" y="599763"/>
            <a:ext cx="2916595" cy="1651218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9615643" y="595018"/>
            <a:ext cx="2264735" cy="1155219"/>
          </a:xfrm>
          <a:prstGeom prst="wedgeRoundRectCallout">
            <a:avLst>
              <a:gd name="adj1" fmla="val -94574"/>
              <a:gd name="adj2" fmla="val 35639"/>
              <a:gd name="adj3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Gresshopper har ører på beina</a:t>
            </a:r>
          </a:p>
        </p:txBody>
      </p:sp>
      <p:pic>
        <p:nvPicPr>
          <p:cNvPr id="15" name="Picture 14" descr="Foto av bille  på blad sett ovenfr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9" t="11947" r="17828" b="22177"/>
          <a:stretch/>
        </p:blipFill>
        <p:spPr>
          <a:xfrm>
            <a:off x="2186752" y="4732354"/>
            <a:ext cx="2776880" cy="1829083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106326" y="4786313"/>
            <a:ext cx="1958780" cy="1597693"/>
          </a:xfrm>
          <a:prstGeom prst="wedgeRoundRectCallout">
            <a:avLst>
              <a:gd name="adj1" fmla="val 113804"/>
              <a:gd name="adj2" fmla="val -29697"/>
              <a:gd name="adj3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Biller har nesa på antennene sine</a:t>
            </a:r>
          </a:p>
        </p:txBody>
      </p:sp>
      <p:pic>
        <p:nvPicPr>
          <p:cNvPr id="11" name="Picture 10" descr="Foto av to oransje sommerfugler på lilla bloms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78" y="2566123"/>
            <a:ext cx="2960543" cy="1973696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5600663" y="4786313"/>
            <a:ext cx="2022762" cy="1597693"/>
          </a:xfrm>
          <a:prstGeom prst="wedgeRoundRectCallout">
            <a:avLst>
              <a:gd name="adj1" fmla="val -15245"/>
              <a:gd name="adj2" fmla="val -115142"/>
              <a:gd name="adj3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Noen sommerfugler hører med munnen</a:t>
            </a:r>
          </a:p>
        </p:txBody>
      </p:sp>
      <p:pic>
        <p:nvPicPr>
          <p:cNvPr id="16" name="Picture 15" descr="Nærfoto av maur på blad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692" y="4369309"/>
            <a:ext cx="2942897" cy="2090683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9061385" y="3073109"/>
            <a:ext cx="2540296" cy="833635"/>
          </a:xfrm>
          <a:prstGeom prst="wedgeRoundRectCallout">
            <a:avLst>
              <a:gd name="adj1" fmla="val -16206"/>
              <a:gd name="adj2" fmla="val 157264"/>
              <a:gd name="adj3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Maur har tusenvis av øyne</a:t>
            </a:r>
          </a:p>
        </p:txBody>
      </p:sp>
    </p:spTree>
    <p:extLst>
      <p:ext uri="{BB962C8B-B14F-4D97-AF65-F5344CB8AC3E}">
        <p14:creationId xmlns:p14="http://schemas.microsoft.com/office/powerpoint/2010/main" val="253250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2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659F5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5243</TotalTime>
  <Words>414</Words>
  <Application>Microsoft Office PowerPoint</Application>
  <PresentationFormat>Widescreen</PresentationFormat>
  <Paragraphs>60</Paragraphs>
  <Slides>10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Hvilke kjennetegn har småkrypene?</vt:lpstr>
      <vt:lpstr>Småkryp uten bein Snegler (bløtdyr) og mark (leddorm)</vt:lpstr>
      <vt:lpstr>Småkryp med seks bein Insekter</vt:lpstr>
      <vt:lpstr>Småkryp med åtte bein Edderkoppdyr </vt:lpstr>
      <vt:lpstr>Småkryp med mer enn åtte bein Skolopendere, tusenbein, skrukketroll</vt:lpstr>
      <vt:lpstr>Småkryp er livsviktige!</vt:lpstr>
      <vt:lpstr>Hva er modeller?</vt:lpstr>
      <vt:lpstr>Diskuter modeller</vt:lpstr>
      <vt:lpstr>Morofakta om småkryp</vt:lpstr>
      <vt:lpstr>Morofakta om insekter  – høytlesing med Anne Sverdrup-Thygeson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Livsløpsanalyse</dc:title>
  <dc:creator>Berit Reitan</dc:creator>
  <cp:lastModifiedBy>Øystein Sørborg</cp:lastModifiedBy>
  <cp:revision>161</cp:revision>
  <dcterms:created xsi:type="dcterms:W3CDTF">2020-07-27T11:27:57Z</dcterms:created>
  <dcterms:modified xsi:type="dcterms:W3CDTF">2023-01-02T14:45:38Z</dcterms:modified>
</cp:coreProperties>
</file>