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38" r:id="rId2"/>
    <p:sldId id="340" r:id="rId3"/>
    <p:sldId id="312" r:id="rId4"/>
    <p:sldId id="311" r:id="rId5"/>
    <p:sldId id="308" r:id="rId6"/>
    <p:sldId id="307" r:id="rId7"/>
    <p:sldId id="306" r:id="rId8"/>
    <p:sldId id="315" r:id="rId9"/>
    <p:sldId id="316" r:id="rId10"/>
    <p:sldId id="299" r:id="rId11"/>
    <p:sldId id="317" r:id="rId12"/>
    <p:sldId id="318" r:id="rId13"/>
    <p:sldId id="334" r:id="rId14"/>
    <p:sldId id="320" r:id="rId15"/>
    <p:sldId id="323" r:id="rId16"/>
    <p:sldId id="339" r:id="rId17"/>
    <p:sldId id="325" r:id="rId18"/>
    <p:sldId id="310" r:id="rId19"/>
    <p:sldId id="336" r:id="rId20"/>
    <p:sldId id="337" r:id="rId21"/>
  </p:sldIdLst>
  <p:sldSz cx="12192000" cy="6858000"/>
  <p:notesSz cx="6794500" cy="9906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DE763E-2E7E-5DF1-552A-399526A53397}" name="Celine Aas" initials="" userId="S::celineaa@uio.no::f9465f8d-bd98-4bd9-90d5-11deb68f070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it Reitan" initials="BR" lastIdx="2" clrIdx="0">
    <p:extLst>
      <p:ext uri="{19B8F6BF-5375-455C-9EA6-DF929625EA0E}">
        <p15:presenceInfo xmlns:p15="http://schemas.microsoft.com/office/powerpoint/2012/main" userId="S-1-5-21-1927809936-1189766144-1318725885-426714" providerId="AD"/>
      </p:ext>
    </p:extLst>
  </p:cmAuthor>
  <p:cmAuthor id="2" name="Øystein Sørborg" initials="ØS" lastIdx="4" clrIdx="1">
    <p:extLst>
      <p:ext uri="{19B8F6BF-5375-455C-9EA6-DF929625EA0E}">
        <p15:presenceInfo xmlns:p15="http://schemas.microsoft.com/office/powerpoint/2012/main" userId="S-1-5-21-1927809936-1189766144-1318725885-600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0370"/>
    <a:srgbClr val="BBC5D1"/>
    <a:srgbClr val="90A6BE"/>
    <a:srgbClr val="F9D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sfarg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86404" autoAdjust="0"/>
  </p:normalViewPr>
  <p:slideViewPr>
    <p:cSldViewPr snapToGrid="0">
      <p:cViewPr varScale="1">
        <p:scale>
          <a:sx n="45" d="100"/>
          <a:sy n="45" d="100"/>
        </p:scale>
        <p:origin x="15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3A373-D147-4681-A1D8-B1CAC4190B31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85D8C-4EF5-45C7-BCF5-FE7A2FB1378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208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3734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1856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4207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2511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0229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095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164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1856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0952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85D8C-4EF5-45C7-BCF5-FE7A2FB13782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401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C64A83-6143-46AF-AA01-4DCD0D9C6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7592F80-C1BA-4916-B0A5-F24DE3894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20FB42-1FF4-44AC-B2E5-B3F3B1C95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3A3C221-956D-42BE-B939-3A7FDD68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C37602-1ED8-4259-BEB1-F0308C2B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313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25EB9B-84FB-4E17-A469-D459B1B17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06F51B0-D5AF-4D0D-8A6F-915FDAEBE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BC1957-DDFB-48B6-9774-F13C202A5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35DD67B-E9D4-4DF2-87EA-C9E771BFE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76E2265-D0E4-40C7-B01E-A9C265083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5299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59D0A15-1663-455F-BDF8-09A467EB7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22864A9-3661-4C78-ACEE-09EAB73AB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8146B4-B2DD-483C-8B7C-313046BDD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9B46B23-7C5F-4D92-B8B0-9A3811FF2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8A9B51-FD04-40AE-9BBA-69945FAC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572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ADC089-B037-4A25-9C41-C2046DFD4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0402DCE-3909-4E0D-8E08-B59F55314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F4AF67D-2709-4B63-A384-A2EA25BD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1432907-4EAB-4B35-97A8-5304696CD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C1B4A4D-6445-464A-BA22-DCB648BD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6616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6600CC-9E92-4679-9C09-0B0A28882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3ADA094-F0B1-4CB9-B4AC-5C3F2124F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D847C40-5532-4A52-88F1-BD8340A83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0E71F3-0774-4787-9708-9367CA9E0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81B066-C08F-4620-AE83-347F2072B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7242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7DFFF7-D5A6-484A-B9DC-18C6F649C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517FD2-F43A-4A63-A1D6-972938312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351E93-0B94-48FF-88E0-00C7D0001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025395-C223-4ABD-845A-6412BDF8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FD83792-EB92-40AB-BFF4-EA1142C65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BBD1C6F-888A-4DF6-AA90-0C7E7E3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678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76CADA-6351-445D-90ED-9DAEADBC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B2C4B0-7563-4B55-A4E4-EE616C54C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78720E4-33D6-41FE-B144-F099982A4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07D4CED-475E-4FCC-A0DE-5D2FBA26F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D552F99-7607-4EBE-8741-E1F47F0EF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FC9ADA9-6BA0-4660-B02C-1E2ED123B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FA441B2-8280-4EC7-90F1-DCC7A2266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46FB874-D70C-4CE0-B676-95CA9DA94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088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D192E0-3613-487C-8CCE-0C010D23E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3527ACB-BFE5-43BD-A300-7AC213BE4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A714CFE-CE0C-4C28-8F08-79A494FC1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56463B4-DBC7-467F-8240-DBD2BE167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878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AD3E2FA-0A25-4ABD-8F23-8C984B96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14BDAE6-8FFB-443D-9DEC-DD29F2A66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39CEE96-BFB5-4A78-8D14-D189A9D5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9990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625522-8C61-429C-85D5-50DDE44AC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F85FDE-8C38-4D80-B1C5-7A8EE29CF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7E0ABC0-6BA2-41F9-91E6-4D32C1122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EA395B4-81B8-4BE2-86D7-CE51B609D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6FCCDA2-75F0-428F-92A2-08CA75E8E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E33465-23B6-4DD9-BFF2-DD783C64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219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32C3EA-3A07-42BA-A380-275DA6E00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ECCF2CC-C557-4906-A690-DFE9D3FE94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35D2717-59F1-488C-BAF3-960F16C7C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75A69AE-ADE0-49AE-A6B2-200252A15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84B8586-0C88-4565-AA81-671EA9E6B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0910ED4-E7FB-4CF2-95B6-06327E09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012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B36E382-525D-4ED0-8836-C55E90D4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6FF145-F5DA-46DA-8B4A-5B5A50EE8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31DCB8-59A5-41D4-A02D-F489ED5B9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D708A-601D-463E-BAAA-B629D5E5123E}" type="datetimeFigureOut">
              <a:rPr lang="nb-NO" smtClean="0"/>
              <a:t>06.12.2023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04C31A-5019-4E08-92C1-3B04199B5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51DB716-21AC-425E-AF9C-1ED12367C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2E640-82F3-4002-965F-DBED17272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049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ete 4" descr="Bakgrunnsbilde med masse rosa geitramsblomster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3095" r="1210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Avrunda rektangel 1">
            <a:extLst>
              <a:ext uri="{FF2B5EF4-FFF2-40B4-BE49-F238E27FC236}">
                <a16:creationId xmlns:a16="http://schemas.microsoft.com/office/drawing/2014/main" id="{308E3EC6-29ED-6053-2921-22AD05B03F1B}"/>
              </a:ext>
            </a:extLst>
          </p:cNvPr>
          <p:cNvSpPr txBox="1">
            <a:spLocks/>
          </p:cNvSpPr>
          <p:nvPr/>
        </p:nvSpPr>
        <p:spPr>
          <a:xfrm>
            <a:off x="0" y="5187796"/>
            <a:ext cx="12192000" cy="1325563"/>
          </a:xfrm>
          <a:prstGeom prst="rect">
            <a:avLst/>
          </a:prstGeom>
          <a:solidFill>
            <a:schemeClr val="bg1">
              <a:alpha val="78824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nb-NO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ittel 7">
            <a:extLst>
              <a:ext uri="{FF2B5EF4-FFF2-40B4-BE49-F238E27FC236}">
                <a16:creationId xmlns:a16="http://schemas.microsoft.com/office/drawing/2014/main" id="{18442AC9-1E58-88DB-4273-4BF20C9247F4}"/>
              </a:ext>
            </a:extLst>
          </p:cNvPr>
          <p:cNvSpPr txBox="1">
            <a:spLocks/>
          </p:cNvSpPr>
          <p:nvPr/>
        </p:nvSpPr>
        <p:spPr>
          <a:xfrm>
            <a:off x="2042472" y="5196660"/>
            <a:ext cx="81070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b="1" dirty="0">
                <a:latin typeface="+mn-lt"/>
              </a:rPr>
              <a:t>Lage saft av geitrams</a:t>
            </a:r>
          </a:p>
        </p:txBody>
      </p:sp>
    </p:spTree>
    <p:extLst>
      <p:ext uri="{BB962C8B-B14F-4D97-AF65-F5344CB8AC3E}">
        <p14:creationId xmlns:p14="http://schemas.microsoft.com/office/powerpoint/2010/main" val="2666454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/>
              <a:t>Litt om løvetann</a:t>
            </a:r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4476750" cy="43513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nb-NO" sz="2000" dirty="0"/>
              <a:t>flerårig plante med en gul blomst som er sammensatt av mange </a:t>
            </a:r>
            <a:r>
              <a:rPr lang="nb-NO" sz="2000" dirty="0" err="1"/>
              <a:t>småblomster</a:t>
            </a:r>
            <a:endParaRPr lang="nb-NO" sz="2000" dirty="0"/>
          </a:p>
          <a:p>
            <a:pPr>
              <a:spcAft>
                <a:spcPts val="600"/>
              </a:spcAft>
            </a:pPr>
            <a:r>
              <a:rPr lang="nb-NO" sz="2000" dirty="0"/>
              <a:t>én plante kan produsere opp til 3000 frø som kan leve i jorda i fem år</a:t>
            </a:r>
          </a:p>
          <a:p>
            <a:pPr>
              <a:spcAft>
                <a:spcPts val="600"/>
              </a:spcAft>
            </a:pPr>
            <a:r>
              <a:rPr lang="nb-NO" sz="2000" dirty="0"/>
              <a:t>vanlig i lavlandet i hele Norge</a:t>
            </a:r>
          </a:p>
          <a:p>
            <a:pPr>
              <a:spcAft>
                <a:spcPts val="600"/>
              </a:spcAft>
            </a:pPr>
            <a:r>
              <a:rPr lang="nb-NO" sz="2000" dirty="0"/>
              <a:t>finnes i plener, grøftekanter, hager og parker</a:t>
            </a:r>
          </a:p>
          <a:p>
            <a:pPr>
              <a:spcAft>
                <a:spcPts val="600"/>
              </a:spcAft>
            </a:pPr>
            <a:r>
              <a:rPr lang="nb-NO" sz="2000" dirty="0"/>
              <a:t>blomstrer om våren og tidlig på sommeren, men kan også blomstre utover høsten</a:t>
            </a:r>
          </a:p>
        </p:txBody>
      </p:sp>
      <p:pic>
        <p:nvPicPr>
          <p:cNvPr id="5" name="Bilde 4" descr="En løvetannblomst på lang stilk">
            <a:extLst>
              <a:ext uri="{FF2B5EF4-FFF2-40B4-BE49-F238E27FC236}">
                <a16:creationId xmlns:a16="http://schemas.microsoft.com/office/drawing/2014/main" id="{8DDC325C-818F-4622-BEDF-23F445EBF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t="5316" r="-2" b="39298"/>
          <a:stretch/>
        </p:blipFill>
        <p:spPr>
          <a:xfrm>
            <a:off x="6096000" y="0"/>
            <a:ext cx="6096000" cy="6874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351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8E2A8A-09C4-4197-8CCE-548B1A3DF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/>
              <a:t>Litt mer om løvetann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50C960-3403-405C-A3C2-F25DC90BD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9800" cy="4351338"/>
          </a:xfrm>
        </p:spPr>
        <p:txBody>
          <a:bodyPr>
            <a:normAutofit/>
          </a:bodyPr>
          <a:lstStyle/>
          <a:p>
            <a:r>
              <a:rPr lang="nb-NO" sz="2000" dirty="0"/>
              <a:t>planten har fått navnet løvetann fordi bladene minner om tenner</a:t>
            </a:r>
          </a:p>
          <a:p>
            <a:r>
              <a:rPr lang="nb-NO" sz="2000" dirty="0"/>
              <a:t>det moderne ordet for løvetann i Frankrike er </a:t>
            </a:r>
            <a:r>
              <a:rPr lang="nb-NO" sz="2000" dirty="0" err="1"/>
              <a:t>pissenlit</a:t>
            </a:r>
            <a:r>
              <a:rPr lang="nb-NO" sz="2000" dirty="0"/>
              <a:t>, som betyr «piss i seng». Navnet har den fått fordi planten er vanndrivende</a:t>
            </a:r>
          </a:p>
        </p:txBody>
      </p:sp>
      <p:pic>
        <p:nvPicPr>
          <p:cNvPr id="1026" name="Picture 2" descr="Tre løvetannblader som står vannrett, med gras og eng i bakgrunnen">
            <a:extLst>
              <a:ext uri="{FF2B5EF4-FFF2-40B4-BE49-F238E27FC236}">
                <a16:creationId xmlns:a16="http://schemas.microsoft.com/office/drawing/2014/main" id="{95BDADD5-C7C4-4EEC-87AB-ED219213D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5"/>
          <a:stretch/>
        </p:blipFill>
        <p:spPr bwMode="auto">
          <a:xfrm>
            <a:off x="7257497" y="275771"/>
            <a:ext cx="4591049" cy="6306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020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8E2A8A-09C4-4197-8CCE-548B1A3DF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nb-NO" sz="4000" dirty="0"/>
              <a:t>Fnokk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50C960-3403-405C-A3C2-F25DC90BD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33938" cy="4351338"/>
          </a:xfrm>
        </p:spPr>
        <p:txBody>
          <a:bodyPr>
            <a:normAutofit/>
          </a:bodyPr>
          <a:lstStyle/>
          <a:p>
            <a:r>
              <a:rPr lang="nb-NO" sz="2000" dirty="0"/>
              <a:t>n</a:t>
            </a:r>
            <a:r>
              <a:rPr lang="nb-NO" sz="2000" b="0" i="0" dirty="0">
                <a:effectLst/>
              </a:rPr>
              <a:t>år planten modner, blir hver blomst til en fnokk</a:t>
            </a:r>
          </a:p>
          <a:p>
            <a:r>
              <a:rPr lang="nb-NO" sz="2000" dirty="0"/>
              <a:t>u</a:t>
            </a:r>
            <a:r>
              <a:rPr lang="nb-NO" sz="2000" b="0" i="0" dirty="0">
                <a:effectLst/>
              </a:rPr>
              <a:t>nder fnokken henger frøet som lett kan blåse til et nytt voksested, og starter spiring med en gang de kommer i bakken</a:t>
            </a:r>
          </a:p>
          <a:p>
            <a:pPr marL="0" indent="0">
              <a:buNone/>
            </a:pPr>
            <a:endParaRPr lang="nb-NO" sz="20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En modnet løvetann som er full av fnokk, seks fnokk flyr fra blomsten og opp i luften mot høyre">
            <a:extLst>
              <a:ext uri="{FF2B5EF4-FFF2-40B4-BE49-F238E27FC236}">
                <a16:creationId xmlns:a16="http://schemas.microsoft.com/office/drawing/2014/main" id="{95BDADD5-C7C4-4EEC-87AB-ED219213D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6380310" y="1526377"/>
            <a:ext cx="5365375" cy="3805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162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Er alle planter spiselige?</a:t>
            </a:r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5835732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b-NO" sz="2000" dirty="0"/>
              <a:t>Nei, slett ikke alle planter er spiselige.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b-NO" sz="2000" dirty="0"/>
              <a:t>Mange er faktisk veldig giftige for mennesker og andre dyr fordi det gir dem beskyttelse mot å bli spist.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b-NO" sz="2000" dirty="0"/>
              <a:t>Liljekonvall og revebjelle er eksempler </a:t>
            </a:r>
            <a:br>
              <a:rPr lang="nb-NO" sz="2000" dirty="0"/>
            </a:br>
            <a:r>
              <a:rPr lang="nb-NO" sz="2000" dirty="0"/>
              <a:t>på giftige planter. </a:t>
            </a:r>
          </a:p>
        </p:txBody>
      </p:sp>
      <p:pic>
        <p:nvPicPr>
          <p:cNvPr id="6" name="Bilete 3" descr="Hvit blomsterklase hos liljekonvall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32" y="382248"/>
            <a:ext cx="3708531" cy="3550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Bilete 4" descr="Rosa blomsterklase hos revebjell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70" y="3221222"/>
            <a:ext cx="3271653" cy="3271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944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Løvetann som matplante</a:t>
            </a:r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640556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Alle delene av løvetann er spiselige:</a:t>
            </a:r>
          </a:p>
          <a:p>
            <a:r>
              <a:rPr lang="nb-NO" sz="2000" dirty="0"/>
              <a:t>bladene kan brukes i salater, og kan også brukes i supper og stuinger</a:t>
            </a:r>
          </a:p>
          <a:p>
            <a:r>
              <a:rPr lang="nb-NO" sz="2000" dirty="0"/>
              <a:t>blomster i knopp kan syltes eller stekes</a:t>
            </a:r>
          </a:p>
          <a:p>
            <a:r>
              <a:rPr lang="nb-NO" sz="2000" dirty="0"/>
              <a:t>blomstene kan brukes til å lage saft eller vin</a:t>
            </a:r>
          </a:p>
          <a:p>
            <a:r>
              <a:rPr lang="nb-NO" sz="2000" dirty="0"/>
              <a:t>tungekronene kan spises rå</a:t>
            </a:r>
          </a:p>
          <a:p>
            <a:r>
              <a:rPr lang="nb-NO" sz="2000" dirty="0"/>
              <a:t>røttene kan spises som gulrot eller stekes</a:t>
            </a:r>
          </a:p>
          <a:p>
            <a:r>
              <a:rPr lang="nb-NO" sz="2000" dirty="0"/>
              <a:t>stengelen kan tilberedes som pasta</a:t>
            </a:r>
          </a:p>
          <a:p>
            <a:pPr marL="0" indent="0">
              <a:buNone/>
            </a:pPr>
            <a:r>
              <a:rPr lang="nb-NO" sz="2000" dirty="0"/>
              <a:t>Gjennom historien har rota til løvetann vært brukt til å stimulere appetitten og leveren, til å støtte fordøyelsen, og som vanndrivende middel.</a:t>
            </a:r>
          </a:p>
          <a:p>
            <a:endParaRPr lang="nb-NO" sz="2000" dirty="0"/>
          </a:p>
        </p:txBody>
      </p:sp>
      <p:pic>
        <p:nvPicPr>
          <p:cNvPr id="5" name="Picture 2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0" y="0"/>
            <a:ext cx="457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vrunda rektangel 12">
            <a:extLst>
              <a:ext uri="{FF2B5EF4-FFF2-40B4-BE49-F238E27FC236}">
                <a16:creationId xmlns:a16="http://schemas.microsoft.com/office/drawing/2014/main" id="{A80164DB-64C4-4CC7-9194-61C5132CCF18}"/>
              </a:ext>
            </a:extLst>
          </p:cNvPr>
          <p:cNvSpPr/>
          <p:nvPr/>
        </p:nvSpPr>
        <p:spPr>
          <a:xfrm>
            <a:off x="7704693" y="4570021"/>
            <a:ext cx="2348083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blomst i knopp</a:t>
            </a:r>
          </a:p>
        </p:txBody>
      </p:sp>
      <p:sp>
        <p:nvSpPr>
          <p:cNvPr id="10" name="Avrunda rektangel 12">
            <a:extLst>
              <a:ext uri="{FF2B5EF4-FFF2-40B4-BE49-F238E27FC236}">
                <a16:creationId xmlns:a16="http://schemas.microsoft.com/office/drawing/2014/main" id="{5AB362B5-EA58-4CE9-A0E0-DBE8F57D1C6D}"/>
              </a:ext>
            </a:extLst>
          </p:cNvPr>
          <p:cNvSpPr/>
          <p:nvPr/>
        </p:nvSpPr>
        <p:spPr>
          <a:xfrm>
            <a:off x="10052776" y="3793878"/>
            <a:ext cx="2348083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stengel</a:t>
            </a:r>
          </a:p>
        </p:txBody>
      </p:sp>
      <p:sp>
        <p:nvSpPr>
          <p:cNvPr id="11" name="Avrunda rektangel 12">
            <a:extLst>
              <a:ext uri="{FF2B5EF4-FFF2-40B4-BE49-F238E27FC236}">
                <a16:creationId xmlns:a16="http://schemas.microsoft.com/office/drawing/2014/main" id="{D074E879-7006-42BB-981D-4F34482381DA}"/>
              </a:ext>
            </a:extLst>
          </p:cNvPr>
          <p:cNvSpPr/>
          <p:nvPr/>
        </p:nvSpPr>
        <p:spPr>
          <a:xfrm>
            <a:off x="9728184" y="570736"/>
            <a:ext cx="2348083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blomst </a:t>
            </a:r>
          </a:p>
        </p:txBody>
      </p:sp>
      <p:cxnSp>
        <p:nvCxnSpPr>
          <p:cNvPr id="12" name="Rett pil 7" descr="Pil som peker mot stengelen.">
            <a:extLst>
              <a:ext uri="{FF2B5EF4-FFF2-40B4-BE49-F238E27FC236}">
                <a16:creationId xmlns:a16="http://schemas.microsoft.com/office/drawing/2014/main" id="{A0E63572-8068-40F8-8448-E16D01AB7979}"/>
              </a:ext>
            </a:extLst>
          </p:cNvPr>
          <p:cNvCxnSpPr>
            <a:cxnSpLocks/>
          </p:cNvCxnSpPr>
          <p:nvPr/>
        </p:nvCxnSpPr>
        <p:spPr>
          <a:xfrm flipH="1">
            <a:off x="9975273" y="4156364"/>
            <a:ext cx="1294410" cy="96190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 7" descr="Pil som peker mot stengelen.">
            <a:extLst>
              <a:ext uri="{FF2B5EF4-FFF2-40B4-BE49-F238E27FC236}">
                <a16:creationId xmlns:a16="http://schemas.microsoft.com/office/drawing/2014/main" id="{BE84C5DE-21BA-4F08-9FF0-CCC719FF7075}"/>
              </a:ext>
            </a:extLst>
          </p:cNvPr>
          <p:cNvCxnSpPr>
            <a:cxnSpLocks/>
          </p:cNvCxnSpPr>
          <p:nvPr/>
        </p:nvCxnSpPr>
        <p:spPr>
          <a:xfrm flipH="1">
            <a:off x="10474036" y="971798"/>
            <a:ext cx="318654" cy="67887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7" descr="Bile av løvetann med pil mot blomsten, stengelen og en blomst i knopp. ">
            <a:extLst>
              <a:ext uri="{FF2B5EF4-FFF2-40B4-BE49-F238E27FC236}">
                <a16:creationId xmlns:a16="http://schemas.microsoft.com/office/drawing/2014/main" id="{6EAF055D-9FB4-450E-8E2D-4EA12A7DDAF9}"/>
              </a:ext>
            </a:extLst>
          </p:cNvPr>
          <p:cNvCxnSpPr>
            <a:cxnSpLocks/>
          </p:cNvCxnSpPr>
          <p:nvPr/>
        </p:nvCxnSpPr>
        <p:spPr>
          <a:xfrm flipV="1">
            <a:off x="8762010" y="2968831"/>
            <a:ext cx="334489" cy="160119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27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akgrunnsbilde av mjødurt">
            <a:extLst>
              <a:ext uri="{FF2B5EF4-FFF2-40B4-BE49-F238E27FC236}">
                <a16:creationId xmlns:a16="http://schemas.microsoft.com/office/drawing/2014/main" id="{D4FB75E8-98AD-4F39-9F1D-80FABACDE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" t="10349" r="500" b="5341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9" name="Avrunda rektangel 1">
            <a:extLst>
              <a:ext uri="{FF2B5EF4-FFF2-40B4-BE49-F238E27FC236}">
                <a16:creationId xmlns:a16="http://schemas.microsoft.com/office/drawing/2014/main" id="{6D26CB90-CEC9-3D7C-4EDE-DF59A96516B6}"/>
              </a:ext>
            </a:extLst>
          </p:cNvPr>
          <p:cNvSpPr txBox="1">
            <a:spLocks/>
          </p:cNvSpPr>
          <p:nvPr/>
        </p:nvSpPr>
        <p:spPr>
          <a:xfrm>
            <a:off x="0" y="5187796"/>
            <a:ext cx="12192000" cy="1325563"/>
          </a:xfrm>
          <a:prstGeom prst="rect">
            <a:avLst/>
          </a:prstGeom>
          <a:solidFill>
            <a:schemeClr val="bg1">
              <a:alpha val="78824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nb-NO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ittel 7">
            <a:extLst>
              <a:ext uri="{FF2B5EF4-FFF2-40B4-BE49-F238E27FC236}">
                <a16:creationId xmlns:a16="http://schemas.microsoft.com/office/drawing/2014/main" id="{55607140-E1E3-8433-3C0F-7B0132E46B88}"/>
              </a:ext>
            </a:extLst>
          </p:cNvPr>
          <p:cNvSpPr txBox="1">
            <a:spLocks/>
          </p:cNvSpPr>
          <p:nvPr/>
        </p:nvSpPr>
        <p:spPr>
          <a:xfrm>
            <a:off x="2042471" y="5187796"/>
            <a:ext cx="81070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b="1" dirty="0">
                <a:latin typeface="+mn-lt"/>
              </a:rPr>
              <a:t>Lage saft av mjødurt</a:t>
            </a:r>
          </a:p>
        </p:txBody>
      </p:sp>
    </p:spTree>
    <p:extLst>
      <p:ext uri="{BB962C8B-B14F-4D97-AF65-F5344CB8AC3E}">
        <p14:creationId xmlns:p14="http://schemas.microsoft.com/office/powerpoint/2010/main" val="19420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Oppskrift på saft av villblomster</a:t>
            </a:r>
          </a:p>
        </p:txBody>
      </p:sp>
      <p:sp>
        <p:nvSpPr>
          <p:cNvPr id="5" name="Plasshaldar for innhald 4"/>
          <p:cNvSpPr>
            <a:spLocks noGrp="1"/>
          </p:cNvSpPr>
          <p:nvPr>
            <p:ph sz="half" idx="1"/>
          </p:nvPr>
        </p:nvSpPr>
        <p:spPr>
          <a:xfrm>
            <a:off x="838200" y="19780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/>
              <a:t>Ingredienser:</a:t>
            </a:r>
          </a:p>
          <a:p>
            <a:r>
              <a:rPr lang="nb-NO" sz="2000" dirty="0"/>
              <a:t>150 g villblomster</a:t>
            </a:r>
          </a:p>
          <a:p>
            <a:r>
              <a:rPr lang="nb-NO" sz="2000" dirty="0"/>
              <a:t>1 l vann</a:t>
            </a:r>
          </a:p>
          <a:p>
            <a:r>
              <a:rPr lang="nb-NO" sz="2000" dirty="0" smtClean="0"/>
              <a:t>5 dl </a:t>
            </a:r>
            <a:r>
              <a:rPr lang="nb-NO" sz="2000" dirty="0"/>
              <a:t>sukker</a:t>
            </a:r>
          </a:p>
          <a:p>
            <a:r>
              <a:rPr lang="nb-NO" sz="2000" dirty="0"/>
              <a:t>25 g sitronsyre</a:t>
            </a:r>
          </a:p>
          <a:p>
            <a:endParaRPr lang="nb-NO" sz="2000" dirty="0"/>
          </a:p>
        </p:txBody>
      </p:sp>
      <p:sp>
        <p:nvSpPr>
          <p:cNvPr id="7" name="Plasshaldar for innhald 5">
            <a:extLst>
              <a:ext uri="{FF2B5EF4-FFF2-40B4-BE49-F238E27FC236}">
                <a16:creationId xmlns:a16="http://schemas.microsoft.com/office/drawing/2014/main" id="{9DB0CFDE-36AE-98CB-E814-435C3BBEC554}"/>
              </a:ext>
            </a:extLst>
          </p:cNvPr>
          <p:cNvSpPr txBox="1">
            <a:spLocks/>
          </p:cNvSpPr>
          <p:nvPr/>
        </p:nvSpPr>
        <p:spPr>
          <a:xfrm>
            <a:off x="6324600" y="19780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b="1" dirty="0"/>
              <a:t>Fremgangsmåte:</a:t>
            </a:r>
          </a:p>
          <a:p>
            <a:r>
              <a:rPr lang="nb-NO" sz="2000" dirty="0"/>
              <a:t>Kok opp vann og tilsett sukker og sitronsyre. Rør til alt sukkeret har løst seg opp og hell sukkerlaken over geitramsblomstene. </a:t>
            </a:r>
          </a:p>
          <a:p>
            <a:r>
              <a:rPr lang="nb-NO" sz="2000" dirty="0"/>
              <a:t>Avkjøl og la blandingen stå kjølig i fire dager. </a:t>
            </a:r>
          </a:p>
          <a:p>
            <a:r>
              <a:rPr lang="nb-NO" sz="2000" dirty="0"/>
              <a:t>Sil saften og hell den på rene flasker. </a:t>
            </a:r>
          </a:p>
          <a:p>
            <a:r>
              <a:rPr lang="nb-NO" sz="2000" dirty="0"/>
              <a:t>Bland ut saften etter eget ønske. Bruk gjerne isbiter i saften.</a:t>
            </a:r>
          </a:p>
        </p:txBody>
      </p:sp>
    </p:spTree>
    <p:extLst>
      <p:ext uri="{BB962C8B-B14F-4D97-AF65-F5344CB8AC3E}">
        <p14:creationId xmlns:p14="http://schemas.microsoft.com/office/powerpoint/2010/main" val="35185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/>
              <a:t>Litt om mjødurt</a:t>
            </a:r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4581293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b-NO" sz="2000" dirty="0"/>
              <a:t>flerårig urt som kan bli inntil 150 cm høy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b-NO" sz="2000" dirty="0"/>
              <a:t>har store blader og mange små kremhvite blomster med sterk lukt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b-NO" sz="2000" dirty="0"/>
              <a:t>kan danne sammenhengende tepper av planter som dekker hele bakken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b-NO" sz="2000" dirty="0"/>
              <a:t>vanlig på fuktige steder i hele Norge, og blomstrer fra juni til august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b-NO" sz="2000" dirty="0"/>
              <a:t>frukten er klaser med </a:t>
            </a:r>
            <a:r>
              <a:rPr lang="nb-NO" sz="2000" dirty="0" err="1"/>
              <a:t>spiralvridde</a:t>
            </a:r>
            <a:r>
              <a:rPr lang="nb-NO" sz="2000" dirty="0"/>
              <a:t> små nøtter som er fylt med luft. Disse kan holde seg flytende og spres langt med vannet</a:t>
            </a:r>
          </a:p>
        </p:txBody>
      </p:sp>
      <p:pic>
        <p:nvPicPr>
          <p:cNvPr id="5" name="Bilde 4" descr="Mjødurt. Nederst ser vi bladene som er store grunnblad som ender i mindre treflika blader. I bakgrunnen de hvite blomstene, og i forgrunnen klaser med nøtter.">
            <a:extLst>
              <a:ext uri="{FF2B5EF4-FFF2-40B4-BE49-F238E27FC236}">
                <a16:creationId xmlns:a16="http://schemas.microsoft.com/office/drawing/2014/main" id="{8DDC325C-818F-4622-BEDF-23F445EBF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14166"/>
          <a:stretch/>
        </p:blipFill>
        <p:spPr>
          <a:xfrm>
            <a:off x="5567948" y="415470"/>
            <a:ext cx="6364193" cy="6077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38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8E2A8A-09C4-4197-8CCE-548B1A3DF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/>
              <a:t>Tradisjonell bruk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50C960-3403-405C-A3C2-F25DC90BD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7702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sz="2000" dirty="0"/>
              <a:t>mjødurt ble mye brukt som krydder i brygging av mjød</a:t>
            </a:r>
          </a:p>
          <a:p>
            <a:pPr>
              <a:lnSpc>
                <a:spcPct val="100000"/>
              </a:lnSpc>
            </a:pPr>
            <a:r>
              <a:rPr lang="nb-NO" sz="2000" dirty="0"/>
              <a:t>på høytidsdager strødde man hakket mjødurt på gulvene fordi den luktet så godt</a:t>
            </a:r>
          </a:p>
          <a:p>
            <a:pPr>
              <a:lnSpc>
                <a:spcPct val="100000"/>
              </a:lnSpc>
            </a:pPr>
            <a:r>
              <a:rPr lang="nb-NO" sz="2000" dirty="0"/>
              <a:t>urten ble mye brukt som medisinplante, blant annet for å motvirke feber, urinveisinfeksjoner, mageinfeksjoner, leddsmerter og hodepine</a:t>
            </a:r>
          </a:p>
          <a:p>
            <a:endParaRPr lang="nb-NO" sz="2000" dirty="0"/>
          </a:p>
        </p:txBody>
      </p:sp>
      <p:pic>
        <p:nvPicPr>
          <p:cNvPr id="5" name="Bilde 4" descr="Nærbilde av blomsterstanden til en mjødurt med en rosebille på stengelen.">
            <a:extLst>
              <a:ext uri="{FF2B5EF4-FFF2-40B4-BE49-F238E27FC236}">
                <a16:creationId xmlns:a16="http://schemas.microsoft.com/office/drawing/2014/main" id="{5D99FABB-746D-43E8-AC15-98F9096A06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069" y="547536"/>
            <a:ext cx="3834266" cy="2556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Tre begerglass. Glasset til venstre er fylt med ringblomster, glasset i midten er halvfullt med ei gul væske, glasset til høyre er fylt med mjødurtblomster. I bakgrunnen ei brun glassflaske og et glass med blomster med hvite blomster">
            <a:extLst>
              <a:ext uri="{FF2B5EF4-FFF2-40B4-BE49-F238E27FC236}">
                <a16:creationId xmlns:a16="http://schemas.microsoft.com/office/drawing/2014/main" id="{935CE85E-DBF2-4A65-B663-45AC4D9AA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r="3569"/>
          <a:stretch/>
        </p:blipFill>
        <p:spPr bwMode="auto">
          <a:xfrm>
            <a:off x="5965902" y="3537189"/>
            <a:ext cx="3912327" cy="2774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854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Er alle planter spiselige?</a:t>
            </a:r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583573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nb-NO" sz="2000" dirty="0"/>
              <a:t>Nei, slett ikke alle planter er spiselige. 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nb-NO" sz="2000" dirty="0"/>
              <a:t>Mange er faktisk veldig giftige for mennesker og andre dyr fordi det gir dem beskyttelse mot å bli spist.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nb-NO" sz="2000" dirty="0"/>
              <a:t>Liljekonvall og revebjelle er eksempler </a:t>
            </a:r>
            <a:br>
              <a:rPr lang="nb-NO" sz="2000" dirty="0"/>
            </a:br>
            <a:r>
              <a:rPr lang="nb-NO" sz="2000" dirty="0"/>
              <a:t>på giftige planter. </a:t>
            </a:r>
          </a:p>
        </p:txBody>
      </p:sp>
      <p:pic>
        <p:nvPicPr>
          <p:cNvPr id="6" name="Bilete 3" descr="Hvit blomsterklase hos liljekonvall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32" y="382248"/>
            <a:ext cx="3708531" cy="3550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Bilete 4" descr="Rosa blomsterklase hos revebjell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70" y="3372591"/>
            <a:ext cx="3271653" cy="3271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3356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Oppskrift på saft av villblomster</a:t>
            </a:r>
          </a:p>
        </p:txBody>
      </p:sp>
      <p:sp>
        <p:nvSpPr>
          <p:cNvPr id="5" name="Plasshaldar for innhald 4"/>
          <p:cNvSpPr>
            <a:spLocks noGrp="1"/>
          </p:cNvSpPr>
          <p:nvPr>
            <p:ph sz="half" idx="1"/>
          </p:nvPr>
        </p:nvSpPr>
        <p:spPr>
          <a:xfrm>
            <a:off x="838200" y="19780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/>
              <a:t>Ingredienser:</a:t>
            </a:r>
          </a:p>
          <a:p>
            <a:r>
              <a:rPr lang="nb-NO" sz="2000" dirty="0"/>
              <a:t>150 g villblomster</a:t>
            </a:r>
          </a:p>
          <a:p>
            <a:r>
              <a:rPr lang="nb-NO" sz="2000" dirty="0"/>
              <a:t>1 l vann</a:t>
            </a:r>
          </a:p>
          <a:p>
            <a:r>
              <a:rPr lang="nb-NO" sz="2000" dirty="0"/>
              <a:t>5</a:t>
            </a:r>
            <a:r>
              <a:rPr lang="nb-NO" sz="2000" dirty="0" smtClean="0"/>
              <a:t> dl </a:t>
            </a:r>
            <a:r>
              <a:rPr lang="nb-NO" sz="2000" dirty="0"/>
              <a:t>sukker</a:t>
            </a:r>
          </a:p>
          <a:p>
            <a:r>
              <a:rPr lang="nb-NO" sz="2000" dirty="0"/>
              <a:t>25 g sitronsyre</a:t>
            </a:r>
          </a:p>
          <a:p>
            <a:endParaRPr lang="nb-NO" sz="2000" dirty="0"/>
          </a:p>
        </p:txBody>
      </p:sp>
      <p:sp>
        <p:nvSpPr>
          <p:cNvPr id="7" name="Plasshaldar for innhald 5">
            <a:extLst>
              <a:ext uri="{FF2B5EF4-FFF2-40B4-BE49-F238E27FC236}">
                <a16:creationId xmlns:a16="http://schemas.microsoft.com/office/drawing/2014/main" id="{9DB0CFDE-36AE-98CB-E814-435C3BBEC554}"/>
              </a:ext>
            </a:extLst>
          </p:cNvPr>
          <p:cNvSpPr txBox="1">
            <a:spLocks/>
          </p:cNvSpPr>
          <p:nvPr/>
        </p:nvSpPr>
        <p:spPr>
          <a:xfrm>
            <a:off x="6324600" y="19780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b="1" dirty="0"/>
              <a:t>Fremgangsmåte:</a:t>
            </a:r>
          </a:p>
          <a:p>
            <a:r>
              <a:rPr lang="nb-NO" sz="2000" dirty="0"/>
              <a:t>Kok opp vann og tilsett sukker og sitronsyre. Rør til alt sukkeret har løst seg opp og hell sukkerlaken over geitramsblomstene. </a:t>
            </a:r>
          </a:p>
          <a:p>
            <a:r>
              <a:rPr lang="nb-NO" sz="2000" dirty="0"/>
              <a:t>Avkjøl og la blandingen stå kjølig i fire dager. </a:t>
            </a:r>
          </a:p>
          <a:p>
            <a:r>
              <a:rPr lang="nb-NO" sz="2000" dirty="0"/>
              <a:t>Sil saften og hell den på rene flasker. </a:t>
            </a:r>
          </a:p>
          <a:p>
            <a:r>
              <a:rPr lang="nb-NO" sz="2000" dirty="0"/>
              <a:t>Bland ut saften etter eget ønske. Bruk gjerne isbiter i saften.</a:t>
            </a:r>
          </a:p>
        </p:txBody>
      </p:sp>
    </p:spTree>
    <p:extLst>
      <p:ext uri="{BB962C8B-B14F-4D97-AF65-F5344CB8AC3E}">
        <p14:creationId xmlns:p14="http://schemas.microsoft.com/office/powerpoint/2010/main" val="354450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379A45-5D4C-A172-7531-1184E4652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Mjødurt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F4A74C-2E15-9EA4-07CF-5AA978FE7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7562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000" dirty="0"/>
              <a:t>På mjødurt er alle deler spiselige.</a:t>
            </a:r>
          </a:p>
          <a:p>
            <a:pPr marL="0" indent="0">
              <a:lnSpc>
                <a:spcPct val="100000"/>
              </a:lnSpc>
              <a:buNone/>
            </a:pPr>
            <a:endParaRPr lang="nb-NO" sz="2000" dirty="0"/>
          </a:p>
          <a:p>
            <a:pPr marL="0" indent="0">
              <a:lnSpc>
                <a:spcPct val="100000"/>
              </a:lnSpc>
              <a:buNone/>
            </a:pPr>
            <a:r>
              <a:rPr lang="nb-NO" sz="2000" dirty="0"/>
              <a:t>Både bladene og blomsten kan brukes til å lage saft og te.</a:t>
            </a:r>
          </a:p>
          <a:p>
            <a:pPr marL="0" indent="0">
              <a:lnSpc>
                <a:spcPct val="100000"/>
              </a:lnSpc>
              <a:buNone/>
            </a:pPr>
            <a:endParaRPr lang="nb-NO" sz="2000" dirty="0"/>
          </a:p>
          <a:p>
            <a:pPr marL="0" indent="0">
              <a:lnSpc>
                <a:spcPct val="100000"/>
              </a:lnSpc>
              <a:buNone/>
            </a:pPr>
            <a:r>
              <a:rPr lang="nb-NO" sz="2000" dirty="0"/>
              <a:t>Blomsten er også egnet til å lage vaniljepulver av, ved å tørke og knuse blomsten. </a:t>
            </a:r>
          </a:p>
        </p:txBody>
      </p:sp>
      <p:pic>
        <p:nvPicPr>
          <p:cNvPr id="4" name="Bilde 3" descr="Mjødurt. Nederst ser vi bladene som er store grunnblad som ender i mindre treflika blader. I bakgrunnen de hvite blomstene, og i forgrunnen klaser med nøtter.">
            <a:extLst>
              <a:ext uri="{FF2B5EF4-FFF2-40B4-BE49-F238E27FC236}">
                <a16:creationId xmlns:a16="http://schemas.microsoft.com/office/drawing/2014/main" id="{32420C7B-9601-D3DA-B906-3CC535611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 b="14166"/>
          <a:stretch/>
        </p:blipFill>
        <p:spPr>
          <a:xfrm>
            <a:off x="5655061" y="468135"/>
            <a:ext cx="6286007" cy="6002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Avrunda rektangel 12">
            <a:extLst>
              <a:ext uri="{FF2B5EF4-FFF2-40B4-BE49-F238E27FC236}">
                <a16:creationId xmlns:a16="http://schemas.microsoft.com/office/drawing/2014/main" id="{961E72A0-026B-A9B7-0152-6A32C4631106}"/>
              </a:ext>
            </a:extLst>
          </p:cNvPr>
          <p:cNvSpPr/>
          <p:nvPr/>
        </p:nvSpPr>
        <p:spPr>
          <a:xfrm>
            <a:off x="6700523" y="4979685"/>
            <a:ext cx="2348083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blomst</a:t>
            </a:r>
          </a:p>
        </p:txBody>
      </p:sp>
      <p:sp>
        <p:nvSpPr>
          <p:cNvPr id="6" name="Avrunda rektangel 12">
            <a:extLst>
              <a:ext uri="{FF2B5EF4-FFF2-40B4-BE49-F238E27FC236}">
                <a16:creationId xmlns:a16="http://schemas.microsoft.com/office/drawing/2014/main" id="{D23176C1-C8F1-11E9-6B61-7D897EF0732D}"/>
              </a:ext>
            </a:extLst>
          </p:cNvPr>
          <p:cNvSpPr/>
          <p:nvPr/>
        </p:nvSpPr>
        <p:spPr>
          <a:xfrm>
            <a:off x="9776659" y="3004146"/>
            <a:ext cx="2348083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stengel</a:t>
            </a:r>
          </a:p>
        </p:txBody>
      </p:sp>
      <p:sp>
        <p:nvSpPr>
          <p:cNvPr id="7" name="Avrunda rektangel 12">
            <a:extLst>
              <a:ext uri="{FF2B5EF4-FFF2-40B4-BE49-F238E27FC236}">
                <a16:creationId xmlns:a16="http://schemas.microsoft.com/office/drawing/2014/main" id="{BD6459A7-4A44-1FA3-95D6-9EBE833BDBE4}"/>
              </a:ext>
            </a:extLst>
          </p:cNvPr>
          <p:cNvSpPr/>
          <p:nvPr/>
        </p:nvSpPr>
        <p:spPr>
          <a:xfrm>
            <a:off x="9474666" y="4158459"/>
            <a:ext cx="2348083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 err="1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treflika</a:t>
            </a:r>
            <a:r>
              <a:rPr lang="nb-NO" sz="2400" b="1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blad</a:t>
            </a:r>
          </a:p>
        </p:txBody>
      </p:sp>
      <p:cxnSp>
        <p:nvCxnSpPr>
          <p:cNvPr id="8" name="Rett pil 7" descr="Pil som peker mot stengelen.">
            <a:extLst>
              <a:ext uri="{FF2B5EF4-FFF2-40B4-BE49-F238E27FC236}">
                <a16:creationId xmlns:a16="http://schemas.microsoft.com/office/drawing/2014/main" id="{3FA2BD35-56CC-3EFF-834A-69ED6919779F}"/>
              </a:ext>
            </a:extLst>
          </p:cNvPr>
          <p:cNvCxnSpPr>
            <a:cxnSpLocks/>
          </p:cNvCxnSpPr>
          <p:nvPr/>
        </p:nvCxnSpPr>
        <p:spPr>
          <a:xfrm flipH="1">
            <a:off x="9016250" y="3308759"/>
            <a:ext cx="1294410" cy="96190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 7" descr="Pil som peker mot stengelen.">
            <a:extLst>
              <a:ext uri="{FF2B5EF4-FFF2-40B4-BE49-F238E27FC236}">
                <a16:creationId xmlns:a16="http://schemas.microsoft.com/office/drawing/2014/main" id="{C54E2A50-6743-A4AA-BF0C-CBB867D0CCA8}"/>
              </a:ext>
            </a:extLst>
          </p:cNvPr>
          <p:cNvCxnSpPr>
            <a:cxnSpLocks/>
          </p:cNvCxnSpPr>
          <p:nvPr/>
        </p:nvCxnSpPr>
        <p:spPr>
          <a:xfrm flipH="1">
            <a:off x="9688633" y="4569347"/>
            <a:ext cx="834430" cy="15002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7" descr="Bile av løvetann med pil mot blomsten, stengelen og en blomst i knopp. ">
            <a:extLst>
              <a:ext uri="{FF2B5EF4-FFF2-40B4-BE49-F238E27FC236}">
                <a16:creationId xmlns:a16="http://schemas.microsoft.com/office/drawing/2014/main" id="{809426B5-D5E5-51F3-ED37-9DB8AF56173D}"/>
              </a:ext>
            </a:extLst>
          </p:cNvPr>
          <p:cNvCxnSpPr>
            <a:cxnSpLocks/>
          </p:cNvCxnSpPr>
          <p:nvPr/>
        </p:nvCxnSpPr>
        <p:spPr>
          <a:xfrm flipV="1">
            <a:off x="7941883" y="3371292"/>
            <a:ext cx="334489" cy="160119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pil 7" descr="Bile av løvetann med pil mot blomsten, stengelen og en blomst i knopp. ">
            <a:extLst>
              <a:ext uri="{FF2B5EF4-FFF2-40B4-BE49-F238E27FC236}">
                <a16:creationId xmlns:a16="http://schemas.microsoft.com/office/drawing/2014/main" id="{4893DC1C-093D-A754-EC60-0A23CD80C14A}"/>
              </a:ext>
            </a:extLst>
          </p:cNvPr>
          <p:cNvCxnSpPr>
            <a:cxnSpLocks/>
          </p:cNvCxnSpPr>
          <p:nvPr/>
        </p:nvCxnSpPr>
        <p:spPr>
          <a:xfrm flipV="1">
            <a:off x="6700523" y="2989789"/>
            <a:ext cx="334489" cy="160119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vrunda rektangel 12">
            <a:extLst>
              <a:ext uri="{FF2B5EF4-FFF2-40B4-BE49-F238E27FC236}">
                <a16:creationId xmlns:a16="http://schemas.microsoft.com/office/drawing/2014/main" id="{D10DE169-02E9-06A8-42DB-C451C4D2DEB4}"/>
              </a:ext>
            </a:extLst>
          </p:cNvPr>
          <p:cNvSpPr/>
          <p:nvPr/>
        </p:nvSpPr>
        <p:spPr>
          <a:xfrm>
            <a:off x="5413829" y="4632907"/>
            <a:ext cx="2348083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frukt/nøtter</a:t>
            </a:r>
          </a:p>
        </p:txBody>
      </p:sp>
    </p:spTree>
    <p:extLst>
      <p:ext uri="{BB962C8B-B14F-4D97-AF65-F5344CB8AC3E}">
        <p14:creationId xmlns:p14="http://schemas.microsoft.com/office/powerpoint/2010/main" val="424756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Litt om geitrams</a:t>
            </a:r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4920049" cy="43513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nb-NO" sz="2000" dirty="0"/>
              <a:t>flerårig plante med store rosa blomster i en lang klase</a:t>
            </a:r>
          </a:p>
          <a:p>
            <a:pPr>
              <a:spcAft>
                <a:spcPts val="600"/>
              </a:spcAft>
            </a:pPr>
            <a:r>
              <a:rPr lang="nb-NO" sz="2000" dirty="0"/>
              <a:t>én plante kan produsere opp til 80 000 frø</a:t>
            </a:r>
          </a:p>
          <a:p>
            <a:pPr>
              <a:spcAft>
                <a:spcPts val="600"/>
              </a:spcAft>
            </a:pPr>
            <a:r>
              <a:rPr lang="nb-NO" sz="2000" dirty="0"/>
              <a:t>vanlig i hele landet, og den sprer seg lett</a:t>
            </a:r>
          </a:p>
          <a:p>
            <a:pPr>
              <a:spcAft>
                <a:spcPts val="600"/>
              </a:spcAft>
            </a:pPr>
            <a:r>
              <a:rPr lang="nb-NO" sz="2000" dirty="0"/>
              <a:t>finnes omtrent over alt: i veikanter, i åpne skogområder og skogkanter, i steinrøyser og i tettbebygde områder</a:t>
            </a:r>
          </a:p>
          <a:p>
            <a:pPr>
              <a:spcAft>
                <a:spcPts val="600"/>
              </a:spcAft>
            </a:pPr>
            <a:r>
              <a:rPr lang="nb-NO" sz="2000" dirty="0"/>
              <a:t>blomstrer i juli og august</a:t>
            </a:r>
          </a:p>
          <a:p>
            <a:pPr>
              <a:spcAft>
                <a:spcPts val="600"/>
              </a:spcAft>
            </a:pPr>
            <a:r>
              <a:rPr lang="nb-NO" sz="2000" dirty="0"/>
              <a:t>kalles gjerne </a:t>
            </a:r>
            <a:r>
              <a:rPr lang="nb-NO" sz="2000" dirty="0" err="1"/>
              <a:t>fireweed</a:t>
            </a:r>
            <a:r>
              <a:rPr lang="nb-NO" sz="2000" dirty="0"/>
              <a:t> på engelsk siden den ofte finnes på branntomter</a:t>
            </a:r>
          </a:p>
        </p:txBody>
      </p:sp>
      <p:pic>
        <p:nvPicPr>
          <p:cNvPr id="6" name="Bilete 5" descr="To geitramsplanter ved siden av hverandre. Bladene er friskt grønne på oversiden og grågrønne på undersiden. Blomstene sitter i en langstrakt klase, avsmalende mot toppen. Hver blomst er 2–3 cm stor og har fiolett eller rosa-purpur farge.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1" r="11945"/>
          <a:stretch/>
        </p:blipFill>
        <p:spPr>
          <a:xfrm>
            <a:off x="6009618" y="486889"/>
            <a:ext cx="5743986" cy="5997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4908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Litt mer om geitrams</a:t>
            </a:r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4843272" cy="4351338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nb-NO" sz="2000" dirty="0"/>
              <a:t>Geitrams har frø som sitter i en kapsel og har lange hår, derfor spres den lett med vinden.</a:t>
            </a:r>
          </a:p>
        </p:txBody>
      </p:sp>
      <p:pic>
        <p:nvPicPr>
          <p:cNvPr id="5" name="Picture 2" descr="Lang, tynn frøkapselen mellom blomsten og stengelen og inneholder store mengder frø med lange hår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55" y="451695"/>
            <a:ext cx="5802581" cy="4351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Geit snuser på hånda til ei lita jente. En geitekilling ligger også ved siden av jenta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62" y="3235215"/>
            <a:ext cx="4193185" cy="2795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Bildeforklaring formet som et avrundet rektangel 5"/>
          <p:cNvSpPr/>
          <p:nvPr/>
        </p:nvSpPr>
        <p:spPr>
          <a:xfrm>
            <a:off x="948395" y="3475223"/>
            <a:ext cx="3505200" cy="2279471"/>
          </a:xfrm>
          <a:prstGeom prst="wedgeRoundRectCallout">
            <a:avLst>
              <a:gd name="adj1" fmla="val 59912"/>
              <a:gd name="adj2" fmla="val -24537"/>
              <a:gd name="adj3" fmla="val 16667"/>
            </a:avLst>
          </a:prstGeom>
          <a:solidFill>
            <a:srgbClr val="9303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nb-NO" sz="2000" dirty="0"/>
              <a:t>De ullhårede frøene har blitt sammenligna med geiteragg. Kanskje det er derfor planten har fått navnet geitrams?</a:t>
            </a:r>
          </a:p>
        </p:txBody>
      </p:sp>
    </p:spTree>
    <p:extLst>
      <p:ext uri="{BB962C8B-B14F-4D97-AF65-F5344CB8AC3E}">
        <p14:creationId xmlns:p14="http://schemas.microsoft.com/office/powerpoint/2010/main" val="2298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Er alle planter spiselige?</a:t>
            </a:r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5835732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b-NO" sz="2000" dirty="0"/>
              <a:t>Nei, slett ikke alle planter er spiselige.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b-NO" sz="2000" dirty="0"/>
              <a:t>Mange er faktisk veldig giftige for mennesker og andre dyr fordi det gir dem beskyttelse mot å bli spist.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b-NO" sz="2000" dirty="0"/>
              <a:t>Liljekonvall og revebjelle er eksempler </a:t>
            </a:r>
            <a:br>
              <a:rPr lang="nb-NO" sz="2000" dirty="0"/>
            </a:br>
            <a:r>
              <a:rPr lang="nb-NO" sz="2000" dirty="0"/>
              <a:t>på giftige planter. </a:t>
            </a:r>
          </a:p>
        </p:txBody>
      </p:sp>
      <p:pic>
        <p:nvPicPr>
          <p:cNvPr id="6" name="Bilete 3" descr="Hvit blomsterklase hos liljekonvall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32" y="382248"/>
            <a:ext cx="3708531" cy="3550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Bilete 4" descr="Rosa blomsterklase hos revebjell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70" y="3372591"/>
            <a:ext cx="3271653" cy="3271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43827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Geitrams som matplante</a:t>
            </a:r>
          </a:p>
        </p:txBody>
      </p:sp>
      <p:sp>
        <p:nvSpPr>
          <p:cNvPr id="3" name="Plasshaldar for innhald 2"/>
          <p:cNvSpPr>
            <a:spLocks noGrp="1"/>
          </p:cNvSpPr>
          <p:nvPr>
            <p:ph idx="1"/>
          </p:nvPr>
        </p:nvSpPr>
        <p:spPr>
          <a:xfrm>
            <a:off x="838200" y="1825625"/>
            <a:ext cx="46651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Alle delene av geitramsen er spiselige. Tidligere ble både røttene, stenglene og bladene av geitramsen brukt i matlaging.</a:t>
            </a:r>
          </a:p>
          <a:p>
            <a:pPr marL="0" indent="0">
              <a:buNone/>
            </a:pPr>
            <a:r>
              <a:rPr lang="nb-NO" sz="2000" dirty="0"/>
              <a:t>Geitrams har tidligere også vært mye brukt som husdyrfôr, særlig til griser. Da var det de unge skuddene av geitrams som ble brukt.</a:t>
            </a:r>
          </a:p>
          <a:p>
            <a:endParaRPr lang="nb-NO" sz="2000" dirty="0"/>
          </a:p>
        </p:txBody>
      </p:sp>
      <p:pic>
        <p:nvPicPr>
          <p:cNvPr id="5" name="Picture 2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 av en gris som står lent opp mot gjerde og ser ove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518">
            <a:off x="5715250" y="3229249"/>
            <a:ext cx="2519795" cy="3260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9210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ete 3" descr="Bakgrunnsbilde av geitramsplanter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1733"/>
            <a:ext cx="12192000" cy="8128000"/>
          </a:xfrm>
          <a:prstGeom prst="rect">
            <a:avLst/>
          </a:prstGeom>
        </p:spPr>
      </p:pic>
      <p:cxnSp>
        <p:nvCxnSpPr>
          <p:cNvPr id="9" name="Rett pil 8" descr="pil som peker mot blad"/>
          <p:cNvCxnSpPr/>
          <p:nvPr/>
        </p:nvCxnSpPr>
        <p:spPr>
          <a:xfrm>
            <a:off x="2557759" y="4035300"/>
            <a:ext cx="870252" cy="13389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vrunda rektangel 12"/>
          <p:cNvSpPr/>
          <p:nvPr/>
        </p:nvSpPr>
        <p:spPr>
          <a:xfrm>
            <a:off x="1862970" y="3640541"/>
            <a:ext cx="1590572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tx1"/>
                </a:solidFill>
                <a:effectLst>
                  <a:glow rad="177800">
                    <a:schemeClr val="bg1">
                      <a:alpha val="60000"/>
                    </a:schemeClr>
                  </a:glow>
                  <a:outerShdw blurRad="88900" dir="5400000" algn="ctr" rotWithShape="0">
                    <a:schemeClr val="bg1">
                      <a:alpha val="48000"/>
                    </a:schemeClr>
                  </a:outerShdw>
                </a:effectLst>
              </a:rPr>
              <a:t>blader</a:t>
            </a:r>
          </a:p>
        </p:txBody>
      </p:sp>
      <p:cxnSp>
        <p:nvCxnSpPr>
          <p:cNvPr id="6" name="Rett pil 5" descr="pil som peker mot blomst"/>
          <p:cNvCxnSpPr/>
          <p:nvPr/>
        </p:nvCxnSpPr>
        <p:spPr>
          <a:xfrm flipH="1">
            <a:off x="5269894" y="3289465"/>
            <a:ext cx="1249659" cy="8251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vrunda rektangel 1">
            <a:extLst>
              <a:ext uri="{FF2B5EF4-FFF2-40B4-BE49-F238E27FC236}">
                <a16:creationId xmlns:a16="http://schemas.microsoft.com/office/drawing/2014/main" id="{FD630B26-04A2-7916-7471-C750EE63F663}"/>
              </a:ext>
            </a:extLst>
          </p:cNvPr>
          <p:cNvSpPr txBox="1">
            <a:spLocks/>
          </p:cNvSpPr>
          <p:nvPr/>
        </p:nvSpPr>
        <p:spPr>
          <a:xfrm>
            <a:off x="3323770" y="315837"/>
            <a:ext cx="5544457" cy="1325563"/>
          </a:xfrm>
          <a:prstGeom prst="roundRect">
            <a:avLst/>
          </a:prstGeom>
          <a:solidFill>
            <a:schemeClr val="bg1">
              <a:alpha val="78824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nb-NO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Avrunda rektangel 11"/>
          <p:cNvSpPr/>
          <p:nvPr/>
        </p:nvSpPr>
        <p:spPr>
          <a:xfrm>
            <a:off x="6096000" y="2917675"/>
            <a:ext cx="1109134" cy="287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tx1"/>
                </a:solidFill>
                <a:effectLst>
                  <a:glow rad="177800">
                    <a:schemeClr val="bg1">
                      <a:alpha val="60000"/>
                    </a:schemeClr>
                  </a:glow>
                  <a:outerShdw blurRad="88900" dir="5400000" algn="ctr" rotWithShape="0">
                    <a:schemeClr val="bg1">
                      <a:alpha val="48000"/>
                    </a:schemeClr>
                  </a:outerShdw>
                </a:effectLst>
              </a:rPr>
              <a:t>blomst</a:t>
            </a:r>
          </a:p>
        </p:txBody>
      </p:sp>
      <p:cxnSp>
        <p:nvCxnSpPr>
          <p:cNvPr id="8" name="Rett pil 7" descr="Pil som peker mot stengelen."/>
          <p:cNvCxnSpPr/>
          <p:nvPr/>
        </p:nvCxnSpPr>
        <p:spPr>
          <a:xfrm flipH="1">
            <a:off x="4762995" y="4862286"/>
            <a:ext cx="1857645" cy="6250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4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vrunda rektangel 13"/>
          <p:cNvSpPr/>
          <p:nvPr/>
        </p:nvSpPr>
        <p:spPr>
          <a:xfrm>
            <a:off x="6095999" y="4447142"/>
            <a:ext cx="1248229" cy="3610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tx1"/>
                </a:solidFill>
                <a:effectLst>
                  <a:glow rad="177800">
                    <a:schemeClr val="bg1">
                      <a:alpha val="60000"/>
                    </a:schemeClr>
                  </a:glow>
                  <a:outerShdw blurRad="88900" dir="5400000" algn="ctr" rotWithShape="0">
                    <a:schemeClr val="bg1">
                      <a:alpha val="48000"/>
                    </a:schemeClr>
                  </a:outerShdw>
                </a:effectLst>
              </a:rPr>
              <a:t>stengel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187C60B-CD07-448F-A953-A48CD70CA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nb-NO" dirty="0"/>
              <a:t>Ulike plantedeler</a:t>
            </a:r>
          </a:p>
        </p:txBody>
      </p:sp>
    </p:spTree>
    <p:extLst>
      <p:ext uri="{BB962C8B-B14F-4D97-AF65-F5344CB8AC3E}">
        <p14:creationId xmlns:p14="http://schemas.microsoft.com/office/powerpoint/2010/main" val="1296465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Bakgrunnsbilde med kløver og tre løvetannblomster&#10;&#10;">
            <a:extLst>
              <a:ext uri="{FF2B5EF4-FFF2-40B4-BE49-F238E27FC236}">
                <a16:creationId xmlns:a16="http://schemas.microsoft.com/office/drawing/2014/main" id="{D4FB75E8-98AD-4F39-9F1D-80FABACDE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r="64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vrunda rektangel 1">
            <a:extLst>
              <a:ext uri="{FF2B5EF4-FFF2-40B4-BE49-F238E27FC236}">
                <a16:creationId xmlns:a16="http://schemas.microsoft.com/office/drawing/2014/main" id="{A9DC2062-DF0A-E525-5BF2-08926F1207C1}"/>
              </a:ext>
            </a:extLst>
          </p:cNvPr>
          <p:cNvSpPr txBox="1">
            <a:spLocks/>
          </p:cNvSpPr>
          <p:nvPr/>
        </p:nvSpPr>
        <p:spPr>
          <a:xfrm>
            <a:off x="0" y="5187796"/>
            <a:ext cx="12192000" cy="1325563"/>
          </a:xfrm>
          <a:prstGeom prst="rect">
            <a:avLst/>
          </a:prstGeom>
          <a:solidFill>
            <a:schemeClr val="bg1">
              <a:alpha val="78824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nb-NO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18D069F4-1802-03BD-5146-3ECEE4F61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472" y="5196660"/>
            <a:ext cx="8107053" cy="1325563"/>
          </a:xfrm>
        </p:spPr>
        <p:txBody>
          <a:bodyPr/>
          <a:lstStyle/>
          <a:p>
            <a:pPr algn="ctr"/>
            <a:r>
              <a:rPr lang="nb-NO" b="1" dirty="0">
                <a:latin typeface="+mn-lt"/>
              </a:rPr>
              <a:t>Lage saft av løvetann</a:t>
            </a:r>
          </a:p>
        </p:txBody>
      </p:sp>
    </p:spTree>
    <p:extLst>
      <p:ext uri="{BB962C8B-B14F-4D97-AF65-F5344CB8AC3E}">
        <p14:creationId xmlns:p14="http://schemas.microsoft.com/office/powerpoint/2010/main" val="385527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Oppskrift på saft av villblomster</a:t>
            </a:r>
          </a:p>
        </p:txBody>
      </p:sp>
      <p:sp>
        <p:nvSpPr>
          <p:cNvPr id="5" name="Plasshaldar for innhald 4"/>
          <p:cNvSpPr>
            <a:spLocks noGrp="1"/>
          </p:cNvSpPr>
          <p:nvPr>
            <p:ph sz="half" idx="1"/>
          </p:nvPr>
        </p:nvSpPr>
        <p:spPr>
          <a:xfrm>
            <a:off x="838200" y="19780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/>
              <a:t>Ingredienser:</a:t>
            </a:r>
          </a:p>
          <a:p>
            <a:r>
              <a:rPr lang="nb-NO" sz="2000" dirty="0"/>
              <a:t>150 g villblomster</a:t>
            </a:r>
          </a:p>
          <a:p>
            <a:r>
              <a:rPr lang="nb-NO" sz="2000" dirty="0"/>
              <a:t>1 l vann</a:t>
            </a:r>
          </a:p>
          <a:p>
            <a:r>
              <a:rPr lang="nb-NO" sz="2000" dirty="0"/>
              <a:t>5</a:t>
            </a:r>
            <a:r>
              <a:rPr lang="nb-NO" sz="2000" dirty="0" smtClean="0"/>
              <a:t> dl </a:t>
            </a:r>
            <a:r>
              <a:rPr lang="nb-NO" sz="2000" dirty="0"/>
              <a:t>sukker</a:t>
            </a:r>
          </a:p>
          <a:p>
            <a:r>
              <a:rPr lang="nb-NO" sz="2000" dirty="0"/>
              <a:t>25 g sitronsyre</a:t>
            </a:r>
          </a:p>
          <a:p>
            <a:endParaRPr lang="nb-NO" sz="2000" dirty="0"/>
          </a:p>
        </p:txBody>
      </p:sp>
      <p:sp>
        <p:nvSpPr>
          <p:cNvPr id="7" name="Plasshaldar for innhald 5">
            <a:extLst>
              <a:ext uri="{FF2B5EF4-FFF2-40B4-BE49-F238E27FC236}">
                <a16:creationId xmlns:a16="http://schemas.microsoft.com/office/drawing/2014/main" id="{9DB0CFDE-36AE-98CB-E814-435C3BBEC554}"/>
              </a:ext>
            </a:extLst>
          </p:cNvPr>
          <p:cNvSpPr txBox="1">
            <a:spLocks/>
          </p:cNvSpPr>
          <p:nvPr/>
        </p:nvSpPr>
        <p:spPr>
          <a:xfrm>
            <a:off x="6324600" y="19780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b="1" dirty="0"/>
              <a:t>Fremgangsmåte:</a:t>
            </a:r>
          </a:p>
          <a:p>
            <a:r>
              <a:rPr lang="nb-NO" sz="2000" dirty="0"/>
              <a:t>Kok opp vann og tilsett sukker og sitronsyre. Rør til alt sukkeret har løst seg opp og hell sukkerlaken over geitramsblomstene. </a:t>
            </a:r>
          </a:p>
          <a:p>
            <a:r>
              <a:rPr lang="nb-NO" sz="2000" dirty="0"/>
              <a:t>Avkjøl og la blandingen stå kjølig i fire dager. </a:t>
            </a:r>
          </a:p>
          <a:p>
            <a:r>
              <a:rPr lang="nb-NO" sz="2000" dirty="0"/>
              <a:t>Sil saften og hell den på rene flasker. </a:t>
            </a:r>
          </a:p>
          <a:p>
            <a:r>
              <a:rPr lang="nb-NO" sz="2000" dirty="0"/>
              <a:t>Bland ut saften etter eget ønske. Bruk gjerne isbiter i saften.</a:t>
            </a:r>
          </a:p>
        </p:txBody>
      </p:sp>
    </p:spTree>
    <p:extLst>
      <p:ext uri="{BB962C8B-B14F-4D97-AF65-F5344CB8AC3E}">
        <p14:creationId xmlns:p14="http://schemas.microsoft.com/office/powerpoint/2010/main" val="17983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927</Words>
  <Application>Microsoft Office PowerPoint</Application>
  <PresentationFormat>Widescreen</PresentationFormat>
  <Paragraphs>119</Paragraphs>
  <Slides>20</Slides>
  <Notes>10</Notes>
  <HiddenSlides>13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Office-tema</vt:lpstr>
      <vt:lpstr>PowerPoint Presentation</vt:lpstr>
      <vt:lpstr>Oppskrift på saft av villblomster</vt:lpstr>
      <vt:lpstr>Litt om geitrams</vt:lpstr>
      <vt:lpstr>Litt mer om geitrams</vt:lpstr>
      <vt:lpstr>Er alle planter spiselige?</vt:lpstr>
      <vt:lpstr>Geitrams som matplante</vt:lpstr>
      <vt:lpstr>Ulike plantedeler</vt:lpstr>
      <vt:lpstr>Lage saft av løvetann</vt:lpstr>
      <vt:lpstr>Oppskrift på saft av villblomster</vt:lpstr>
      <vt:lpstr>Litt om løvetann</vt:lpstr>
      <vt:lpstr>Litt mer om løvetann</vt:lpstr>
      <vt:lpstr>Fnokk</vt:lpstr>
      <vt:lpstr>Er alle planter spiselige?</vt:lpstr>
      <vt:lpstr>Løvetann som matplante</vt:lpstr>
      <vt:lpstr>PowerPoint Presentation</vt:lpstr>
      <vt:lpstr>Oppskrift på saft av villblomster</vt:lpstr>
      <vt:lpstr>Litt om mjødurt</vt:lpstr>
      <vt:lpstr>Tradisjonell bruk</vt:lpstr>
      <vt:lpstr>Er alle planter spiselige?</vt:lpstr>
      <vt:lpstr>Mjødurt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 Sørborg</dc:creator>
  <cp:lastModifiedBy>Øystein Sørborg</cp:lastModifiedBy>
  <cp:revision>165</cp:revision>
  <cp:lastPrinted>2022-05-04T13:58:49Z</cp:lastPrinted>
  <dcterms:created xsi:type="dcterms:W3CDTF">2022-02-15T13:29:20Z</dcterms:created>
  <dcterms:modified xsi:type="dcterms:W3CDTF">2023-12-06T10:53:00Z</dcterms:modified>
</cp:coreProperties>
</file>