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38" r:id="rId2"/>
    <p:sldId id="340" r:id="rId3"/>
    <p:sldId id="312" r:id="rId4"/>
    <p:sldId id="311" r:id="rId5"/>
    <p:sldId id="308" r:id="rId6"/>
    <p:sldId id="307" r:id="rId7"/>
    <p:sldId id="306" r:id="rId8"/>
    <p:sldId id="315" r:id="rId9"/>
    <p:sldId id="316" r:id="rId10"/>
    <p:sldId id="299" r:id="rId11"/>
    <p:sldId id="317" r:id="rId12"/>
    <p:sldId id="318" r:id="rId13"/>
    <p:sldId id="334" r:id="rId14"/>
    <p:sldId id="320" r:id="rId15"/>
    <p:sldId id="323" r:id="rId16"/>
    <p:sldId id="339" r:id="rId17"/>
    <p:sldId id="325" r:id="rId18"/>
    <p:sldId id="310" r:id="rId19"/>
    <p:sldId id="336" r:id="rId20"/>
    <p:sldId id="337" r:id="rId21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DE763E-2E7E-5DF1-552A-399526A53397}" name="Celine Aas" initials="" userId="S::celineaa@uio.no::f9465f8d-bd98-4bd9-90d5-11deb68f070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Øystein Sørborg" initials="ØS" lastIdx="4" clrIdx="1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0370"/>
    <a:srgbClr val="BBC5D1"/>
    <a:srgbClr val="90A6BE"/>
    <a:srgbClr val="F9D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86404" autoAdjust="0"/>
  </p:normalViewPr>
  <p:slideViewPr>
    <p:cSldViewPr snapToGrid="0">
      <p:cViewPr varScale="1">
        <p:scale>
          <a:sx n="45" d="100"/>
          <a:sy n="45" d="100"/>
        </p:scale>
        <p:origin x="15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3734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4207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2511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0229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164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4011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Bakgrunnsbilde med masse rosa geitramsblomster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t="3095" r="12109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Avrunda rektangel 1">
            <a:extLst>
              <a:ext uri="{FF2B5EF4-FFF2-40B4-BE49-F238E27FC236}">
                <a16:creationId xmlns:a16="http://schemas.microsoft.com/office/drawing/2014/main" id="{308E3EC6-29ED-6053-2921-22AD05B03F1B}"/>
              </a:ext>
            </a:extLst>
          </p:cNvPr>
          <p:cNvSpPr txBox="1">
            <a:spLocks/>
          </p:cNvSpPr>
          <p:nvPr/>
        </p:nvSpPr>
        <p:spPr>
          <a:xfrm>
            <a:off x="0" y="5187796"/>
            <a:ext cx="12192000" cy="1325563"/>
          </a:xfrm>
          <a:prstGeom prst="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b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tel 7">
            <a:extLst>
              <a:ext uri="{FF2B5EF4-FFF2-40B4-BE49-F238E27FC236}">
                <a16:creationId xmlns:a16="http://schemas.microsoft.com/office/drawing/2014/main" id="{18442AC9-1E58-88DB-4273-4BF20C9247F4}"/>
              </a:ext>
            </a:extLst>
          </p:cNvPr>
          <p:cNvSpPr txBox="1">
            <a:spLocks/>
          </p:cNvSpPr>
          <p:nvPr/>
        </p:nvSpPr>
        <p:spPr>
          <a:xfrm>
            <a:off x="2042472" y="5196660"/>
            <a:ext cx="81070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b="1" dirty="0">
                <a:latin typeface="+mn-lt"/>
              </a:rPr>
              <a:t>Lage saft av geitrams</a:t>
            </a:r>
          </a:p>
        </p:txBody>
      </p:sp>
    </p:spTree>
    <p:extLst>
      <p:ext uri="{BB962C8B-B14F-4D97-AF65-F5344CB8AC3E}">
        <p14:creationId xmlns:p14="http://schemas.microsoft.com/office/powerpoint/2010/main" val="2666454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/>
              <a:t>Litt om løvetann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476750" cy="435133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nb-NO" sz="2000" dirty="0"/>
              <a:t>flerårig plante med en gul blomst som er sammensatt av mange </a:t>
            </a:r>
            <a:r>
              <a:rPr lang="nb-NO" sz="2000" dirty="0" err="1"/>
              <a:t>småblomster</a:t>
            </a:r>
            <a:endParaRPr lang="nb-NO" sz="2000" dirty="0"/>
          </a:p>
          <a:p>
            <a:pPr>
              <a:spcAft>
                <a:spcPts val="600"/>
              </a:spcAft>
            </a:pPr>
            <a:r>
              <a:rPr lang="nb-NO" sz="2000" dirty="0"/>
              <a:t>én plante kan produsere opp til 3000 frø som kan leve i jorda i fem år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vanlig i lavlandet i hele Norge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finnes i plener, grøftekanter, hager og parker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blomstrer om våren og tidlig på sommeren, men kan også blomstre utover høsten</a:t>
            </a:r>
          </a:p>
        </p:txBody>
      </p:sp>
      <p:pic>
        <p:nvPicPr>
          <p:cNvPr id="5" name="Bilde 4" descr="En løvetannblomst på lang stilk">
            <a:extLst>
              <a:ext uri="{FF2B5EF4-FFF2-40B4-BE49-F238E27FC236}">
                <a16:creationId xmlns:a16="http://schemas.microsoft.com/office/drawing/2014/main" id="{8DDC325C-818F-4622-BEDF-23F445EBFB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3" t="5316" r="-2" b="39298"/>
          <a:stretch/>
        </p:blipFill>
        <p:spPr>
          <a:xfrm>
            <a:off x="6096000" y="0"/>
            <a:ext cx="6096000" cy="6874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351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8E2A8A-09C4-4197-8CCE-548B1A3D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Litt mer om løvetann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50C960-3403-405C-A3C2-F25DC90BD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19800" cy="4351338"/>
          </a:xfrm>
        </p:spPr>
        <p:txBody>
          <a:bodyPr>
            <a:normAutofit/>
          </a:bodyPr>
          <a:lstStyle/>
          <a:p>
            <a:r>
              <a:rPr lang="nb-NO" sz="2000" dirty="0"/>
              <a:t>planten har fått navnet løvetann fordi bladene minner om tenner</a:t>
            </a:r>
          </a:p>
          <a:p>
            <a:r>
              <a:rPr lang="nb-NO" sz="2000" dirty="0"/>
              <a:t>det moderne ordet for løvetann i Frankrike er </a:t>
            </a:r>
            <a:r>
              <a:rPr lang="nb-NO" sz="2000" dirty="0" err="1"/>
              <a:t>pissenlit</a:t>
            </a:r>
            <a:r>
              <a:rPr lang="nb-NO" sz="2000" dirty="0"/>
              <a:t>, som betyr «piss i seng». Navnet har den fått fordi planten er vanndrivende</a:t>
            </a:r>
          </a:p>
        </p:txBody>
      </p:sp>
      <p:pic>
        <p:nvPicPr>
          <p:cNvPr id="1026" name="Picture 2" descr="Tre løvetannblader som står vannrett, med gras og eng i bakgrunnen">
            <a:extLst>
              <a:ext uri="{FF2B5EF4-FFF2-40B4-BE49-F238E27FC236}">
                <a16:creationId xmlns:a16="http://schemas.microsoft.com/office/drawing/2014/main" id="{95BDADD5-C7C4-4EEC-87AB-ED219213D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 bwMode="auto">
          <a:xfrm>
            <a:off x="7257497" y="275771"/>
            <a:ext cx="4591049" cy="6306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020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8E2A8A-09C4-4197-8CCE-548B1A3D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sz="4000" dirty="0"/>
              <a:t>Fnokk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50C960-3403-405C-A3C2-F25DC90BD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33938" cy="4351338"/>
          </a:xfrm>
        </p:spPr>
        <p:txBody>
          <a:bodyPr>
            <a:normAutofit/>
          </a:bodyPr>
          <a:lstStyle/>
          <a:p>
            <a:r>
              <a:rPr lang="nb-NO" sz="2000" dirty="0"/>
              <a:t>n</a:t>
            </a:r>
            <a:r>
              <a:rPr lang="nb-NO" sz="2000" b="0" i="0" dirty="0">
                <a:effectLst/>
              </a:rPr>
              <a:t>år planten modner, blir hver blomst til en fnokk</a:t>
            </a:r>
          </a:p>
          <a:p>
            <a:r>
              <a:rPr lang="nb-NO" sz="2000" dirty="0"/>
              <a:t>u</a:t>
            </a:r>
            <a:r>
              <a:rPr lang="nb-NO" sz="2000" b="0" i="0" dirty="0">
                <a:effectLst/>
              </a:rPr>
              <a:t>nder fnokken henger frøet som lett kan blåse til et nytt voksested, og starter spiring med en gang de kommer i bakken</a:t>
            </a:r>
          </a:p>
          <a:p>
            <a:pPr marL="0" indent="0">
              <a:buNone/>
            </a:pPr>
            <a:endParaRPr lang="nb-NO" sz="2000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En modnet løvetann som er full av fnokk, seks fnokk flyr fra blomsten og opp i luften mot høyre">
            <a:extLst>
              <a:ext uri="{FF2B5EF4-FFF2-40B4-BE49-F238E27FC236}">
                <a16:creationId xmlns:a16="http://schemas.microsoft.com/office/drawing/2014/main" id="{95BDADD5-C7C4-4EEC-87AB-ED219213D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6380310" y="1526377"/>
            <a:ext cx="5365375" cy="38052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162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 alle planter spiselige?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835732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nb-NO" sz="2000" dirty="0"/>
              <a:t>Nei, slett ikke alle planter er spiselige.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b-NO" sz="2000" dirty="0"/>
              <a:t>Mange er faktisk veldig giftige for mennesker og andre dyr fordi det gir dem beskyttelse mot å bli spist.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b-NO" sz="2000" dirty="0"/>
              <a:t>Liljekonvall og revebjelle er eksempler </a:t>
            </a:r>
            <a:br>
              <a:rPr lang="nb-NO" sz="2000" dirty="0"/>
            </a:br>
            <a:r>
              <a:rPr lang="nb-NO" sz="2000" dirty="0"/>
              <a:t>på giftige planter. </a:t>
            </a:r>
          </a:p>
        </p:txBody>
      </p:sp>
      <p:pic>
        <p:nvPicPr>
          <p:cNvPr id="6" name="Bilete 3" descr="Hvit blomsterklase hos liljekonvall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32" y="382248"/>
            <a:ext cx="3708531" cy="3550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Bilete 4" descr="Rosa blomsterklase hos revebjelle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470" y="3221222"/>
            <a:ext cx="3271653" cy="3271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8944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Løvetann som matplante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64055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/>
              <a:t>Alle delene av løvetann er spiselige:</a:t>
            </a:r>
          </a:p>
          <a:p>
            <a:r>
              <a:rPr lang="nb-NO" sz="2000" dirty="0"/>
              <a:t>bladene kan brukes i salater, og kan også brukes i supper og stuinger</a:t>
            </a:r>
          </a:p>
          <a:p>
            <a:r>
              <a:rPr lang="nb-NO" sz="2000" dirty="0"/>
              <a:t>blomster i knopp kan syltes eller stekes</a:t>
            </a:r>
          </a:p>
          <a:p>
            <a:r>
              <a:rPr lang="nb-NO" sz="2000" dirty="0"/>
              <a:t>blomstene kan brukes til å lage saft eller vin</a:t>
            </a:r>
          </a:p>
          <a:p>
            <a:r>
              <a:rPr lang="nb-NO" sz="2000" dirty="0"/>
              <a:t>tungekronene kan spises rå</a:t>
            </a:r>
          </a:p>
          <a:p>
            <a:r>
              <a:rPr lang="nb-NO" sz="2000" dirty="0"/>
              <a:t>røttene kan spises som gulrot eller stekes</a:t>
            </a:r>
          </a:p>
          <a:p>
            <a:r>
              <a:rPr lang="nb-NO" sz="2000" dirty="0"/>
              <a:t>stengelen kan tilberedes som pasta</a:t>
            </a:r>
          </a:p>
          <a:p>
            <a:pPr marL="0" indent="0">
              <a:buNone/>
            </a:pPr>
            <a:r>
              <a:rPr lang="nb-NO" sz="2000" dirty="0"/>
              <a:t>Gjennom historien har rota til løvetann vært brukt til å stimulere appetitten og leveren, til å støtte fordøyelsen, og som vanndrivende middel.</a:t>
            </a:r>
          </a:p>
          <a:p>
            <a:endParaRPr lang="nb-NO" sz="2000" dirty="0"/>
          </a:p>
        </p:txBody>
      </p:sp>
      <p:pic>
        <p:nvPicPr>
          <p:cNvPr id="5" name="Picture 2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0000" y="0"/>
            <a:ext cx="457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vrunda rektangel 12">
            <a:extLst>
              <a:ext uri="{FF2B5EF4-FFF2-40B4-BE49-F238E27FC236}">
                <a16:creationId xmlns:a16="http://schemas.microsoft.com/office/drawing/2014/main" id="{A80164DB-64C4-4CC7-9194-61C5132CCF18}"/>
              </a:ext>
            </a:extLst>
          </p:cNvPr>
          <p:cNvSpPr/>
          <p:nvPr/>
        </p:nvSpPr>
        <p:spPr>
          <a:xfrm>
            <a:off x="7704693" y="4570021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blomst i knopp</a:t>
            </a:r>
          </a:p>
        </p:txBody>
      </p:sp>
      <p:sp>
        <p:nvSpPr>
          <p:cNvPr id="10" name="Avrunda rektangel 12">
            <a:extLst>
              <a:ext uri="{FF2B5EF4-FFF2-40B4-BE49-F238E27FC236}">
                <a16:creationId xmlns:a16="http://schemas.microsoft.com/office/drawing/2014/main" id="{5AB362B5-EA58-4CE9-A0E0-DBE8F57D1C6D}"/>
              </a:ext>
            </a:extLst>
          </p:cNvPr>
          <p:cNvSpPr/>
          <p:nvPr/>
        </p:nvSpPr>
        <p:spPr>
          <a:xfrm>
            <a:off x="10052776" y="3793878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stengel</a:t>
            </a:r>
          </a:p>
        </p:txBody>
      </p:sp>
      <p:sp>
        <p:nvSpPr>
          <p:cNvPr id="11" name="Avrunda rektangel 12">
            <a:extLst>
              <a:ext uri="{FF2B5EF4-FFF2-40B4-BE49-F238E27FC236}">
                <a16:creationId xmlns:a16="http://schemas.microsoft.com/office/drawing/2014/main" id="{D074E879-7006-42BB-981D-4F34482381DA}"/>
              </a:ext>
            </a:extLst>
          </p:cNvPr>
          <p:cNvSpPr/>
          <p:nvPr/>
        </p:nvSpPr>
        <p:spPr>
          <a:xfrm>
            <a:off x="9728184" y="570736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blomst </a:t>
            </a:r>
          </a:p>
        </p:txBody>
      </p:sp>
      <p:cxnSp>
        <p:nvCxnSpPr>
          <p:cNvPr id="12" name="Rett pil 7" descr="Pil som peker mot stengelen.">
            <a:extLst>
              <a:ext uri="{FF2B5EF4-FFF2-40B4-BE49-F238E27FC236}">
                <a16:creationId xmlns:a16="http://schemas.microsoft.com/office/drawing/2014/main" id="{A0E63572-8068-40F8-8448-E16D01AB7979}"/>
              </a:ext>
            </a:extLst>
          </p:cNvPr>
          <p:cNvCxnSpPr>
            <a:cxnSpLocks/>
          </p:cNvCxnSpPr>
          <p:nvPr/>
        </p:nvCxnSpPr>
        <p:spPr>
          <a:xfrm flipH="1">
            <a:off x="9975273" y="4156364"/>
            <a:ext cx="1294410" cy="96190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 7" descr="Pil som peker mot stengelen.">
            <a:extLst>
              <a:ext uri="{FF2B5EF4-FFF2-40B4-BE49-F238E27FC236}">
                <a16:creationId xmlns:a16="http://schemas.microsoft.com/office/drawing/2014/main" id="{BE84C5DE-21BA-4F08-9FF0-CCC719FF7075}"/>
              </a:ext>
            </a:extLst>
          </p:cNvPr>
          <p:cNvCxnSpPr>
            <a:cxnSpLocks/>
          </p:cNvCxnSpPr>
          <p:nvPr/>
        </p:nvCxnSpPr>
        <p:spPr>
          <a:xfrm flipH="1">
            <a:off x="10474036" y="971798"/>
            <a:ext cx="318654" cy="678872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 7" descr="Bile av løvetann med pil mot blomsten, stengelen og en blomst i knopp. ">
            <a:extLst>
              <a:ext uri="{FF2B5EF4-FFF2-40B4-BE49-F238E27FC236}">
                <a16:creationId xmlns:a16="http://schemas.microsoft.com/office/drawing/2014/main" id="{6EAF055D-9FB4-450E-8E2D-4EA12A7DDAF9}"/>
              </a:ext>
            </a:extLst>
          </p:cNvPr>
          <p:cNvCxnSpPr>
            <a:cxnSpLocks/>
          </p:cNvCxnSpPr>
          <p:nvPr/>
        </p:nvCxnSpPr>
        <p:spPr>
          <a:xfrm flipV="1">
            <a:off x="8762010" y="2968831"/>
            <a:ext cx="334489" cy="160119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27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Bakgrunnsbilde av mjødurt">
            <a:extLst>
              <a:ext uri="{FF2B5EF4-FFF2-40B4-BE49-F238E27FC236}">
                <a16:creationId xmlns:a16="http://schemas.microsoft.com/office/drawing/2014/main" id="{D4FB75E8-98AD-4F39-9F1D-80FABACDE0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t="10349" r="500" b="5341"/>
          <a:stretch/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9" name="Avrunda rektangel 1">
            <a:extLst>
              <a:ext uri="{FF2B5EF4-FFF2-40B4-BE49-F238E27FC236}">
                <a16:creationId xmlns:a16="http://schemas.microsoft.com/office/drawing/2014/main" id="{6D26CB90-CEC9-3D7C-4EDE-DF59A96516B6}"/>
              </a:ext>
            </a:extLst>
          </p:cNvPr>
          <p:cNvSpPr txBox="1">
            <a:spLocks/>
          </p:cNvSpPr>
          <p:nvPr/>
        </p:nvSpPr>
        <p:spPr>
          <a:xfrm>
            <a:off x="0" y="5187796"/>
            <a:ext cx="12192000" cy="1325563"/>
          </a:xfrm>
          <a:prstGeom prst="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b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ittel 7">
            <a:extLst>
              <a:ext uri="{FF2B5EF4-FFF2-40B4-BE49-F238E27FC236}">
                <a16:creationId xmlns:a16="http://schemas.microsoft.com/office/drawing/2014/main" id="{55607140-E1E3-8433-3C0F-7B0132E46B88}"/>
              </a:ext>
            </a:extLst>
          </p:cNvPr>
          <p:cNvSpPr txBox="1">
            <a:spLocks/>
          </p:cNvSpPr>
          <p:nvPr/>
        </p:nvSpPr>
        <p:spPr>
          <a:xfrm>
            <a:off x="2042471" y="5187796"/>
            <a:ext cx="81070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b="1" dirty="0">
                <a:latin typeface="+mn-lt"/>
              </a:rPr>
              <a:t>Lage saft av mjødurt</a:t>
            </a:r>
          </a:p>
        </p:txBody>
      </p:sp>
    </p:spTree>
    <p:extLst>
      <p:ext uri="{BB962C8B-B14F-4D97-AF65-F5344CB8AC3E}">
        <p14:creationId xmlns:p14="http://schemas.microsoft.com/office/powerpoint/2010/main" val="194202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Oppskrift på saft av villblomster</a:t>
            </a:r>
          </a:p>
        </p:txBody>
      </p:sp>
      <p:sp>
        <p:nvSpPr>
          <p:cNvPr id="5" name="Plasshaldar for innhald 4"/>
          <p:cNvSpPr>
            <a:spLocks noGrp="1"/>
          </p:cNvSpPr>
          <p:nvPr>
            <p:ph sz="half" idx="1"/>
          </p:nvPr>
        </p:nvSpPr>
        <p:spPr>
          <a:xfrm>
            <a:off x="838200" y="19780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 dirty="0"/>
              <a:t>Ingredienser:</a:t>
            </a:r>
          </a:p>
          <a:p>
            <a:r>
              <a:rPr lang="nb-NO" sz="2000" dirty="0"/>
              <a:t>150 g villblomster</a:t>
            </a:r>
          </a:p>
          <a:p>
            <a:r>
              <a:rPr lang="nb-NO" sz="2000" dirty="0"/>
              <a:t>1 l vann</a:t>
            </a:r>
          </a:p>
          <a:p>
            <a:r>
              <a:rPr lang="nb-NO" sz="2000" dirty="0" smtClean="0"/>
              <a:t>5 dl </a:t>
            </a:r>
            <a:r>
              <a:rPr lang="nb-NO" sz="2000" dirty="0"/>
              <a:t>sukker</a:t>
            </a:r>
          </a:p>
          <a:p>
            <a:r>
              <a:rPr lang="nb-NO" sz="2000" dirty="0"/>
              <a:t>25 g sitronsyre</a:t>
            </a:r>
          </a:p>
          <a:p>
            <a:endParaRPr lang="nb-NO" sz="2000" dirty="0"/>
          </a:p>
        </p:txBody>
      </p:sp>
      <p:sp>
        <p:nvSpPr>
          <p:cNvPr id="7" name="Plasshaldar for innhald 5">
            <a:extLst>
              <a:ext uri="{FF2B5EF4-FFF2-40B4-BE49-F238E27FC236}">
                <a16:creationId xmlns:a16="http://schemas.microsoft.com/office/drawing/2014/main" id="{9DB0CFDE-36AE-98CB-E814-435C3BBEC554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000" b="1" dirty="0"/>
              <a:t>Fremgangsmåte:</a:t>
            </a:r>
          </a:p>
          <a:p>
            <a:r>
              <a:rPr lang="nb-NO" sz="2000" dirty="0"/>
              <a:t>Kok opp vann og tilsett sukker og sitronsyre. Rør til alt sukkeret har løst seg opp og hell sukkerlaken over geitramsblomstene. </a:t>
            </a:r>
          </a:p>
          <a:p>
            <a:r>
              <a:rPr lang="nb-NO" sz="2000" dirty="0"/>
              <a:t>Avkjøl og la blandingen stå kjølig i fire dager. </a:t>
            </a:r>
          </a:p>
          <a:p>
            <a:r>
              <a:rPr lang="nb-NO" sz="2000" dirty="0"/>
              <a:t>Sil saften og hell den på rene flasker. </a:t>
            </a:r>
          </a:p>
          <a:p>
            <a:r>
              <a:rPr lang="nb-NO" sz="2000" dirty="0"/>
              <a:t>Bland ut saften etter eget ønske. Bruk gjerne isbiter i saften.</a:t>
            </a:r>
          </a:p>
        </p:txBody>
      </p:sp>
    </p:spTree>
    <p:extLst>
      <p:ext uri="{BB962C8B-B14F-4D97-AF65-F5344CB8AC3E}">
        <p14:creationId xmlns:p14="http://schemas.microsoft.com/office/powerpoint/2010/main" val="351857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Litt om mjødurt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581293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b-NO" sz="2000" dirty="0"/>
              <a:t>flerårig urt som kan bli inntil 150 cm høy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b-NO" sz="2000" dirty="0"/>
              <a:t>har store blader og mange små kremhvite blomster med sterk lukt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b-NO" sz="2000" dirty="0"/>
              <a:t>kan danne sammenhengende tepper av planter som dekker hele bakken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b-NO" sz="2000" dirty="0"/>
              <a:t>vanlig på fuktige steder i hele Norge, og blomstrer fra juni til august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b-NO" sz="2000" dirty="0"/>
              <a:t>frukten er klaser med </a:t>
            </a:r>
            <a:r>
              <a:rPr lang="nb-NO" sz="2000" dirty="0" err="1"/>
              <a:t>spiralvridde</a:t>
            </a:r>
            <a:r>
              <a:rPr lang="nb-NO" sz="2000" dirty="0"/>
              <a:t> små nøtter som er fylt med luft. Disse kan holde seg flytende og spres langt med vannet</a:t>
            </a:r>
          </a:p>
        </p:txBody>
      </p:sp>
      <p:pic>
        <p:nvPicPr>
          <p:cNvPr id="5" name="Bilde 4" descr="Mjødurt. Nederst ser vi bladene som er store grunnblad som ender i mindre treflika blader. I bakgrunnen de hvite blomstene, og i forgrunnen klaser med nøtter.">
            <a:extLst>
              <a:ext uri="{FF2B5EF4-FFF2-40B4-BE49-F238E27FC236}">
                <a16:creationId xmlns:a16="http://schemas.microsoft.com/office/drawing/2014/main" id="{8DDC325C-818F-4622-BEDF-23F445EBFB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6" b="14166"/>
          <a:stretch/>
        </p:blipFill>
        <p:spPr>
          <a:xfrm>
            <a:off x="5567948" y="415470"/>
            <a:ext cx="6364193" cy="6077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386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8E2A8A-09C4-4197-8CCE-548B1A3D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/>
              <a:t>Tradisjonell bruk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50C960-3403-405C-A3C2-F25DC90BD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27702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b-NO" sz="2000" dirty="0"/>
              <a:t>mjødurt ble mye brukt som krydder i brygging av mjød</a:t>
            </a:r>
          </a:p>
          <a:p>
            <a:pPr>
              <a:lnSpc>
                <a:spcPct val="100000"/>
              </a:lnSpc>
            </a:pPr>
            <a:r>
              <a:rPr lang="nb-NO" sz="2000" dirty="0"/>
              <a:t>på høytidsdager strødde man hakket mjødurt på gulvene fordi den luktet så godt</a:t>
            </a:r>
          </a:p>
          <a:p>
            <a:pPr>
              <a:lnSpc>
                <a:spcPct val="100000"/>
              </a:lnSpc>
            </a:pPr>
            <a:r>
              <a:rPr lang="nb-NO" sz="2000" dirty="0"/>
              <a:t>urten ble mye brukt som medisinplante, blant annet for å motvirke feber, urinveisinfeksjoner, mageinfeksjoner, leddsmerter og hodepine</a:t>
            </a:r>
          </a:p>
          <a:p>
            <a:endParaRPr lang="nb-NO" sz="2000" dirty="0"/>
          </a:p>
        </p:txBody>
      </p:sp>
      <p:pic>
        <p:nvPicPr>
          <p:cNvPr id="5" name="Bilde 4" descr="Nærbilde av blomsterstanden til en mjødurt med en rosebille på stengelen.">
            <a:extLst>
              <a:ext uri="{FF2B5EF4-FFF2-40B4-BE49-F238E27FC236}">
                <a16:creationId xmlns:a16="http://schemas.microsoft.com/office/drawing/2014/main" id="{5D99FABB-746D-43E8-AC15-98F9096A069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069" y="547536"/>
            <a:ext cx="3834266" cy="2556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Tre begerglass. Glasset til venstre er fylt med ringblomster, glasset i midten er halvfullt med ei gul væske, glasset til høyre er fylt med mjødurtblomster. I bakgrunnen ei brun glassflaske og et glass med blomster med hvite blomster">
            <a:extLst>
              <a:ext uri="{FF2B5EF4-FFF2-40B4-BE49-F238E27FC236}">
                <a16:creationId xmlns:a16="http://schemas.microsoft.com/office/drawing/2014/main" id="{935CE85E-DBF2-4A65-B663-45AC4D9AA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" r="3569"/>
          <a:stretch/>
        </p:blipFill>
        <p:spPr bwMode="auto">
          <a:xfrm>
            <a:off x="5965902" y="3537189"/>
            <a:ext cx="3912327" cy="27747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8542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 alle planter spiselige?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835732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nb-NO" sz="2000" dirty="0"/>
              <a:t>Nei, slett ikke alle planter er spiselige. 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nb-NO" sz="2000" dirty="0"/>
              <a:t>Mange er faktisk veldig giftige for mennesker og andre dyr fordi det gir dem beskyttelse mot å bli spist.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nb-NO" sz="2000" dirty="0"/>
              <a:t>Liljekonvall og revebjelle er eksempler </a:t>
            </a:r>
            <a:br>
              <a:rPr lang="nb-NO" sz="2000" dirty="0"/>
            </a:br>
            <a:r>
              <a:rPr lang="nb-NO" sz="2000" dirty="0"/>
              <a:t>på giftige planter. </a:t>
            </a:r>
          </a:p>
        </p:txBody>
      </p:sp>
      <p:pic>
        <p:nvPicPr>
          <p:cNvPr id="6" name="Bilete 3" descr="Hvit blomsterklase hos liljekonvall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32" y="382248"/>
            <a:ext cx="3708531" cy="3550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Bilete 4" descr="Rosa blomsterklase hos revebjelle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70" y="3372591"/>
            <a:ext cx="3271653" cy="3271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3356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Oppskrift på saft av villblomster</a:t>
            </a:r>
          </a:p>
        </p:txBody>
      </p:sp>
      <p:sp>
        <p:nvSpPr>
          <p:cNvPr id="5" name="Plasshaldar for innhald 4"/>
          <p:cNvSpPr>
            <a:spLocks noGrp="1"/>
          </p:cNvSpPr>
          <p:nvPr>
            <p:ph sz="half" idx="1"/>
          </p:nvPr>
        </p:nvSpPr>
        <p:spPr>
          <a:xfrm>
            <a:off x="838200" y="19780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 dirty="0"/>
              <a:t>Ingredienser:</a:t>
            </a:r>
          </a:p>
          <a:p>
            <a:r>
              <a:rPr lang="nb-NO" sz="2000" dirty="0"/>
              <a:t>150 g villblomster</a:t>
            </a:r>
          </a:p>
          <a:p>
            <a:r>
              <a:rPr lang="nb-NO" sz="2000" dirty="0"/>
              <a:t>1 l vann</a:t>
            </a:r>
          </a:p>
          <a:p>
            <a:r>
              <a:rPr lang="nb-NO" sz="2000" dirty="0"/>
              <a:t>5</a:t>
            </a:r>
            <a:r>
              <a:rPr lang="nb-NO" sz="2000" dirty="0" smtClean="0"/>
              <a:t> dl </a:t>
            </a:r>
            <a:r>
              <a:rPr lang="nb-NO" sz="2000" dirty="0"/>
              <a:t>sukker</a:t>
            </a:r>
          </a:p>
          <a:p>
            <a:r>
              <a:rPr lang="nb-NO" sz="2000" dirty="0"/>
              <a:t>25 g sitronsyre</a:t>
            </a:r>
          </a:p>
          <a:p>
            <a:endParaRPr lang="nb-NO" sz="2000" dirty="0"/>
          </a:p>
        </p:txBody>
      </p:sp>
      <p:sp>
        <p:nvSpPr>
          <p:cNvPr id="7" name="Plasshaldar for innhald 5">
            <a:extLst>
              <a:ext uri="{FF2B5EF4-FFF2-40B4-BE49-F238E27FC236}">
                <a16:creationId xmlns:a16="http://schemas.microsoft.com/office/drawing/2014/main" id="{9DB0CFDE-36AE-98CB-E814-435C3BBEC554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000" b="1" dirty="0"/>
              <a:t>Fremgangsmåte:</a:t>
            </a:r>
          </a:p>
          <a:p>
            <a:r>
              <a:rPr lang="nb-NO" sz="2000" dirty="0"/>
              <a:t>Kok opp vann og tilsett sukker og sitronsyre. Rør til alt sukkeret har løst seg opp og hell sukkerlaken over geitramsblomstene. </a:t>
            </a:r>
          </a:p>
          <a:p>
            <a:r>
              <a:rPr lang="nb-NO" sz="2000" dirty="0"/>
              <a:t>Avkjøl og la blandingen stå kjølig i fire dager. </a:t>
            </a:r>
          </a:p>
          <a:p>
            <a:r>
              <a:rPr lang="nb-NO" sz="2000" dirty="0"/>
              <a:t>Sil saften og hell den på rene flasker. </a:t>
            </a:r>
          </a:p>
          <a:p>
            <a:r>
              <a:rPr lang="nb-NO" sz="2000" dirty="0"/>
              <a:t>Bland ut saften etter eget ønske. Bruk gjerne isbiter i saften.</a:t>
            </a:r>
          </a:p>
        </p:txBody>
      </p:sp>
    </p:spTree>
    <p:extLst>
      <p:ext uri="{BB962C8B-B14F-4D97-AF65-F5344CB8AC3E}">
        <p14:creationId xmlns:p14="http://schemas.microsoft.com/office/powerpoint/2010/main" val="354450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379A45-5D4C-A172-7531-1184E465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Mjødurt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F4A74C-2E15-9EA4-07CF-5AA978FE7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7562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b-NO" sz="2000" dirty="0"/>
              <a:t>På mjødurt er alle deler spiselige.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000" dirty="0"/>
          </a:p>
          <a:p>
            <a:pPr marL="0" indent="0">
              <a:lnSpc>
                <a:spcPct val="100000"/>
              </a:lnSpc>
              <a:buNone/>
            </a:pPr>
            <a:r>
              <a:rPr lang="nb-NO" sz="2000" dirty="0"/>
              <a:t>Både bladene og blomsten kan brukes til å lage saft og te.</a:t>
            </a:r>
          </a:p>
          <a:p>
            <a:pPr marL="0" indent="0">
              <a:lnSpc>
                <a:spcPct val="100000"/>
              </a:lnSpc>
              <a:buNone/>
            </a:pPr>
            <a:endParaRPr lang="nb-NO" sz="2000" dirty="0"/>
          </a:p>
          <a:p>
            <a:pPr marL="0" indent="0">
              <a:lnSpc>
                <a:spcPct val="100000"/>
              </a:lnSpc>
              <a:buNone/>
            </a:pPr>
            <a:r>
              <a:rPr lang="nb-NO" sz="2000" dirty="0"/>
              <a:t>Blomsten er også egnet til å lage vaniljepulver av, ved å tørke og knuse blomsten. </a:t>
            </a:r>
          </a:p>
        </p:txBody>
      </p:sp>
      <p:pic>
        <p:nvPicPr>
          <p:cNvPr id="4" name="Bilde 3" descr="Mjødurt. Nederst ser vi bladene som er store grunnblad som ender i mindre treflika blader. I bakgrunnen de hvite blomstene, og i forgrunnen klaser med nøtter.">
            <a:extLst>
              <a:ext uri="{FF2B5EF4-FFF2-40B4-BE49-F238E27FC236}">
                <a16:creationId xmlns:a16="http://schemas.microsoft.com/office/drawing/2014/main" id="{32420C7B-9601-D3DA-B906-3CC53561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6" b="14166"/>
          <a:stretch/>
        </p:blipFill>
        <p:spPr>
          <a:xfrm>
            <a:off x="5655061" y="468135"/>
            <a:ext cx="6286007" cy="6002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Avrunda rektangel 12">
            <a:extLst>
              <a:ext uri="{FF2B5EF4-FFF2-40B4-BE49-F238E27FC236}">
                <a16:creationId xmlns:a16="http://schemas.microsoft.com/office/drawing/2014/main" id="{961E72A0-026B-A9B7-0152-6A32C4631106}"/>
              </a:ext>
            </a:extLst>
          </p:cNvPr>
          <p:cNvSpPr/>
          <p:nvPr/>
        </p:nvSpPr>
        <p:spPr>
          <a:xfrm>
            <a:off x="6700523" y="4979685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blomst</a:t>
            </a:r>
          </a:p>
        </p:txBody>
      </p:sp>
      <p:sp>
        <p:nvSpPr>
          <p:cNvPr id="6" name="Avrunda rektangel 12">
            <a:extLst>
              <a:ext uri="{FF2B5EF4-FFF2-40B4-BE49-F238E27FC236}">
                <a16:creationId xmlns:a16="http://schemas.microsoft.com/office/drawing/2014/main" id="{D23176C1-C8F1-11E9-6B61-7D897EF0732D}"/>
              </a:ext>
            </a:extLst>
          </p:cNvPr>
          <p:cNvSpPr/>
          <p:nvPr/>
        </p:nvSpPr>
        <p:spPr>
          <a:xfrm>
            <a:off x="9776659" y="3004146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stengel</a:t>
            </a:r>
          </a:p>
        </p:txBody>
      </p:sp>
      <p:sp>
        <p:nvSpPr>
          <p:cNvPr id="7" name="Avrunda rektangel 12">
            <a:extLst>
              <a:ext uri="{FF2B5EF4-FFF2-40B4-BE49-F238E27FC236}">
                <a16:creationId xmlns:a16="http://schemas.microsoft.com/office/drawing/2014/main" id="{BD6459A7-4A44-1FA3-95D6-9EBE833BDBE4}"/>
              </a:ext>
            </a:extLst>
          </p:cNvPr>
          <p:cNvSpPr/>
          <p:nvPr/>
        </p:nvSpPr>
        <p:spPr>
          <a:xfrm>
            <a:off x="9474666" y="4158459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err="1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treflika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blad</a:t>
            </a:r>
          </a:p>
        </p:txBody>
      </p:sp>
      <p:cxnSp>
        <p:nvCxnSpPr>
          <p:cNvPr id="8" name="Rett pil 7" descr="Pil som peker mot stengelen.">
            <a:extLst>
              <a:ext uri="{FF2B5EF4-FFF2-40B4-BE49-F238E27FC236}">
                <a16:creationId xmlns:a16="http://schemas.microsoft.com/office/drawing/2014/main" id="{3FA2BD35-56CC-3EFF-834A-69ED6919779F}"/>
              </a:ext>
            </a:extLst>
          </p:cNvPr>
          <p:cNvCxnSpPr>
            <a:cxnSpLocks/>
          </p:cNvCxnSpPr>
          <p:nvPr/>
        </p:nvCxnSpPr>
        <p:spPr>
          <a:xfrm flipH="1">
            <a:off x="9016250" y="3308759"/>
            <a:ext cx="1294410" cy="96190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7" descr="Pil som peker mot stengelen.">
            <a:extLst>
              <a:ext uri="{FF2B5EF4-FFF2-40B4-BE49-F238E27FC236}">
                <a16:creationId xmlns:a16="http://schemas.microsoft.com/office/drawing/2014/main" id="{C54E2A50-6743-A4AA-BF0C-CBB867D0CCA8}"/>
              </a:ext>
            </a:extLst>
          </p:cNvPr>
          <p:cNvCxnSpPr>
            <a:cxnSpLocks/>
          </p:cNvCxnSpPr>
          <p:nvPr/>
        </p:nvCxnSpPr>
        <p:spPr>
          <a:xfrm flipH="1">
            <a:off x="9688633" y="4569347"/>
            <a:ext cx="834430" cy="15002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pil 7" descr="Bile av løvetann med pil mot blomsten, stengelen og en blomst i knopp. ">
            <a:extLst>
              <a:ext uri="{FF2B5EF4-FFF2-40B4-BE49-F238E27FC236}">
                <a16:creationId xmlns:a16="http://schemas.microsoft.com/office/drawing/2014/main" id="{809426B5-D5E5-51F3-ED37-9DB8AF56173D}"/>
              </a:ext>
            </a:extLst>
          </p:cNvPr>
          <p:cNvCxnSpPr>
            <a:cxnSpLocks/>
          </p:cNvCxnSpPr>
          <p:nvPr/>
        </p:nvCxnSpPr>
        <p:spPr>
          <a:xfrm flipV="1">
            <a:off x="7941883" y="3371292"/>
            <a:ext cx="334489" cy="160119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pil 7" descr="Bile av løvetann med pil mot blomsten, stengelen og en blomst i knopp. ">
            <a:extLst>
              <a:ext uri="{FF2B5EF4-FFF2-40B4-BE49-F238E27FC236}">
                <a16:creationId xmlns:a16="http://schemas.microsoft.com/office/drawing/2014/main" id="{4893DC1C-093D-A754-EC60-0A23CD80C14A}"/>
              </a:ext>
            </a:extLst>
          </p:cNvPr>
          <p:cNvCxnSpPr>
            <a:cxnSpLocks/>
          </p:cNvCxnSpPr>
          <p:nvPr/>
        </p:nvCxnSpPr>
        <p:spPr>
          <a:xfrm flipV="1">
            <a:off x="6700523" y="2989789"/>
            <a:ext cx="334489" cy="160119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vrunda rektangel 12">
            <a:extLst>
              <a:ext uri="{FF2B5EF4-FFF2-40B4-BE49-F238E27FC236}">
                <a16:creationId xmlns:a16="http://schemas.microsoft.com/office/drawing/2014/main" id="{D10DE169-02E9-06A8-42DB-C451C4D2DEB4}"/>
              </a:ext>
            </a:extLst>
          </p:cNvPr>
          <p:cNvSpPr/>
          <p:nvPr/>
        </p:nvSpPr>
        <p:spPr>
          <a:xfrm>
            <a:off x="5413829" y="4632907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frukt/nøtter</a:t>
            </a:r>
          </a:p>
        </p:txBody>
      </p:sp>
    </p:spTree>
    <p:extLst>
      <p:ext uri="{BB962C8B-B14F-4D97-AF65-F5344CB8AC3E}">
        <p14:creationId xmlns:p14="http://schemas.microsoft.com/office/powerpoint/2010/main" val="424756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 om geitrams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920049" cy="435133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nb-NO" sz="2000" dirty="0"/>
              <a:t>flerårig plante med store rosa blomster i en lang klase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én plante kan produsere opp til 80 000 frø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vanlig i hele landet, og den sprer seg lett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finnes omtrent over alt: i veikanter, i åpne skogområder og skogkanter, i steinrøyser og i tettbebygde områder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blomstrer i juli og august</a:t>
            </a:r>
          </a:p>
          <a:p>
            <a:pPr>
              <a:spcAft>
                <a:spcPts val="600"/>
              </a:spcAft>
            </a:pPr>
            <a:r>
              <a:rPr lang="nb-NO" sz="2000" dirty="0"/>
              <a:t>kalles gjerne </a:t>
            </a:r>
            <a:r>
              <a:rPr lang="nb-NO" sz="2000" dirty="0" err="1"/>
              <a:t>fireweed</a:t>
            </a:r>
            <a:r>
              <a:rPr lang="nb-NO" sz="2000" dirty="0"/>
              <a:t> på engelsk siden den ofte finnes på branntomter</a:t>
            </a:r>
          </a:p>
        </p:txBody>
      </p:sp>
      <p:pic>
        <p:nvPicPr>
          <p:cNvPr id="6" name="Bilete 5" descr="To geitramsplanter ved siden av hverandre. Bladene er friskt grønne på oversiden og grågrønne på undersiden. Blomstene sitter i en langstrakt klase, avsmalende mot toppen. Hver blomst er 2–3 cm stor og har fiolett eller rosa-purpur farge.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1" r="11945"/>
          <a:stretch/>
        </p:blipFill>
        <p:spPr>
          <a:xfrm>
            <a:off x="6009618" y="486889"/>
            <a:ext cx="5743986" cy="5997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490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 mer om geitrams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843272" cy="4351338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nb-NO" sz="2000" dirty="0"/>
              <a:t>Geitrams har frø som sitter i en kapsel og har lange hår, derfor spres den lett med vinden.</a:t>
            </a:r>
          </a:p>
        </p:txBody>
      </p:sp>
      <p:pic>
        <p:nvPicPr>
          <p:cNvPr id="5" name="Picture 2" descr="Lang, tynn frøkapselen mellom blomsten og stengelen og inneholder store mengder frø med lange hår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155" y="451695"/>
            <a:ext cx="5802581" cy="4351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Geit snuser på hånda til ei lita jente. En geitekilling ligger også ved siden av jenta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662" y="3235215"/>
            <a:ext cx="4193185" cy="2795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Bildeforklaring formet som et avrundet rektangel 5"/>
          <p:cNvSpPr/>
          <p:nvPr/>
        </p:nvSpPr>
        <p:spPr>
          <a:xfrm>
            <a:off x="948395" y="3475223"/>
            <a:ext cx="3505200" cy="2279471"/>
          </a:xfrm>
          <a:prstGeom prst="wedgeRoundRectCallout">
            <a:avLst>
              <a:gd name="adj1" fmla="val 59912"/>
              <a:gd name="adj2" fmla="val -24537"/>
              <a:gd name="adj3" fmla="val 16667"/>
            </a:avLst>
          </a:prstGeom>
          <a:solidFill>
            <a:srgbClr val="9303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b-NO" sz="2000" dirty="0"/>
              <a:t>De ullhårede frøene har blitt sammenligna med geiteragg. Kanskje det er derfor planten har fått navnet geitrams?</a:t>
            </a:r>
          </a:p>
        </p:txBody>
      </p:sp>
    </p:spTree>
    <p:extLst>
      <p:ext uri="{BB962C8B-B14F-4D97-AF65-F5344CB8AC3E}">
        <p14:creationId xmlns:p14="http://schemas.microsoft.com/office/powerpoint/2010/main" val="2298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 alle planter spiselige?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835732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nb-NO" sz="2000" dirty="0"/>
              <a:t>Nei, slett ikke alle planter er spiselige.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b-NO" sz="2000" dirty="0"/>
              <a:t>Mange er faktisk veldig giftige for mennesker og andre dyr fordi det gir dem beskyttelse mot å bli spist.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b-NO" sz="2000" dirty="0"/>
              <a:t>Liljekonvall og revebjelle er eksempler </a:t>
            </a:r>
            <a:br>
              <a:rPr lang="nb-NO" sz="2000" dirty="0"/>
            </a:br>
            <a:r>
              <a:rPr lang="nb-NO" sz="2000" dirty="0"/>
              <a:t>på giftige planter. </a:t>
            </a:r>
          </a:p>
        </p:txBody>
      </p:sp>
      <p:pic>
        <p:nvPicPr>
          <p:cNvPr id="6" name="Bilete 3" descr="Hvit blomsterklase hos liljekonvall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32" y="382248"/>
            <a:ext cx="3708531" cy="3550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Bilete 4" descr="Rosa blomsterklase hos revebjelle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70" y="3372591"/>
            <a:ext cx="3271653" cy="3271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4382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Geitrams som matplante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66513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/>
              <a:t>Alle delene av geitramsen er spiselige. Tidligere ble både røttene, stenglene og bladene av geitramsen brukt i matlaging.</a:t>
            </a:r>
          </a:p>
          <a:p>
            <a:pPr marL="0" indent="0">
              <a:buNone/>
            </a:pPr>
            <a:r>
              <a:rPr lang="nb-NO" sz="2000" dirty="0"/>
              <a:t>Geitrams har tidligere også vært mye brukt som husdyrfôr, særlig til griser. Da var det de unge skuddene av geitrams som ble brukt.</a:t>
            </a:r>
          </a:p>
          <a:p>
            <a:endParaRPr lang="nb-NO" sz="2000" dirty="0"/>
          </a:p>
        </p:txBody>
      </p:sp>
      <p:pic>
        <p:nvPicPr>
          <p:cNvPr id="5" name="Picture 2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to av en gris som står lent opp mot gjerde og ser ov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518">
            <a:off x="5715250" y="3229249"/>
            <a:ext cx="2519795" cy="3260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921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ete 3" descr="Bakgrunnsbilde av geitramsplanter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733"/>
            <a:ext cx="12192000" cy="8128000"/>
          </a:xfrm>
          <a:prstGeom prst="rect">
            <a:avLst/>
          </a:prstGeom>
        </p:spPr>
      </p:pic>
      <p:cxnSp>
        <p:nvCxnSpPr>
          <p:cNvPr id="9" name="Rett pil 8" descr="pil som peker mot blad"/>
          <p:cNvCxnSpPr/>
          <p:nvPr/>
        </p:nvCxnSpPr>
        <p:spPr>
          <a:xfrm>
            <a:off x="2557759" y="4035300"/>
            <a:ext cx="870252" cy="133894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glow rad="101600">
              <a:schemeClr val="bg1">
                <a:alpha val="4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vrunda rektangel 12"/>
          <p:cNvSpPr/>
          <p:nvPr/>
        </p:nvSpPr>
        <p:spPr>
          <a:xfrm>
            <a:off x="1862970" y="3640541"/>
            <a:ext cx="1590572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tx1"/>
                </a:solidFill>
                <a:effectLst>
                  <a:glow rad="177800">
                    <a:schemeClr val="bg1">
                      <a:alpha val="60000"/>
                    </a:schemeClr>
                  </a:glow>
                  <a:outerShdw blurRad="88900" dir="5400000" algn="ctr" rotWithShape="0">
                    <a:schemeClr val="bg1">
                      <a:alpha val="48000"/>
                    </a:schemeClr>
                  </a:outerShdw>
                </a:effectLst>
              </a:rPr>
              <a:t>blader</a:t>
            </a:r>
          </a:p>
        </p:txBody>
      </p:sp>
      <p:cxnSp>
        <p:nvCxnSpPr>
          <p:cNvPr id="6" name="Rett pil 5" descr="pil som peker mot blomst"/>
          <p:cNvCxnSpPr/>
          <p:nvPr/>
        </p:nvCxnSpPr>
        <p:spPr>
          <a:xfrm flipH="1">
            <a:off x="5269894" y="3289465"/>
            <a:ext cx="1249659" cy="82511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glow rad="101600">
              <a:schemeClr val="bg1">
                <a:alpha val="4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vrunda rektangel 1">
            <a:extLst>
              <a:ext uri="{FF2B5EF4-FFF2-40B4-BE49-F238E27FC236}">
                <a16:creationId xmlns:a16="http://schemas.microsoft.com/office/drawing/2014/main" id="{FD630B26-04A2-7916-7471-C750EE63F663}"/>
              </a:ext>
            </a:extLst>
          </p:cNvPr>
          <p:cNvSpPr txBox="1">
            <a:spLocks/>
          </p:cNvSpPr>
          <p:nvPr/>
        </p:nvSpPr>
        <p:spPr>
          <a:xfrm>
            <a:off x="3323770" y="315837"/>
            <a:ext cx="5544457" cy="1325563"/>
          </a:xfrm>
          <a:prstGeom prst="round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b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Avrunda rektangel 11"/>
          <p:cNvSpPr/>
          <p:nvPr/>
        </p:nvSpPr>
        <p:spPr>
          <a:xfrm>
            <a:off x="6096000" y="2917675"/>
            <a:ext cx="1109134" cy="2878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tx1"/>
                </a:solidFill>
                <a:effectLst>
                  <a:glow rad="177800">
                    <a:schemeClr val="bg1">
                      <a:alpha val="60000"/>
                    </a:schemeClr>
                  </a:glow>
                  <a:outerShdw blurRad="88900" dir="5400000" algn="ctr" rotWithShape="0">
                    <a:schemeClr val="bg1">
                      <a:alpha val="48000"/>
                    </a:schemeClr>
                  </a:outerShdw>
                </a:effectLst>
              </a:rPr>
              <a:t>blomst</a:t>
            </a:r>
          </a:p>
        </p:txBody>
      </p:sp>
      <p:cxnSp>
        <p:nvCxnSpPr>
          <p:cNvPr id="8" name="Rett pil 7" descr="Pil som peker mot stengelen."/>
          <p:cNvCxnSpPr/>
          <p:nvPr/>
        </p:nvCxnSpPr>
        <p:spPr>
          <a:xfrm flipH="1">
            <a:off x="4762995" y="4862286"/>
            <a:ext cx="1857645" cy="6250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glow rad="101600">
              <a:schemeClr val="bg1">
                <a:alpha val="4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vrunda rektangel 13"/>
          <p:cNvSpPr/>
          <p:nvPr/>
        </p:nvSpPr>
        <p:spPr>
          <a:xfrm>
            <a:off x="6095999" y="4447142"/>
            <a:ext cx="1248229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tx1"/>
                </a:solidFill>
                <a:effectLst>
                  <a:glow rad="177800">
                    <a:schemeClr val="bg1">
                      <a:alpha val="60000"/>
                    </a:schemeClr>
                  </a:glow>
                  <a:outerShdw blurRad="88900" dir="5400000" algn="ctr" rotWithShape="0">
                    <a:schemeClr val="bg1">
                      <a:alpha val="48000"/>
                    </a:schemeClr>
                  </a:outerShdw>
                </a:effectLst>
              </a:rPr>
              <a:t>stengel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187C60B-CD07-448F-A953-A48CD70CA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nb-NO" dirty="0"/>
              <a:t>Ulike plantedeler</a:t>
            </a:r>
          </a:p>
        </p:txBody>
      </p:sp>
    </p:spTree>
    <p:extLst>
      <p:ext uri="{BB962C8B-B14F-4D97-AF65-F5344CB8AC3E}">
        <p14:creationId xmlns:p14="http://schemas.microsoft.com/office/powerpoint/2010/main" val="129646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Bakgrunnsbilde med kløver og tre løvetannblomster&#10;&#10;">
            <a:extLst>
              <a:ext uri="{FF2B5EF4-FFF2-40B4-BE49-F238E27FC236}">
                <a16:creationId xmlns:a16="http://schemas.microsoft.com/office/drawing/2014/main" id="{D4FB75E8-98AD-4F39-9F1D-80FABACDE0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7" r="64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Avrunda rektangel 1">
            <a:extLst>
              <a:ext uri="{FF2B5EF4-FFF2-40B4-BE49-F238E27FC236}">
                <a16:creationId xmlns:a16="http://schemas.microsoft.com/office/drawing/2014/main" id="{A9DC2062-DF0A-E525-5BF2-08926F1207C1}"/>
              </a:ext>
            </a:extLst>
          </p:cNvPr>
          <p:cNvSpPr txBox="1">
            <a:spLocks/>
          </p:cNvSpPr>
          <p:nvPr/>
        </p:nvSpPr>
        <p:spPr>
          <a:xfrm>
            <a:off x="0" y="5187796"/>
            <a:ext cx="12192000" cy="1325563"/>
          </a:xfrm>
          <a:prstGeom prst="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b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8D069F4-1802-03BD-5146-3ECEE4F61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472" y="5196660"/>
            <a:ext cx="8107053" cy="1325563"/>
          </a:xfrm>
        </p:spPr>
        <p:txBody>
          <a:bodyPr/>
          <a:lstStyle/>
          <a:p>
            <a:pPr algn="ctr"/>
            <a:r>
              <a:rPr lang="nb-NO" b="1" dirty="0">
                <a:latin typeface="+mn-lt"/>
              </a:rPr>
              <a:t>Lage saft av løvetann</a:t>
            </a:r>
          </a:p>
        </p:txBody>
      </p:sp>
    </p:spTree>
    <p:extLst>
      <p:ext uri="{BB962C8B-B14F-4D97-AF65-F5344CB8AC3E}">
        <p14:creationId xmlns:p14="http://schemas.microsoft.com/office/powerpoint/2010/main" val="385527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Oppskrift på saft av villblomster</a:t>
            </a:r>
          </a:p>
        </p:txBody>
      </p:sp>
      <p:sp>
        <p:nvSpPr>
          <p:cNvPr id="5" name="Plasshaldar for innhald 4"/>
          <p:cNvSpPr>
            <a:spLocks noGrp="1"/>
          </p:cNvSpPr>
          <p:nvPr>
            <p:ph sz="half" idx="1"/>
          </p:nvPr>
        </p:nvSpPr>
        <p:spPr>
          <a:xfrm>
            <a:off x="838200" y="19780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 dirty="0"/>
              <a:t>Ingredienser:</a:t>
            </a:r>
          </a:p>
          <a:p>
            <a:r>
              <a:rPr lang="nb-NO" sz="2000" dirty="0"/>
              <a:t>150 g villblomster</a:t>
            </a:r>
          </a:p>
          <a:p>
            <a:r>
              <a:rPr lang="nb-NO" sz="2000" dirty="0"/>
              <a:t>1 l vann</a:t>
            </a:r>
          </a:p>
          <a:p>
            <a:r>
              <a:rPr lang="nb-NO" sz="2000" dirty="0"/>
              <a:t>5</a:t>
            </a:r>
            <a:r>
              <a:rPr lang="nb-NO" sz="2000" dirty="0" smtClean="0"/>
              <a:t> dl </a:t>
            </a:r>
            <a:r>
              <a:rPr lang="nb-NO" sz="2000" dirty="0"/>
              <a:t>sukker</a:t>
            </a:r>
          </a:p>
          <a:p>
            <a:r>
              <a:rPr lang="nb-NO" sz="2000" dirty="0"/>
              <a:t>25 g sitronsyre</a:t>
            </a:r>
          </a:p>
          <a:p>
            <a:endParaRPr lang="nb-NO" sz="2000" dirty="0"/>
          </a:p>
        </p:txBody>
      </p:sp>
      <p:sp>
        <p:nvSpPr>
          <p:cNvPr id="7" name="Plasshaldar for innhald 5">
            <a:extLst>
              <a:ext uri="{FF2B5EF4-FFF2-40B4-BE49-F238E27FC236}">
                <a16:creationId xmlns:a16="http://schemas.microsoft.com/office/drawing/2014/main" id="{9DB0CFDE-36AE-98CB-E814-435C3BBEC554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000" b="1" dirty="0"/>
              <a:t>Fremgangsmåte:</a:t>
            </a:r>
          </a:p>
          <a:p>
            <a:r>
              <a:rPr lang="nb-NO" sz="2000" dirty="0"/>
              <a:t>Kok opp vann og tilsett sukker og sitronsyre. Rør til alt sukkeret har løst seg opp og hell sukkerlaken over geitramsblomstene. </a:t>
            </a:r>
          </a:p>
          <a:p>
            <a:r>
              <a:rPr lang="nb-NO" sz="2000" dirty="0"/>
              <a:t>Avkjøl og la blandingen stå kjølig i fire dager. </a:t>
            </a:r>
          </a:p>
          <a:p>
            <a:r>
              <a:rPr lang="nb-NO" sz="2000" dirty="0"/>
              <a:t>Sil saften og hell den på rene flasker. </a:t>
            </a:r>
          </a:p>
          <a:p>
            <a:r>
              <a:rPr lang="nb-NO" sz="2000" dirty="0"/>
              <a:t>Bland ut saften etter eget ønske. Bruk gjerne isbiter i saften.</a:t>
            </a:r>
          </a:p>
        </p:txBody>
      </p:sp>
    </p:spTree>
    <p:extLst>
      <p:ext uri="{BB962C8B-B14F-4D97-AF65-F5344CB8AC3E}">
        <p14:creationId xmlns:p14="http://schemas.microsoft.com/office/powerpoint/2010/main" val="179837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927</Words>
  <Application>Microsoft Office PowerPoint</Application>
  <PresentationFormat>Widescreen</PresentationFormat>
  <Paragraphs>119</Paragraphs>
  <Slides>20</Slides>
  <Notes>10</Notes>
  <HiddenSlides>13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Office-tema</vt:lpstr>
      <vt:lpstr>PowerPoint Presentation</vt:lpstr>
      <vt:lpstr>Oppskrift på saft av villblomster</vt:lpstr>
      <vt:lpstr>Litt om geitrams</vt:lpstr>
      <vt:lpstr>Litt mer om geitrams</vt:lpstr>
      <vt:lpstr>Er alle planter spiselige?</vt:lpstr>
      <vt:lpstr>Geitrams som matplante</vt:lpstr>
      <vt:lpstr>Ulike plantedeler</vt:lpstr>
      <vt:lpstr>Lage saft av løvetann</vt:lpstr>
      <vt:lpstr>Oppskrift på saft av villblomster</vt:lpstr>
      <vt:lpstr>Litt om løvetann</vt:lpstr>
      <vt:lpstr>Litt mer om løvetann</vt:lpstr>
      <vt:lpstr>Fnokk</vt:lpstr>
      <vt:lpstr>Er alle planter spiselige?</vt:lpstr>
      <vt:lpstr>Løvetann som matplante</vt:lpstr>
      <vt:lpstr>PowerPoint Presentation</vt:lpstr>
      <vt:lpstr>Oppskrift på saft av villblomster</vt:lpstr>
      <vt:lpstr>Litt om mjødurt</vt:lpstr>
      <vt:lpstr>Tradisjonell bruk</vt:lpstr>
      <vt:lpstr>Er alle planter spiselige?</vt:lpstr>
      <vt:lpstr>Mjødurt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165</cp:revision>
  <cp:lastPrinted>2022-05-04T13:58:49Z</cp:lastPrinted>
  <dcterms:created xsi:type="dcterms:W3CDTF">2022-02-15T13:29:20Z</dcterms:created>
  <dcterms:modified xsi:type="dcterms:W3CDTF">2023-12-06T10:53:00Z</dcterms:modified>
</cp:coreProperties>
</file>