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77" r:id="rId4"/>
    <p:sldId id="259" r:id="rId5"/>
    <p:sldId id="278" r:id="rId6"/>
    <p:sldId id="266" r:id="rId7"/>
    <p:sldId id="267" r:id="rId8"/>
    <p:sldId id="279" r:id="rId9"/>
    <p:sldId id="280" r:id="rId10"/>
    <p:sldId id="281" r:id="rId11"/>
    <p:sldId id="270" r:id="rId12"/>
    <p:sldId id="282" r:id="rId13"/>
    <p:sldId id="283" r:id="rId14"/>
    <p:sldId id="274" r:id="rId15"/>
    <p:sldId id="284" r:id="rId16"/>
    <p:sldId id="276" r:id="rId17"/>
    <p:sldId id="273" r:id="rId1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1" autoAdjust="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9727F-1023-4990-9FBC-777FB33DFA05}" type="datetimeFigureOut">
              <a:rPr lang="nb-NO" smtClean="0"/>
              <a:t>21.06.2018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BDC6B-8288-4F93-8E9F-490130797C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476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BDC6B-8288-4F93-8E9F-490130797CD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809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BDC6B-8288-4F93-8E9F-490130797CD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6759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BDC6B-8288-4F93-8E9F-490130797CD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965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128826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31737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893844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448690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611620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444903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924804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771295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460032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698530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118764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FA0A6-8297-4248-955B-4396759BAEFB}" type="datetime1">
              <a:rPr lang="nb-NO" smtClean="0"/>
              <a:t>21.06.2018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74C74-8981-4B5C-AD78-B325B7705C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404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Økt 12 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Møt </a:t>
            </a:r>
            <a:r>
              <a:rPr lang="nb-NO" dirty="0" err="1" smtClean="0"/>
              <a:t>ein</a:t>
            </a:r>
            <a:r>
              <a:rPr lang="nb-NO" dirty="0" smtClean="0"/>
              <a:t> </a:t>
            </a:r>
            <a:r>
              <a:rPr lang="nb-NO" dirty="0" err="1" smtClean="0"/>
              <a:t>elektrikar</a:t>
            </a:r>
            <a:r>
              <a:rPr lang="nb-NO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99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4862" y="35907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Side 14–15  </a:t>
            </a:r>
            <a:endParaRPr lang="nb-NO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10</a:t>
            </a:fld>
            <a:endParaRPr lang="nb-NO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76263"/>
            <a:ext cx="2674115" cy="2206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564904"/>
            <a:ext cx="1104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N:\Forskerføtter og leserøtter\ELEKTRISITET\Elevbøker\Elektrikerbok\side 14 og 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8" y="980728"/>
            <a:ext cx="5690261" cy="402633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5148064" y="152636"/>
            <a:ext cx="3769196" cy="1188132"/>
          </a:xfrm>
          <a:prstGeom prst="wedgeEllipseCallout">
            <a:avLst>
              <a:gd name="adj1" fmla="val -50746"/>
              <a:gd name="adj2" fmla="val 60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Kvi</a:t>
            </a:r>
            <a:r>
              <a:rPr lang="nb-NO" sz="2000" dirty="0" smtClean="0"/>
              <a:t>for </a:t>
            </a:r>
            <a:r>
              <a:rPr lang="nb-NO" sz="2000" dirty="0" smtClean="0"/>
              <a:t>skrur Stephanie av </a:t>
            </a:r>
            <a:r>
              <a:rPr lang="nb-NO" sz="2000" dirty="0" smtClean="0"/>
              <a:t>straumen </a:t>
            </a:r>
            <a:r>
              <a:rPr lang="nb-NO" sz="2000" dirty="0" smtClean="0"/>
              <a:t>før </a:t>
            </a:r>
            <a:r>
              <a:rPr lang="nb-NO" sz="2000" dirty="0" smtClean="0"/>
              <a:t>ho </a:t>
            </a:r>
            <a:r>
              <a:rPr lang="nb-NO" sz="2000" dirty="0" smtClean="0"/>
              <a:t>begynner å jobbe?</a:t>
            </a:r>
            <a:endParaRPr lang="nb-NO" sz="2000" dirty="0"/>
          </a:p>
        </p:txBody>
      </p:sp>
      <p:sp>
        <p:nvSpPr>
          <p:cNvPr id="11" name="Oval Callout 10"/>
          <p:cNvSpPr/>
          <p:nvPr/>
        </p:nvSpPr>
        <p:spPr>
          <a:xfrm>
            <a:off x="1994862" y="5418907"/>
            <a:ext cx="3325380" cy="975320"/>
          </a:xfrm>
          <a:prstGeom prst="wedgeEllipseCallout">
            <a:avLst>
              <a:gd name="adj1" fmla="val 58204"/>
              <a:gd name="adj2" fmla="val -64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err="1" smtClean="0"/>
              <a:t>Korleis</a:t>
            </a:r>
            <a:r>
              <a:rPr lang="nb-NO" sz="2000" dirty="0" smtClean="0"/>
              <a:t> </a:t>
            </a:r>
            <a:r>
              <a:rPr lang="nb-NO" sz="2000" dirty="0" smtClean="0"/>
              <a:t>har vi tatt </a:t>
            </a:r>
            <a:r>
              <a:rPr lang="nb-NO" sz="2000" dirty="0" smtClean="0"/>
              <a:t>omsyn</a:t>
            </a:r>
            <a:r>
              <a:rPr lang="nb-NO" sz="2000" dirty="0" smtClean="0"/>
              <a:t> </a:t>
            </a:r>
            <a:r>
              <a:rPr lang="nb-NO" sz="2000" dirty="0" smtClean="0"/>
              <a:t>til </a:t>
            </a:r>
            <a:r>
              <a:rPr lang="nb-NO" sz="2000" dirty="0" err="1" smtClean="0"/>
              <a:t>sikkerheit</a:t>
            </a:r>
            <a:r>
              <a:rPr lang="nb-NO" sz="2000" dirty="0" smtClean="0"/>
              <a:t>? 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98017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8360" y="341312"/>
            <a:ext cx="1522512" cy="604664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Side 16 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11</a:t>
            </a:fld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313088"/>
            <a:ext cx="4182368" cy="5924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683568" y="1340768"/>
            <a:ext cx="2880320" cy="936104"/>
          </a:xfrm>
          <a:prstGeom prst="wedgeEllipseCallout">
            <a:avLst>
              <a:gd name="adj1" fmla="val 67979"/>
              <a:gd name="adj2" fmla="val 557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err="1" smtClean="0"/>
              <a:t>Liknar</a:t>
            </a:r>
            <a:r>
              <a:rPr lang="nb-NO" sz="2000" dirty="0" smtClean="0"/>
              <a:t> dette på </a:t>
            </a:r>
            <a:r>
              <a:rPr lang="nb-NO" sz="2000" dirty="0" err="1" smtClean="0"/>
              <a:t>noko</a:t>
            </a:r>
            <a:r>
              <a:rPr lang="nb-NO" sz="2000" dirty="0" smtClean="0"/>
              <a:t> vi har gjort</a:t>
            </a:r>
            <a:r>
              <a:rPr lang="nb-NO" sz="2000" dirty="0" smtClean="0"/>
              <a:t>?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5807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2393" r="14941" b="-940"/>
          <a:stretch/>
        </p:blipFill>
        <p:spPr bwMode="auto">
          <a:xfrm>
            <a:off x="4211961" y="1648713"/>
            <a:ext cx="4845640" cy="3582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270989" y="5445224"/>
            <a:ext cx="3866982" cy="936105"/>
          </a:xfrm>
          <a:prstGeom prst="wedgeEllipseCallout">
            <a:avLst>
              <a:gd name="adj1" fmla="val 26173"/>
              <a:gd name="adj2" fmla="val -942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err="1" smtClean="0"/>
              <a:t>Korleis</a:t>
            </a:r>
            <a:r>
              <a:rPr lang="nb-NO" sz="2000" dirty="0" smtClean="0"/>
              <a:t> </a:t>
            </a:r>
            <a:r>
              <a:rPr lang="nb-NO" sz="2000" dirty="0" smtClean="0"/>
              <a:t>er </a:t>
            </a:r>
            <a:r>
              <a:rPr lang="nb-NO" sz="2000" dirty="0" err="1" smtClean="0"/>
              <a:t>dei</a:t>
            </a:r>
            <a:r>
              <a:rPr lang="nb-NO" sz="2000" dirty="0" smtClean="0"/>
              <a:t> </a:t>
            </a:r>
            <a:r>
              <a:rPr lang="nb-NO" sz="2000" dirty="0" smtClean="0"/>
              <a:t>to </a:t>
            </a:r>
            <a:r>
              <a:rPr lang="nb-NO" sz="2000" dirty="0" err="1" smtClean="0"/>
              <a:t>koplingsskjemaa</a:t>
            </a:r>
            <a:r>
              <a:rPr lang="nb-NO" sz="2000" dirty="0" smtClean="0"/>
              <a:t> </a:t>
            </a:r>
            <a:r>
              <a:rPr lang="nb-NO" sz="2000" dirty="0" smtClean="0"/>
              <a:t>like?</a:t>
            </a:r>
            <a:endParaRPr lang="nb-NO" sz="2000" dirty="0"/>
          </a:p>
        </p:txBody>
      </p:sp>
      <p:sp>
        <p:nvSpPr>
          <p:cNvPr id="10" name="Oval Callout 9"/>
          <p:cNvSpPr/>
          <p:nvPr/>
        </p:nvSpPr>
        <p:spPr>
          <a:xfrm>
            <a:off x="5148064" y="5680863"/>
            <a:ext cx="2604427" cy="918269"/>
          </a:xfrm>
          <a:prstGeom prst="wedgeEllipseCallout">
            <a:avLst>
              <a:gd name="adj1" fmla="val -54331"/>
              <a:gd name="adj2" fmla="val -735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err="1" smtClean="0"/>
              <a:t>Korleis</a:t>
            </a:r>
            <a:r>
              <a:rPr lang="nb-NO" sz="2000" dirty="0" smtClean="0"/>
              <a:t> </a:t>
            </a:r>
            <a:r>
              <a:rPr lang="nb-NO" sz="2000" dirty="0" smtClean="0"/>
              <a:t>er </a:t>
            </a:r>
            <a:r>
              <a:rPr lang="nb-NO" sz="2000" dirty="0" err="1" smtClean="0"/>
              <a:t>dei</a:t>
            </a:r>
            <a:r>
              <a:rPr lang="nb-NO" sz="2000" dirty="0" smtClean="0"/>
              <a:t> </a:t>
            </a:r>
            <a:r>
              <a:rPr lang="nb-NO" sz="2000" dirty="0" smtClean="0"/>
              <a:t>forskjellige?</a:t>
            </a:r>
            <a:endParaRPr lang="nb-NO" sz="2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22560" r="2208" b="23635"/>
          <a:stretch/>
        </p:blipFill>
        <p:spPr bwMode="auto">
          <a:xfrm>
            <a:off x="140317" y="2204864"/>
            <a:ext cx="3969346" cy="17392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12</a:t>
            </a:fld>
            <a:endParaRPr lang="nb-NO"/>
          </a:p>
        </p:txBody>
      </p:sp>
      <p:sp>
        <p:nvSpPr>
          <p:cNvPr id="5" name="Rounded Rectangular Callout 4"/>
          <p:cNvSpPr/>
          <p:nvPr/>
        </p:nvSpPr>
        <p:spPr>
          <a:xfrm>
            <a:off x="827584" y="1196752"/>
            <a:ext cx="2952328" cy="648072"/>
          </a:xfrm>
          <a:prstGeom prst="wedgeRoundRectCallout">
            <a:avLst>
              <a:gd name="adj1" fmla="val -22280"/>
              <a:gd name="adj2" fmla="val 1064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Vårt </a:t>
            </a:r>
            <a:r>
              <a:rPr lang="nb-NO" sz="2000" dirty="0" err="1" smtClean="0"/>
              <a:t>koplingsskjema</a:t>
            </a:r>
            <a:endParaRPr lang="nb-NO" sz="20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5580112" y="620688"/>
            <a:ext cx="2952328" cy="720080"/>
          </a:xfrm>
          <a:prstGeom prst="wedgeRoundRectCallout">
            <a:avLst>
              <a:gd name="adj1" fmla="val -19386"/>
              <a:gd name="adj2" fmla="val 1123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Ekte koblingsskjema</a:t>
            </a:r>
            <a:endParaRPr lang="nb-NO" sz="20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93688" y="116632"/>
            <a:ext cx="1522512" cy="604664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Side 16 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780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13</a:t>
            </a:fld>
            <a:endParaRPr lang="nb-NO"/>
          </a:p>
        </p:txBody>
      </p:sp>
      <p:sp>
        <p:nvSpPr>
          <p:cNvPr id="6" name="Oval Callout 5"/>
          <p:cNvSpPr/>
          <p:nvPr/>
        </p:nvSpPr>
        <p:spPr>
          <a:xfrm>
            <a:off x="755576" y="908720"/>
            <a:ext cx="2448272" cy="876478"/>
          </a:xfrm>
          <a:prstGeom prst="wedgeEllipseCallout">
            <a:avLst>
              <a:gd name="adj1" fmla="val 56477"/>
              <a:gd name="adj2" fmla="val 82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Har du </a:t>
            </a:r>
            <a:r>
              <a:rPr lang="nb-NO" sz="2000" dirty="0" smtClean="0"/>
              <a:t>endra meining</a:t>
            </a:r>
            <a:r>
              <a:rPr lang="nb-NO" sz="2000" dirty="0" smtClean="0"/>
              <a:t>? </a:t>
            </a:r>
            <a:endParaRPr lang="nb-NO" sz="20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4664"/>
            <a:ext cx="4217709" cy="5976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17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14</a:t>
            </a:fld>
            <a:endParaRPr lang="nb-NO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30571"/>
            <a:ext cx="3101124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276872"/>
            <a:ext cx="3101125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67544" y="188639"/>
            <a:ext cx="5066792" cy="792089"/>
          </a:xfrm>
          <a:prstGeom prst="wedgeRoundRectCallout">
            <a:avLst>
              <a:gd name="adj1" fmla="val -10577"/>
              <a:gd name="adj2" fmla="val 1141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Samarbeid i grupper. </a:t>
            </a:r>
            <a:r>
              <a:rPr lang="nb-NO" sz="2000" dirty="0" smtClean="0"/>
              <a:t>Kva for </a:t>
            </a:r>
            <a:r>
              <a:rPr lang="nb-NO" sz="2000" dirty="0" err="1" smtClean="0"/>
              <a:t>ein</a:t>
            </a:r>
            <a:r>
              <a:rPr lang="nb-NO" sz="2000" dirty="0" smtClean="0"/>
              <a:t> </a:t>
            </a:r>
            <a:r>
              <a:rPr lang="nb-NO" sz="2000" dirty="0" smtClean="0"/>
              <a:t>nøkkelsetning </a:t>
            </a:r>
            <a:r>
              <a:rPr lang="nb-NO" sz="2000" dirty="0" err="1" smtClean="0"/>
              <a:t>passar</a:t>
            </a:r>
            <a:r>
              <a:rPr lang="nb-NO" sz="2000" dirty="0" smtClean="0"/>
              <a:t> </a:t>
            </a:r>
            <a:r>
              <a:rPr lang="nb-NO" sz="2000" dirty="0" smtClean="0"/>
              <a:t>til </a:t>
            </a:r>
            <a:r>
              <a:rPr lang="nb-NO" sz="2000" dirty="0" err="1" smtClean="0"/>
              <a:t>aktivitetane</a:t>
            </a:r>
            <a:r>
              <a:rPr lang="nb-NO" sz="2000" dirty="0" smtClean="0"/>
              <a:t> </a:t>
            </a:r>
            <a:r>
              <a:rPr lang="nb-NO" sz="2000" dirty="0" smtClean="0"/>
              <a:t>vi har gjort?</a:t>
            </a:r>
            <a:endParaRPr lang="nb-NO" sz="20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30571"/>
            <a:ext cx="3113499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1832"/>
            <a:ext cx="3112955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11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15</a:t>
            </a:fld>
            <a:endParaRPr lang="nb-NO"/>
          </a:p>
        </p:txBody>
      </p:sp>
      <p:sp>
        <p:nvSpPr>
          <p:cNvPr id="5" name="Rectangular Callout 4"/>
          <p:cNvSpPr/>
          <p:nvPr/>
        </p:nvSpPr>
        <p:spPr>
          <a:xfrm>
            <a:off x="408238" y="764704"/>
            <a:ext cx="3416696" cy="1080120"/>
          </a:xfrm>
          <a:prstGeom prst="wedgeRectCallout">
            <a:avLst>
              <a:gd name="adj1" fmla="val 49906"/>
              <a:gd name="adj2" fmla="val 86433"/>
            </a:avLst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 smtClean="0"/>
              <a:t>Nyttige på tvers av </a:t>
            </a:r>
            <a:r>
              <a:rPr lang="nb-NO" sz="2200" dirty="0" smtClean="0"/>
              <a:t>tema </a:t>
            </a:r>
            <a:r>
              <a:rPr lang="nb-NO" sz="2200" dirty="0" smtClean="0"/>
              <a:t>i naturfag.</a:t>
            </a:r>
            <a:endParaRPr lang="nb-NO" sz="2200" dirty="0"/>
          </a:p>
        </p:txBody>
      </p:sp>
      <p:sp>
        <p:nvSpPr>
          <p:cNvPr id="6" name="Oval Callout 5"/>
          <p:cNvSpPr/>
          <p:nvPr/>
        </p:nvSpPr>
        <p:spPr>
          <a:xfrm>
            <a:off x="408238" y="4077072"/>
            <a:ext cx="3365876" cy="1296144"/>
          </a:xfrm>
          <a:prstGeom prst="wedgeEllipseCallout">
            <a:avLst>
              <a:gd name="adj1" fmla="val 58272"/>
              <a:gd name="adj2" fmla="val -58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/>
              <a:t>K</a:t>
            </a:r>
            <a:r>
              <a:rPr lang="nb-NO" sz="2000" dirty="0" smtClean="0"/>
              <a:t>va </a:t>
            </a:r>
            <a:r>
              <a:rPr lang="nb-NO" sz="2000" dirty="0" smtClean="0"/>
              <a:t>har vi gjort som kan </a:t>
            </a:r>
            <a:r>
              <a:rPr lang="nb-NO" sz="2000" dirty="0" err="1" smtClean="0"/>
              <a:t>knytast</a:t>
            </a:r>
            <a:r>
              <a:rPr lang="nb-NO" sz="2000" dirty="0" smtClean="0"/>
              <a:t> </a:t>
            </a:r>
            <a:r>
              <a:rPr lang="nb-NO" sz="2000" dirty="0" smtClean="0"/>
              <a:t>til </a:t>
            </a:r>
            <a:r>
              <a:rPr lang="nb-NO" sz="2000" dirty="0" err="1" smtClean="0"/>
              <a:t>nøkkelsetningane</a:t>
            </a:r>
            <a:r>
              <a:rPr lang="nb-NO" sz="2000" dirty="0" smtClean="0"/>
              <a:t>? </a:t>
            </a:r>
            <a:endParaRPr lang="nb-NO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6594" r="4672" b="3937"/>
          <a:stretch/>
        </p:blipFill>
        <p:spPr bwMode="auto">
          <a:xfrm>
            <a:off x="4499992" y="404663"/>
            <a:ext cx="4176464" cy="5790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Fagprøve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Kahoot.it</a:t>
            </a:r>
            <a:r>
              <a:rPr lang="nb-NO" dirty="0" smtClean="0"/>
              <a:t>!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16</a:t>
            </a:fld>
            <a:endParaRPr lang="nb-NO"/>
          </a:p>
        </p:txBody>
      </p:sp>
      <p:pic>
        <p:nvPicPr>
          <p:cNvPr id="4098" name="Picture 2" descr="Question, Bulb, Idea, Question Mark, Solution, Qui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049688" cy="40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735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17</a:t>
            </a:fld>
            <a:endParaRPr lang="nb-N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62642"/>
            <a:ext cx="4267927" cy="5904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395536" y="757474"/>
            <a:ext cx="3168352" cy="1080120"/>
          </a:xfrm>
          <a:prstGeom prst="wedgeRoundRectCallout">
            <a:avLst>
              <a:gd name="adj1" fmla="val 42268"/>
              <a:gd name="adj2" fmla="val 835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Gratulerer som kvalifiserte </a:t>
            </a:r>
            <a:r>
              <a:rPr lang="nb-NO" sz="2000" dirty="0" smtClean="0"/>
              <a:t>modellhus-</a:t>
            </a:r>
            <a:r>
              <a:rPr lang="nb-NO" sz="2000" dirty="0" err="1" smtClean="0"/>
              <a:t>elektrikarar</a:t>
            </a:r>
            <a:r>
              <a:rPr lang="nb-NO" sz="2000" dirty="0" smtClean="0"/>
              <a:t>!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357283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59" y="404664"/>
            <a:ext cx="3491880" cy="792088"/>
          </a:xfrm>
          <a:prstGeom prst="roundRect">
            <a:avLst/>
          </a:prstGeom>
          <a:gradFill flip="none" rotWithShape="1">
            <a:gsLst>
              <a:gs pos="100000">
                <a:srgbClr val="92D050"/>
              </a:gs>
              <a:gs pos="1000">
                <a:srgbClr val="007A00"/>
              </a:gs>
            </a:gsLst>
            <a:lin ang="10800000" scaled="0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l"/>
            <a:r>
              <a:rPr lang="nb-NO" dirty="0" smtClean="0"/>
              <a:t>Tenk-par-del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7920880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600" dirty="0" smtClean="0"/>
              <a:t>Kva </a:t>
            </a:r>
            <a:r>
              <a:rPr lang="nb-NO" sz="2600" dirty="0" err="1" smtClean="0"/>
              <a:t>syntest</a:t>
            </a:r>
            <a:r>
              <a:rPr lang="nb-NO" sz="2600" dirty="0" smtClean="0"/>
              <a:t> du var </a:t>
            </a:r>
            <a:r>
              <a:rPr lang="nb-NO" sz="2600" dirty="0" err="1" smtClean="0"/>
              <a:t>utfordrande</a:t>
            </a:r>
            <a:r>
              <a:rPr lang="nb-NO" sz="2600" dirty="0" smtClean="0"/>
              <a:t> med å kople </a:t>
            </a:r>
            <a:r>
              <a:rPr lang="nb-NO" sz="2600" dirty="0" err="1" smtClean="0"/>
              <a:t>ein</a:t>
            </a:r>
            <a:r>
              <a:rPr lang="nb-NO" sz="2600" dirty="0" smtClean="0"/>
              <a:t> elektrisk krets til </a:t>
            </a:r>
            <a:r>
              <a:rPr lang="nb-NO" sz="2600" dirty="0" err="1" smtClean="0"/>
              <a:t>eit</a:t>
            </a:r>
            <a:r>
              <a:rPr lang="nb-NO" sz="2600" dirty="0" smtClean="0"/>
              <a:t> modellrom?   </a:t>
            </a:r>
          </a:p>
          <a:p>
            <a:pPr marL="0" indent="0">
              <a:lnSpc>
                <a:spcPct val="150000"/>
              </a:lnSpc>
              <a:buNone/>
            </a:pPr>
            <a:endParaRPr lang="nb-NO" sz="2600" i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nb-NO" sz="2600" dirty="0" smtClean="0"/>
              <a:t>1. Tenk i </a:t>
            </a:r>
            <a:r>
              <a:rPr lang="nb-NO" sz="2600" dirty="0" err="1" smtClean="0"/>
              <a:t>eit</a:t>
            </a:r>
            <a:r>
              <a:rPr lang="nb-NO" sz="2600" dirty="0" smtClean="0"/>
              <a:t> halvt minutt.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2600" dirty="0" smtClean="0"/>
              <a:t>2. Del med naboen i </a:t>
            </a:r>
            <a:r>
              <a:rPr lang="nb-NO" sz="2600" dirty="0" err="1" smtClean="0"/>
              <a:t>eit</a:t>
            </a:r>
            <a:r>
              <a:rPr lang="nb-NO" sz="2600" dirty="0" smtClean="0"/>
              <a:t> halvt minutt.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2600" dirty="0" smtClean="0"/>
              <a:t>3. Del i plenum</a:t>
            </a:r>
            <a:r>
              <a:rPr lang="nb-NO" sz="2600" dirty="0" smtClean="0"/>
              <a:t>.</a:t>
            </a:r>
            <a:endParaRPr lang="nb-NO" sz="26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67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3</a:t>
            </a:fld>
            <a:endParaRPr lang="nb-NO"/>
          </a:p>
        </p:txBody>
      </p:sp>
      <p:sp>
        <p:nvSpPr>
          <p:cNvPr id="3" name="Rounded Rectangular Callout 2"/>
          <p:cNvSpPr/>
          <p:nvPr/>
        </p:nvSpPr>
        <p:spPr>
          <a:xfrm>
            <a:off x="899592" y="304496"/>
            <a:ext cx="5184576" cy="920905"/>
          </a:xfrm>
          <a:prstGeom prst="wedgeRoundRectCallout">
            <a:avLst>
              <a:gd name="adj1" fmla="val 54616"/>
              <a:gd name="adj2" fmla="val 1045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I denne økta skal vi reflektere over </a:t>
            </a:r>
            <a:r>
              <a:rPr lang="nb-NO" sz="2000" dirty="0" smtClean="0"/>
              <a:t>kva </a:t>
            </a:r>
            <a:r>
              <a:rPr lang="nb-NO" sz="2000" dirty="0" smtClean="0"/>
              <a:t>vi har gjort og </a:t>
            </a:r>
            <a:r>
              <a:rPr lang="nb-NO" sz="2000" dirty="0" smtClean="0"/>
              <a:t>kva </a:t>
            </a:r>
            <a:r>
              <a:rPr lang="nb-NO" sz="2000" dirty="0" smtClean="0"/>
              <a:t>vi har lært som </a:t>
            </a:r>
            <a:r>
              <a:rPr lang="nb-NO" sz="2000" dirty="0" err="1" smtClean="0"/>
              <a:t>elektrikarlærlingar</a:t>
            </a:r>
            <a:r>
              <a:rPr lang="nb-NO" sz="2000" dirty="0" smtClean="0"/>
              <a:t>.</a:t>
            </a:r>
            <a:endParaRPr lang="nb-NO" sz="20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683568" y="5229200"/>
            <a:ext cx="4680520" cy="1152128"/>
          </a:xfrm>
          <a:prstGeom prst="wedgeRoundRectCallout">
            <a:avLst>
              <a:gd name="adj1" fmla="val 58339"/>
              <a:gd name="adj2" fmla="val -385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De </a:t>
            </a:r>
            <a:r>
              <a:rPr lang="nb-NO" sz="2000" dirty="0" smtClean="0"/>
              <a:t>skal også få teste </a:t>
            </a:r>
            <a:r>
              <a:rPr lang="nb-NO" sz="2000" dirty="0" smtClean="0"/>
              <a:t>kva de </a:t>
            </a:r>
            <a:r>
              <a:rPr lang="nb-NO" sz="2000" dirty="0" smtClean="0"/>
              <a:t>har lært gjennom </a:t>
            </a:r>
            <a:r>
              <a:rPr lang="nb-NO" sz="2000" dirty="0" err="1" smtClean="0"/>
              <a:t>ein</a:t>
            </a:r>
            <a:r>
              <a:rPr lang="nb-NO" sz="2000" dirty="0" smtClean="0"/>
              <a:t> </a:t>
            </a:r>
            <a:r>
              <a:rPr lang="nb-NO" sz="2000" dirty="0" smtClean="0"/>
              <a:t>fagprøve, før </a:t>
            </a:r>
            <a:r>
              <a:rPr lang="nb-NO" sz="2000" dirty="0" smtClean="0"/>
              <a:t>de </a:t>
            </a:r>
            <a:r>
              <a:rPr lang="nb-NO" sz="2000" dirty="0" err="1" smtClean="0"/>
              <a:t>take</a:t>
            </a:r>
            <a:r>
              <a:rPr lang="nb-NO" sz="2000" dirty="0" smtClean="0"/>
              <a:t> imot </a:t>
            </a:r>
            <a:r>
              <a:rPr lang="nb-NO" sz="2000" dirty="0" smtClean="0"/>
              <a:t>fagbrev som </a:t>
            </a:r>
            <a:r>
              <a:rPr lang="nb-NO" sz="2000" dirty="0" smtClean="0"/>
              <a:t>modellhus-</a:t>
            </a:r>
            <a:r>
              <a:rPr lang="nb-NO" sz="2000" dirty="0" err="1" smtClean="0"/>
              <a:t>elektrikarar</a:t>
            </a:r>
            <a:r>
              <a:rPr lang="nb-NO" sz="2000" dirty="0" smtClean="0"/>
              <a:t>.</a:t>
            </a:r>
            <a:endParaRPr lang="nb-NO" sz="2000" dirty="0"/>
          </a:p>
        </p:txBody>
      </p:sp>
      <p:pic>
        <p:nvPicPr>
          <p:cNvPr id="7" name="Picture 2" descr="N:\Forskerføtter og leserøtter\ELEKTRISITET\Bilder\Bilder til lærerveiledningene\Forside Møt en elektri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2577"/>
            <a:ext cx="2232248" cy="31819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"/>
          <a:stretch/>
        </p:blipFill>
        <p:spPr bwMode="auto">
          <a:xfrm>
            <a:off x="6444208" y="196117"/>
            <a:ext cx="2016224" cy="274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2843808" y="2852936"/>
            <a:ext cx="5688632" cy="1008113"/>
          </a:xfrm>
          <a:prstGeom prst="wedgeRoundRectCallout">
            <a:avLst>
              <a:gd name="adj1" fmla="val -51721"/>
              <a:gd name="adj2" fmla="val -80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Vi skal lese ei bok om en </a:t>
            </a:r>
            <a:r>
              <a:rPr lang="nb-NO" sz="2000" dirty="0" err="1" smtClean="0"/>
              <a:t>elektrikar</a:t>
            </a:r>
            <a:r>
              <a:rPr lang="nb-NO" sz="2000" dirty="0" smtClean="0"/>
              <a:t>, og </a:t>
            </a:r>
            <a:r>
              <a:rPr lang="nb-NO" sz="2000" dirty="0" err="1" smtClean="0"/>
              <a:t>samanlikne</a:t>
            </a:r>
            <a:r>
              <a:rPr lang="nb-NO" sz="2000" dirty="0" smtClean="0"/>
              <a:t> </a:t>
            </a:r>
            <a:r>
              <a:rPr lang="nb-NO" sz="2000" dirty="0" smtClean="0"/>
              <a:t>det </a:t>
            </a:r>
            <a:r>
              <a:rPr lang="nb-NO" sz="2000" dirty="0" smtClean="0"/>
              <a:t>ho </a:t>
            </a:r>
            <a:r>
              <a:rPr lang="nb-NO" sz="2000" dirty="0" err="1" smtClean="0"/>
              <a:t>gjer</a:t>
            </a:r>
            <a:r>
              <a:rPr lang="nb-NO" sz="2000" dirty="0" smtClean="0"/>
              <a:t> </a:t>
            </a:r>
            <a:r>
              <a:rPr lang="nb-NO" sz="2000" dirty="0" smtClean="0"/>
              <a:t>i jobben sin med ting vi har gjort.</a:t>
            </a:r>
            <a:endParaRPr lang="nb-NO" sz="2000" dirty="0"/>
          </a:p>
        </p:txBody>
      </p:sp>
      <p:pic>
        <p:nvPicPr>
          <p:cNvPr id="10" name="Picture 2" descr="N:\Forskerføtter og leserøtter\ELEKTRISITET\Bilder\Bilder til lærerveiledningene\Fagbre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77072"/>
            <a:ext cx="2232248" cy="2650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4</a:t>
            </a:fld>
            <a:endParaRPr lang="nb-NO"/>
          </a:p>
        </p:txBody>
      </p:sp>
      <p:sp>
        <p:nvSpPr>
          <p:cNvPr id="7" name="Rounded Rectangular Callout 6"/>
          <p:cNvSpPr/>
          <p:nvPr/>
        </p:nvSpPr>
        <p:spPr>
          <a:xfrm>
            <a:off x="1259632" y="875559"/>
            <a:ext cx="1872208" cy="504056"/>
          </a:xfrm>
          <a:prstGeom prst="wedgeRoundRectCallout">
            <a:avLst>
              <a:gd name="adj1" fmla="val 50374"/>
              <a:gd name="adj2" fmla="val 1192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 smtClean="0"/>
              <a:t>Fyll ut </a:t>
            </a:r>
            <a:r>
              <a:rPr lang="nb-NO" sz="2200" dirty="0" smtClean="0"/>
              <a:t>sida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4664"/>
            <a:ext cx="4217709" cy="5976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21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5</a:t>
            </a:fld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12900"/>
            <a:ext cx="3900403" cy="5580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4355976" y="764704"/>
            <a:ext cx="4032448" cy="1008112"/>
          </a:xfrm>
          <a:prstGeom prst="wedgeEllipseCallout">
            <a:avLst>
              <a:gd name="adj1" fmla="val -59721"/>
              <a:gd name="adj2" fmla="val 63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 smtClean="0"/>
              <a:t>Vi skal lese om </a:t>
            </a:r>
            <a:r>
              <a:rPr lang="nb-NO" sz="2200" dirty="0" smtClean="0"/>
              <a:t>kva </a:t>
            </a:r>
            <a:r>
              <a:rPr lang="nb-NO" sz="2200" dirty="0" err="1" smtClean="0"/>
              <a:t>ein</a:t>
            </a:r>
            <a:r>
              <a:rPr lang="nb-NO" sz="2200" dirty="0" smtClean="0"/>
              <a:t> </a:t>
            </a:r>
            <a:r>
              <a:rPr lang="nb-NO" sz="2200" dirty="0" err="1" smtClean="0"/>
              <a:t>elektrikar</a:t>
            </a:r>
            <a:r>
              <a:rPr lang="nb-NO" sz="2200" dirty="0" smtClean="0"/>
              <a:t> </a:t>
            </a:r>
            <a:r>
              <a:rPr lang="nb-NO" sz="2200" dirty="0" err="1" smtClean="0"/>
              <a:t>gjer</a:t>
            </a:r>
            <a:r>
              <a:rPr lang="nb-NO" sz="2200" dirty="0" smtClean="0"/>
              <a:t> </a:t>
            </a:r>
            <a:r>
              <a:rPr lang="nb-NO" sz="2200" dirty="0" smtClean="0"/>
              <a:t>på jobb.</a:t>
            </a:r>
            <a:endParaRPr lang="nb-NO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100472" y="3212976"/>
            <a:ext cx="4824536" cy="120032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Lesemål: </a:t>
            </a:r>
            <a:endParaRPr lang="nb-NO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nb-NO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K</a:t>
            </a:r>
            <a:r>
              <a:rPr lang="nb-NO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va </a:t>
            </a:r>
            <a:r>
              <a:rPr lang="nb-NO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har vi gjort som </a:t>
            </a:r>
            <a:r>
              <a:rPr lang="nb-NO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liknar</a:t>
            </a:r>
            <a:r>
              <a:rPr lang="nb-NO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nb-NO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på det </a:t>
            </a:r>
            <a:r>
              <a:rPr lang="nb-NO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ein</a:t>
            </a:r>
            <a:r>
              <a:rPr lang="nb-NO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elektrikar</a:t>
            </a:r>
            <a:r>
              <a:rPr lang="nb-NO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gjer</a:t>
            </a:r>
            <a:r>
              <a:rPr lang="nb-NO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8131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260648"/>
            <a:ext cx="1656184" cy="720080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Side 6–7   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6</a:t>
            </a:fld>
            <a:endParaRPr lang="nb-NO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772815"/>
            <a:ext cx="6400696" cy="45405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51520" y="692696"/>
            <a:ext cx="3024336" cy="936104"/>
          </a:xfrm>
          <a:prstGeom prst="wedgeEllipseCallout">
            <a:avLst>
              <a:gd name="adj1" fmla="val 50336"/>
              <a:gd name="adj2" fmla="val 77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err="1" smtClean="0"/>
              <a:t>Liknar</a:t>
            </a:r>
            <a:r>
              <a:rPr lang="nb-NO" sz="2000" dirty="0" smtClean="0"/>
              <a:t> dette på </a:t>
            </a:r>
            <a:r>
              <a:rPr lang="nb-NO" sz="2000" dirty="0" err="1" smtClean="0"/>
              <a:t>noko</a:t>
            </a:r>
            <a:r>
              <a:rPr lang="nb-NO" sz="2000" dirty="0" smtClean="0"/>
              <a:t> vi har gjort</a:t>
            </a:r>
            <a:r>
              <a:rPr lang="nb-NO" sz="2000" dirty="0" smtClean="0"/>
              <a:t>?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35442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692696"/>
            <a:ext cx="1872208" cy="648072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Side 8–9  </a:t>
            </a:r>
            <a:endParaRPr lang="nb-NO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7</a:t>
            </a:fld>
            <a:endParaRPr lang="nb-NO"/>
          </a:p>
        </p:txBody>
      </p:sp>
      <p:pic>
        <p:nvPicPr>
          <p:cNvPr id="3074" name="Picture 2" descr="N:\Forskerføtter og leserøtter\ELEKTRISITET\Elevbøker\Elektrikerbok\side 8 og 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974152" cy="492614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179512" y="404664"/>
            <a:ext cx="3456384" cy="1008112"/>
          </a:xfrm>
          <a:prstGeom prst="wedgeEllipseCallout">
            <a:avLst>
              <a:gd name="adj1" fmla="val 41685"/>
              <a:gd name="adj2" fmla="val 796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err="1" smtClean="0"/>
              <a:t>Liknar</a:t>
            </a:r>
            <a:r>
              <a:rPr lang="nb-NO" sz="2000" dirty="0" smtClean="0"/>
              <a:t> dette på </a:t>
            </a:r>
            <a:r>
              <a:rPr lang="nb-NO" sz="2000" dirty="0" err="1" smtClean="0"/>
              <a:t>noko</a:t>
            </a:r>
            <a:r>
              <a:rPr lang="nb-NO" sz="2000" dirty="0" smtClean="0"/>
              <a:t> vi har gjort</a:t>
            </a:r>
            <a:r>
              <a:rPr lang="nb-NO" sz="2000" dirty="0" smtClean="0"/>
              <a:t>?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4005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livov\AppData\Local\Microsoft\Windows\Temporary Internet Files\Content.IE5\81SUHK9S\20170214_105257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6" t="31939" r="28081" b="12836"/>
          <a:stretch/>
        </p:blipFill>
        <p:spPr bwMode="auto">
          <a:xfrm>
            <a:off x="827837" y="1340768"/>
            <a:ext cx="3484440" cy="2860122"/>
          </a:xfrm>
          <a:prstGeom prst="rect">
            <a:avLst/>
          </a:prstGeom>
          <a:noFill/>
          <a:ex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8</a:t>
            </a:fld>
            <a:endParaRPr lang="nb-NO"/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t="50000" r="64916" b="31163"/>
          <a:stretch/>
        </p:blipFill>
        <p:spPr>
          <a:xfrm>
            <a:off x="4720141" y="1340768"/>
            <a:ext cx="3600400" cy="2860122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51837" y="4747868"/>
            <a:ext cx="3960440" cy="864096"/>
          </a:xfrm>
          <a:prstGeom prst="wedgeRoundRectCallout">
            <a:avLst>
              <a:gd name="adj1" fmla="val -12687"/>
              <a:gd name="adj2" fmla="val -953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Koplingsklemmene </a:t>
            </a:r>
            <a:r>
              <a:rPr lang="nb-NO" sz="2000" dirty="0" smtClean="0"/>
              <a:t>vi brukte er </a:t>
            </a:r>
            <a:r>
              <a:rPr lang="nb-NO" sz="2000" b="1" dirty="0" err="1" smtClean="0"/>
              <a:t>modellar</a:t>
            </a:r>
            <a:r>
              <a:rPr lang="nb-NO" sz="2000" b="1" dirty="0" smtClean="0"/>
              <a:t> </a:t>
            </a:r>
            <a:r>
              <a:rPr lang="nb-NO" sz="2000" dirty="0" smtClean="0"/>
              <a:t>av ekte </a:t>
            </a:r>
            <a:r>
              <a:rPr lang="nb-NO" sz="2000" dirty="0" err="1" smtClean="0"/>
              <a:t>koplingsboksar</a:t>
            </a:r>
            <a:r>
              <a:rPr lang="nb-NO" sz="2000" dirty="0" smtClean="0"/>
              <a:t>.</a:t>
            </a:r>
            <a:endParaRPr lang="nb-NO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720141" y="4797152"/>
            <a:ext cx="3960440" cy="576064"/>
          </a:xfrm>
          <a:prstGeom prst="wedgeRoundRectCallout">
            <a:avLst>
              <a:gd name="adj1" fmla="val -12687"/>
              <a:gd name="adj2" fmla="val -1324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Slik ser </a:t>
            </a:r>
            <a:r>
              <a:rPr lang="nb-NO" sz="2000" dirty="0" err="1" smtClean="0"/>
              <a:t>ein</a:t>
            </a:r>
            <a:r>
              <a:rPr lang="nb-NO" sz="2000" dirty="0" smtClean="0"/>
              <a:t> </a:t>
            </a:r>
            <a:r>
              <a:rPr lang="nb-NO" sz="2000" dirty="0" smtClean="0"/>
              <a:t>ekte </a:t>
            </a:r>
            <a:r>
              <a:rPr lang="nb-NO" sz="2000" dirty="0" smtClean="0"/>
              <a:t>koplingsboks </a:t>
            </a:r>
            <a:r>
              <a:rPr lang="nb-NO" sz="2000" dirty="0" smtClean="0"/>
              <a:t>ut.</a:t>
            </a:r>
            <a:endParaRPr lang="nb-NO" sz="2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34488" y="494809"/>
            <a:ext cx="1728192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Side 8–9  </a:t>
            </a:r>
            <a:endParaRPr lang="nb-NO" b="1" dirty="0" smtClean="0"/>
          </a:p>
        </p:txBody>
      </p:sp>
    </p:spTree>
    <p:extLst>
      <p:ext uri="{BB962C8B-B14F-4D97-AF65-F5344CB8AC3E}">
        <p14:creationId xmlns:p14="http://schemas.microsoft.com/office/powerpoint/2010/main" val="4410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512676"/>
            <a:ext cx="2088232" cy="504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dirty="0" smtClean="0"/>
              <a:t>Side 12–13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74C74-8981-4B5C-AD78-B325B7705C82}" type="slidenum">
              <a:rPr lang="nb-NO" smtClean="0"/>
              <a:t>9</a:t>
            </a:fld>
            <a:endParaRPr lang="nb-NO"/>
          </a:p>
        </p:txBody>
      </p:sp>
      <p:pic>
        <p:nvPicPr>
          <p:cNvPr id="4098" name="Picture 2" descr="N:\Forskerføtter og leserøtter\ELEKTRISITET\Elevbøker\Elektrikerbok\side 12 og 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113465" cy="504682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132316" y="260648"/>
            <a:ext cx="3503580" cy="1008112"/>
          </a:xfrm>
          <a:prstGeom prst="wedgeEllipseCallout">
            <a:avLst>
              <a:gd name="adj1" fmla="val 37031"/>
              <a:gd name="adj2" fmla="val 73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Har </a:t>
            </a:r>
            <a:r>
              <a:rPr lang="nb-NO" sz="2000" dirty="0" err="1" smtClean="0"/>
              <a:t>modellromma</a:t>
            </a:r>
            <a:r>
              <a:rPr lang="nb-NO" sz="2000" dirty="0" smtClean="0"/>
              <a:t> våre </a:t>
            </a:r>
            <a:r>
              <a:rPr lang="nb-NO" sz="2000" dirty="0" smtClean="0"/>
              <a:t>sikringsskap?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6777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</TotalTime>
  <Words>297</Words>
  <Application>Microsoft Office PowerPoint</Application>
  <PresentationFormat>On-screen Show (4:3)</PresentationFormat>
  <Paragraphs>61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Office-tema</vt:lpstr>
      <vt:lpstr>Økt 12 </vt:lpstr>
      <vt:lpstr>Tenk-par-del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Fagprøve </vt:lpstr>
      <vt:lpstr>PowerPoint Presentation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Økt 12</dc:title>
  <dc:creator>Maria Gaare Dahl</dc:creator>
  <cp:lastModifiedBy>Maria Gaare Dahl</cp:lastModifiedBy>
  <cp:revision>170</cp:revision>
  <dcterms:created xsi:type="dcterms:W3CDTF">2017-03-17T12:14:44Z</dcterms:created>
  <dcterms:modified xsi:type="dcterms:W3CDTF">2018-06-21T12:33:44Z</dcterms:modified>
</cp:coreProperties>
</file>