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8" r:id="rId3"/>
    <p:sldId id="277" r:id="rId4"/>
    <p:sldId id="259" r:id="rId5"/>
    <p:sldId id="278" r:id="rId6"/>
    <p:sldId id="266" r:id="rId7"/>
    <p:sldId id="267" r:id="rId8"/>
    <p:sldId id="279" r:id="rId9"/>
    <p:sldId id="280" r:id="rId10"/>
    <p:sldId id="281" r:id="rId11"/>
    <p:sldId id="270" r:id="rId12"/>
    <p:sldId id="282" r:id="rId13"/>
    <p:sldId id="283" r:id="rId14"/>
    <p:sldId id="274" r:id="rId15"/>
    <p:sldId id="284" r:id="rId16"/>
    <p:sldId id="276" r:id="rId17"/>
    <p:sldId id="273" r:id="rId1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1" autoAdjust="0"/>
    <p:restoredTop sz="94660"/>
  </p:normalViewPr>
  <p:slideViewPr>
    <p:cSldViewPr>
      <p:cViewPr>
        <p:scale>
          <a:sx n="110" d="100"/>
          <a:sy n="110" d="100"/>
        </p:scale>
        <p:origin x="-164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A9727F-1023-4990-9FBC-777FB33DFA05}" type="datetimeFigureOut">
              <a:rPr lang="nb-NO" smtClean="0"/>
              <a:t>21.06.2018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1BDC6B-8288-4F93-8E9F-490130797C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4765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BDC6B-8288-4F93-8E9F-490130797CD7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8097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BDC6B-8288-4F93-8E9F-490130797CD7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6759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BDC6B-8288-4F93-8E9F-490130797CD7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9656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1288264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31737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893844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448690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611620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4449034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924804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771295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460032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698530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118764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4047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Økt 12 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Møt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err="1" smtClean="0"/>
              <a:t>elektrikar</a:t>
            </a:r>
            <a:r>
              <a:rPr lang="nb-NO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992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4862" y="359078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 smtClean="0"/>
              <a:t>Side 14–15  </a:t>
            </a:r>
            <a:endParaRPr lang="nb-NO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10</a:t>
            </a:fld>
            <a:endParaRPr lang="nb-NO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76263"/>
            <a:ext cx="2674115" cy="22061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564904"/>
            <a:ext cx="11049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N:\Forskerføtter og leserøtter\ELEKTRISITET\Elevbøker\Elektrikerbok\side 14 og 1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98" y="980728"/>
            <a:ext cx="5690261" cy="4026338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Callout 9"/>
          <p:cNvSpPr/>
          <p:nvPr/>
        </p:nvSpPr>
        <p:spPr>
          <a:xfrm>
            <a:off x="5148064" y="152636"/>
            <a:ext cx="3769196" cy="1188132"/>
          </a:xfrm>
          <a:prstGeom prst="wedgeEllipseCallout">
            <a:avLst>
              <a:gd name="adj1" fmla="val -50746"/>
              <a:gd name="adj2" fmla="val 600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Kvi</a:t>
            </a:r>
            <a:r>
              <a:rPr lang="nb-NO" sz="2000" dirty="0" smtClean="0"/>
              <a:t>for </a:t>
            </a:r>
            <a:r>
              <a:rPr lang="nb-NO" sz="2000" dirty="0" smtClean="0"/>
              <a:t>skrur Stephanie av </a:t>
            </a:r>
            <a:r>
              <a:rPr lang="nb-NO" sz="2000" dirty="0" smtClean="0"/>
              <a:t>straumen </a:t>
            </a:r>
            <a:r>
              <a:rPr lang="nb-NO" sz="2000" dirty="0" smtClean="0"/>
              <a:t>før </a:t>
            </a:r>
            <a:r>
              <a:rPr lang="nb-NO" sz="2000" dirty="0" smtClean="0"/>
              <a:t>ho </a:t>
            </a:r>
            <a:r>
              <a:rPr lang="nb-NO" sz="2000" dirty="0" smtClean="0"/>
              <a:t>begynner å jobbe?</a:t>
            </a:r>
            <a:endParaRPr lang="nb-NO" sz="2000" dirty="0"/>
          </a:p>
        </p:txBody>
      </p:sp>
      <p:sp>
        <p:nvSpPr>
          <p:cNvPr id="11" name="Oval Callout 10"/>
          <p:cNvSpPr/>
          <p:nvPr/>
        </p:nvSpPr>
        <p:spPr>
          <a:xfrm>
            <a:off x="1994862" y="5418907"/>
            <a:ext cx="3325380" cy="975320"/>
          </a:xfrm>
          <a:prstGeom prst="wedgeEllipseCallout">
            <a:avLst>
              <a:gd name="adj1" fmla="val 58204"/>
              <a:gd name="adj2" fmla="val -643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err="1" smtClean="0"/>
              <a:t>Korleis</a:t>
            </a:r>
            <a:r>
              <a:rPr lang="nb-NO" sz="2000" dirty="0" smtClean="0"/>
              <a:t> </a:t>
            </a:r>
            <a:r>
              <a:rPr lang="nb-NO" sz="2000" dirty="0" smtClean="0"/>
              <a:t>har vi tatt </a:t>
            </a:r>
            <a:r>
              <a:rPr lang="nb-NO" sz="2000" dirty="0" smtClean="0"/>
              <a:t>omsyn</a:t>
            </a:r>
            <a:r>
              <a:rPr lang="nb-NO" sz="2000" dirty="0" smtClean="0"/>
              <a:t> </a:t>
            </a:r>
            <a:r>
              <a:rPr lang="nb-NO" sz="2000" dirty="0" smtClean="0"/>
              <a:t>til </a:t>
            </a:r>
            <a:r>
              <a:rPr lang="nb-NO" sz="2000" dirty="0" err="1" smtClean="0"/>
              <a:t>sikkerheit</a:t>
            </a:r>
            <a:r>
              <a:rPr lang="nb-NO" sz="2000" dirty="0" smtClean="0"/>
              <a:t>?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98017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8360" y="341312"/>
            <a:ext cx="1522512" cy="604664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Side 16 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11</a:t>
            </a:fld>
            <a:endParaRPr lang="nb-NO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7984" y="313088"/>
            <a:ext cx="4182368" cy="59242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683568" y="1340768"/>
            <a:ext cx="2880320" cy="936104"/>
          </a:xfrm>
          <a:prstGeom prst="wedgeEllipseCallout">
            <a:avLst>
              <a:gd name="adj1" fmla="val 67979"/>
              <a:gd name="adj2" fmla="val 557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err="1" smtClean="0"/>
              <a:t>Liknar</a:t>
            </a:r>
            <a:r>
              <a:rPr lang="nb-NO" sz="2000" dirty="0" smtClean="0"/>
              <a:t> dette på </a:t>
            </a:r>
            <a:r>
              <a:rPr lang="nb-NO" sz="2000" dirty="0" err="1" smtClean="0"/>
              <a:t>noko</a:t>
            </a:r>
            <a:r>
              <a:rPr lang="nb-NO" sz="2000" dirty="0" smtClean="0"/>
              <a:t> vi har gjort</a:t>
            </a:r>
            <a:r>
              <a:rPr lang="nb-NO" sz="2000" dirty="0" smtClean="0"/>
              <a:t>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58079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" t="2393" r="14941" b="-940"/>
          <a:stretch/>
        </p:blipFill>
        <p:spPr bwMode="auto">
          <a:xfrm>
            <a:off x="4211961" y="1648713"/>
            <a:ext cx="4845640" cy="35826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Oval Callout 1"/>
          <p:cNvSpPr/>
          <p:nvPr/>
        </p:nvSpPr>
        <p:spPr>
          <a:xfrm>
            <a:off x="270989" y="5445224"/>
            <a:ext cx="3866982" cy="936105"/>
          </a:xfrm>
          <a:prstGeom prst="wedgeEllipseCallout">
            <a:avLst>
              <a:gd name="adj1" fmla="val 26173"/>
              <a:gd name="adj2" fmla="val -942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err="1" smtClean="0"/>
              <a:t>Korleis</a:t>
            </a:r>
            <a:r>
              <a:rPr lang="nb-NO" sz="2000" dirty="0" smtClean="0"/>
              <a:t> </a:t>
            </a:r>
            <a:r>
              <a:rPr lang="nb-NO" sz="2000" dirty="0" smtClean="0"/>
              <a:t>er </a:t>
            </a:r>
            <a:r>
              <a:rPr lang="nb-NO" sz="2000" dirty="0" err="1" smtClean="0"/>
              <a:t>dei</a:t>
            </a:r>
            <a:r>
              <a:rPr lang="nb-NO" sz="2000" dirty="0" smtClean="0"/>
              <a:t> </a:t>
            </a:r>
            <a:r>
              <a:rPr lang="nb-NO" sz="2000" dirty="0" smtClean="0"/>
              <a:t>to </a:t>
            </a:r>
            <a:r>
              <a:rPr lang="nb-NO" sz="2000" dirty="0" err="1" smtClean="0"/>
              <a:t>koplingsskjemaa</a:t>
            </a:r>
            <a:r>
              <a:rPr lang="nb-NO" sz="2000" dirty="0" smtClean="0"/>
              <a:t> </a:t>
            </a:r>
            <a:r>
              <a:rPr lang="nb-NO" sz="2000" dirty="0" smtClean="0"/>
              <a:t>like?</a:t>
            </a:r>
            <a:endParaRPr lang="nb-NO" sz="2000" dirty="0"/>
          </a:p>
        </p:txBody>
      </p:sp>
      <p:sp>
        <p:nvSpPr>
          <p:cNvPr id="10" name="Oval Callout 9"/>
          <p:cNvSpPr/>
          <p:nvPr/>
        </p:nvSpPr>
        <p:spPr>
          <a:xfrm>
            <a:off x="5148064" y="5680863"/>
            <a:ext cx="2604427" cy="918269"/>
          </a:xfrm>
          <a:prstGeom prst="wedgeEllipseCallout">
            <a:avLst>
              <a:gd name="adj1" fmla="val -54331"/>
              <a:gd name="adj2" fmla="val -735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err="1" smtClean="0"/>
              <a:t>Korleis</a:t>
            </a:r>
            <a:r>
              <a:rPr lang="nb-NO" sz="2000" dirty="0" smtClean="0"/>
              <a:t> </a:t>
            </a:r>
            <a:r>
              <a:rPr lang="nb-NO" sz="2000" dirty="0" smtClean="0"/>
              <a:t>er </a:t>
            </a:r>
            <a:r>
              <a:rPr lang="nb-NO" sz="2000" dirty="0" err="1" smtClean="0"/>
              <a:t>dei</a:t>
            </a:r>
            <a:r>
              <a:rPr lang="nb-NO" sz="2000" dirty="0" smtClean="0"/>
              <a:t> </a:t>
            </a:r>
            <a:r>
              <a:rPr lang="nb-NO" sz="2000" dirty="0" smtClean="0"/>
              <a:t>forskjellige?</a:t>
            </a:r>
            <a:endParaRPr lang="nb-NO" sz="20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" t="22560" r="2208" b="23635"/>
          <a:stretch/>
        </p:blipFill>
        <p:spPr bwMode="auto">
          <a:xfrm>
            <a:off x="140317" y="2204864"/>
            <a:ext cx="3969346" cy="17392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12</a:t>
            </a:fld>
            <a:endParaRPr lang="nb-NO"/>
          </a:p>
        </p:txBody>
      </p:sp>
      <p:sp>
        <p:nvSpPr>
          <p:cNvPr id="5" name="Rounded Rectangular Callout 4"/>
          <p:cNvSpPr/>
          <p:nvPr/>
        </p:nvSpPr>
        <p:spPr>
          <a:xfrm>
            <a:off x="827584" y="1196752"/>
            <a:ext cx="2952328" cy="648072"/>
          </a:xfrm>
          <a:prstGeom prst="wedgeRoundRectCallout">
            <a:avLst>
              <a:gd name="adj1" fmla="val -22280"/>
              <a:gd name="adj2" fmla="val 10641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Vårt </a:t>
            </a:r>
            <a:r>
              <a:rPr lang="nb-NO" sz="2000" dirty="0" err="1" smtClean="0"/>
              <a:t>koplingsskjema</a:t>
            </a:r>
            <a:endParaRPr lang="nb-NO" sz="2000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5580112" y="620688"/>
            <a:ext cx="2952328" cy="720080"/>
          </a:xfrm>
          <a:prstGeom prst="wedgeRoundRectCallout">
            <a:avLst>
              <a:gd name="adj1" fmla="val -19386"/>
              <a:gd name="adj2" fmla="val 1123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Ekte koblingsskjema</a:t>
            </a:r>
            <a:endParaRPr lang="nb-NO" sz="2000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093688" y="116632"/>
            <a:ext cx="1522512" cy="604664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Side 16 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8780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13</a:t>
            </a:fld>
            <a:endParaRPr lang="nb-NO"/>
          </a:p>
        </p:txBody>
      </p:sp>
      <p:sp>
        <p:nvSpPr>
          <p:cNvPr id="6" name="Oval Callout 5"/>
          <p:cNvSpPr/>
          <p:nvPr/>
        </p:nvSpPr>
        <p:spPr>
          <a:xfrm>
            <a:off x="755576" y="908720"/>
            <a:ext cx="2448272" cy="876478"/>
          </a:xfrm>
          <a:prstGeom prst="wedgeEllipseCallout">
            <a:avLst>
              <a:gd name="adj1" fmla="val 56477"/>
              <a:gd name="adj2" fmla="val 823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Har du </a:t>
            </a:r>
            <a:r>
              <a:rPr lang="nb-NO" sz="2000" dirty="0" smtClean="0"/>
              <a:t>endra meining</a:t>
            </a:r>
            <a:r>
              <a:rPr lang="nb-NO" sz="2000" dirty="0" smtClean="0"/>
              <a:t>? </a:t>
            </a:r>
            <a:endParaRPr lang="nb-NO" sz="2000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04664"/>
            <a:ext cx="4217709" cy="59766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17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14</a:t>
            </a:fld>
            <a:endParaRPr lang="nb-NO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30571"/>
            <a:ext cx="3101124" cy="4392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276872"/>
            <a:ext cx="3101125" cy="4392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Rounded Rectangular Callout 11"/>
          <p:cNvSpPr/>
          <p:nvPr/>
        </p:nvSpPr>
        <p:spPr>
          <a:xfrm>
            <a:off x="467544" y="188639"/>
            <a:ext cx="5066792" cy="792089"/>
          </a:xfrm>
          <a:prstGeom prst="wedgeRoundRectCallout">
            <a:avLst>
              <a:gd name="adj1" fmla="val -10577"/>
              <a:gd name="adj2" fmla="val 11416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Samarbeid i grupper. </a:t>
            </a:r>
            <a:r>
              <a:rPr lang="nb-NO" sz="2000" dirty="0" smtClean="0"/>
              <a:t>Kva for </a:t>
            </a:r>
            <a:r>
              <a:rPr lang="nb-NO" sz="2000" dirty="0" err="1" smtClean="0"/>
              <a:t>ein</a:t>
            </a:r>
            <a:r>
              <a:rPr lang="nb-NO" sz="2000" dirty="0" smtClean="0"/>
              <a:t> </a:t>
            </a:r>
            <a:r>
              <a:rPr lang="nb-NO" sz="2000" dirty="0" smtClean="0"/>
              <a:t>nøkkelsetning </a:t>
            </a:r>
            <a:r>
              <a:rPr lang="nb-NO" sz="2000" dirty="0" err="1" smtClean="0"/>
              <a:t>passar</a:t>
            </a:r>
            <a:r>
              <a:rPr lang="nb-NO" sz="2000" dirty="0" smtClean="0"/>
              <a:t> </a:t>
            </a:r>
            <a:r>
              <a:rPr lang="nb-NO" sz="2000" dirty="0" smtClean="0"/>
              <a:t>til </a:t>
            </a:r>
            <a:r>
              <a:rPr lang="nb-NO" sz="2000" dirty="0" err="1" smtClean="0"/>
              <a:t>aktivitetane</a:t>
            </a:r>
            <a:r>
              <a:rPr lang="nb-NO" sz="2000" dirty="0" smtClean="0"/>
              <a:t> </a:t>
            </a:r>
            <a:r>
              <a:rPr lang="nb-NO" sz="2000" dirty="0" smtClean="0"/>
              <a:t>vi har gjort?</a:t>
            </a:r>
            <a:endParaRPr lang="nb-NO" sz="2000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330571"/>
            <a:ext cx="3113499" cy="4392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71832"/>
            <a:ext cx="3112955" cy="4392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11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15</a:t>
            </a:fld>
            <a:endParaRPr lang="nb-NO"/>
          </a:p>
        </p:txBody>
      </p:sp>
      <p:sp>
        <p:nvSpPr>
          <p:cNvPr id="5" name="Rectangular Callout 4"/>
          <p:cNvSpPr/>
          <p:nvPr/>
        </p:nvSpPr>
        <p:spPr>
          <a:xfrm>
            <a:off x="408238" y="764704"/>
            <a:ext cx="3416696" cy="1080120"/>
          </a:xfrm>
          <a:prstGeom prst="wedgeRectCallout">
            <a:avLst>
              <a:gd name="adj1" fmla="val 49906"/>
              <a:gd name="adj2" fmla="val 86433"/>
            </a:avLst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Nyttige på tvers av </a:t>
            </a:r>
            <a:r>
              <a:rPr lang="nb-NO" sz="2200" dirty="0" smtClean="0"/>
              <a:t>tema </a:t>
            </a:r>
            <a:r>
              <a:rPr lang="nb-NO" sz="2200" dirty="0" smtClean="0"/>
              <a:t>i naturfag.</a:t>
            </a:r>
            <a:endParaRPr lang="nb-NO" sz="2200" dirty="0"/>
          </a:p>
        </p:txBody>
      </p:sp>
      <p:sp>
        <p:nvSpPr>
          <p:cNvPr id="6" name="Oval Callout 5"/>
          <p:cNvSpPr/>
          <p:nvPr/>
        </p:nvSpPr>
        <p:spPr>
          <a:xfrm>
            <a:off x="408238" y="4077072"/>
            <a:ext cx="3365876" cy="1296144"/>
          </a:xfrm>
          <a:prstGeom prst="wedgeEllipseCallout">
            <a:avLst>
              <a:gd name="adj1" fmla="val 58272"/>
              <a:gd name="adj2" fmla="val -584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K</a:t>
            </a:r>
            <a:r>
              <a:rPr lang="nb-NO" sz="2000" dirty="0" smtClean="0"/>
              <a:t>va </a:t>
            </a:r>
            <a:r>
              <a:rPr lang="nb-NO" sz="2000" dirty="0" smtClean="0"/>
              <a:t>har vi gjort som kan </a:t>
            </a:r>
            <a:r>
              <a:rPr lang="nb-NO" sz="2000" dirty="0" err="1" smtClean="0"/>
              <a:t>knytast</a:t>
            </a:r>
            <a:r>
              <a:rPr lang="nb-NO" sz="2000" dirty="0" smtClean="0"/>
              <a:t> </a:t>
            </a:r>
            <a:r>
              <a:rPr lang="nb-NO" sz="2000" dirty="0" smtClean="0"/>
              <a:t>til </a:t>
            </a:r>
            <a:r>
              <a:rPr lang="nb-NO" sz="2000" dirty="0" err="1" smtClean="0"/>
              <a:t>nøkkelsetningane</a:t>
            </a:r>
            <a:r>
              <a:rPr lang="nb-NO" sz="2000" dirty="0" smtClean="0"/>
              <a:t>? </a:t>
            </a:r>
            <a:endParaRPr lang="nb-NO" sz="20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" t="6594" r="4672" b="3937"/>
          <a:stretch/>
        </p:blipFill>
        <p:spPr bwMode="auto">
          <a:xfrm>
            <a:off x="4499992" y="404663"/>
            <a:ext cx="4176464" cy="57904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8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Fagprøve 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Kahoot.it</a:t>
            </a:r>
            <a:r>
              <a:rPr lang="nb-NO" dirty="0" smtClean="0"/>
              <a:t>! 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16</a:t>
            </a:fld>
            <a:endParaRPr lang="nb-NO"/>
          </a:p>
        </p:txBody>
      </p:sp>
      <p:pic>
        <p:nvPicPr>
          <p:cNvPr id="4098" name="Picture 2" descr="Question, Bulb, Idea, Question Mark, Solution, Qui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772816"/>
            <a:ext cx="4049688" cy="4049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735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17</a:t>
            </a:fld>
            <a:endParaRPr lang="nb-NO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62642"/>
            <a:ext cx="4267927" cy="59046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ounded Rectangular Callout 4"/>
          <p:cNvSpPr/>
          <p:nvPr/>
        </p:nvSpPr>
        <p:spPr>
          <a:xfrm>
            <a:off x="395536" y="757474"/>
            <a:ext cx="3168352" cy="1080120"/>
          </a:xfrm>
          <a:prstGeom prst="wedgeRoundRectCallout">
            <a:avLst>
              <a:gd name="adj1" fmla="val 42268"/>
              <a:gd name="adj2" fmla="val 8355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Gratulerer som kvalifiserte </a:t>
            </a:r>
            <a:r>
              <a:rPr lang="nb-NO" sz="2000" dirty="0" smtClean="0"/>
              <a:t>modellhus-</a:t>
            </a:r>
            <a:r>
              <a:rPr lang="nb-NO" sz="2000" dirty="0" err="1" smtClean="0"/>
              <a:t>elektrikarar</a:t>
            </a:r>
            <a:r>
              <a:rPr lang="nb-NO" sz="2000" dirty="0" smtClean="0"/>
              <a:t>!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357283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159" y="404664"/>
            <a:ext cx="3491880" cy="792088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Tenk-par-del 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7920880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600" dirty="0" smtClean="0"/>
              <a:t>Kva </a:t>
            </a:r>
            <a:r>
              <a:rPr lang="nb-NO" sz="2600" dirty="0" err="1" smtClean="0"/>
              <a:t>syntest</a:t>
            </a:r>
            <a:r>
              <a:rPr lang="nb-NO" sz="2600" dirty="0" smtClean="0"/>
              <a:t> du var </a:t>
            </a:r>
            <a:r>
              <a:rPr lang="nb-NO" sz="2600" dirty="0" err="1" smtClean="0"/>
              <a:t>utfordrande</a:t>
            </a:r>
            <a:r>
              <a:rPr lang="nb-NO" sz="2600" dirty="0" smtClean="0"/>
              <a:t> med å kople </a:t>
            </a:r>
            <a:r>
              <a:rPr lang="nb-NO" sz="2600" dirty="0" err="1" smtClean="0"/>
              <a:t>ein</a:t>
            </a:r>
            <a:r>
              <a:rPr lang="nb-NO" sz="2600" dirty="0" smtClean="0"/>
              <a:t> elektrisk krets til </a:t>
            </a:r>
            <a:r>
              <a:rPr lang="nb-NO" sz="2600" dirty="0" err="1" smtClean="0"/>
              <a:t>eit</a:t>
            </a:r>
            <a:r>
              <a:rPr lang="nb-NO" sz="2600" dirty="0" smtClean="0"/>
              <a:t> modellrom?   </a:t>
            </a:r>
          </a:p>
          <a:p>
            <a:pPr marL="0" indent="0">
              <a:lnSpc>
                <a:spcPct val="150000"/>
              </a:lnSpc>
              <a:buNone/>
            </a:pPr>
            <a:endParaRPr lang="nb-NO" sz="2600" i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1. Tenk i </a:t>
            </a:r>
            <a:r>
              <a:rPr lang="nb-NO" sz="2600" dirty="0" err="1" smtClean="0"/>
              <a:t>eit</a:t>
            </a:r>
            <a:r>
              <a:rPr lang="nb-NO" sz="2600" dirty="0" smtClean="0"/>
              <a:t> halvt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2. Del med naboen i </a:t>
            </a:r>
            <a:r>
              <a:rPr lang="nb-NO" sz="2600" dirty="0" err="1" smtClean="0"/>
              <a:t>eit</a:t>
            </a:r>
            <a:r>
              <a:rPr lang="nb-NO" sz="2600" dirty="0" smtClean="0"/>
              <a:t> halvt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3. Del i plenum</a:t>
            </a:r>
            <a:r>
              <a:rPr lang="nb-NO" sz="2600" dirty="0" smtClean="0"/>
              <a:t>.</a:t>
            </a:r>
            <a:endParaRPr lang="nb-NO" sz="26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677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3</a:t>
            </a:fld>
            <a:endParaRPr lang="nb-NO"/>
          </a:p>
        </p:txBody>
      </p:sp>
      <p:sp>
        <p:nvSpPr>
          <p:cNvPr id="3" name="Rounded Rectangular Callout 2"/>
          <p:cNvSpPr/>
          <p:nvPr/>
        </p:nvSpPr>
        <p:spPr>
          <a:xfrm>
            <a:off x="899592" y="304496"/>
            <a:ext cx="5184576" cy="920905"/>
          </a:xfrm>
          <a:prstGeom prst="wedgeRoundRectCallout">
            <a:avLst>
              <a:gd name="adj1" fmla="val 54616"/>
              <a:gd name="adj2" fmla="val 10454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I denne økta skal vi reflektere over </a:t>
            </a:r>
            <a:r>
              <a:rPr lang="nb-NO" sz="2000" dirty="0" smtClean="0"/>
              <a:t>kva </a:t>
            </a:r>
            <a:r>
              <a:rPr lang="nb-NO" sz="2000" dirty="0" smtClean="0"/>
              <a:t>vi har gjort og </a:t>
            </a:r>
            <a:r>
              <a:rPr lang="nb-NO" sz="2000" dirty="0" smtClean="0"/>
              <a:t>kva </a:t>
            </a:r>
            <a:r>
              <a:rPr lang="nb-NO" sz="2000" dirty="0" smtClean="0"/>
              <a:t>vi har lært som </a:t>
            </a:r>
            <a:r>
              <a:rPr lang="nb-NO" sz="2000" dirty="0" err="1" smtClean="0"/>
              <a:t>elektrikarlærlingar</a:t>
            </a:r>
            <a:r>
              <a:rPr lang="nb-NO" sz="2000" dirty="0" smtClean="0"/>
              <a:t>.</a:t>
            </a:r>
            <a:endParaRPr lang="nb-NO" sz="2000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683568" y="5229200"/>
            <a:ext cx="4680520" cy="1152128"/>
          </a:xfrm>
          <a:prstGeom prst="wedgeRoundRectCallout">
            <a:avLst>
              <a:gd name="adj1" fmla="val 58339"/>
              <a:gd name="adj2" fmla="val -385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De </a:t>
            </a:r>
            <a:r>
              <a:rPr lang="nb-NO" sz="2000" dirty="0" smtClean="0"/>
              <a:t>skal også få teste </a:t>
            </a:r>
            <a:r>
              <a:rPr lang="nb-NO" sz="2000" dirty="0" smtClean="0"/>
              <a:t>kva de </a:t>
            </a:r>
            <a:r>
              <a:rPr lang="nb-NO" sz="2000" dirty="0" smtClean="0"/>
              <a:t>har lært gjennom </a:t>
            </a:r>
            <a:r>
              <a:rPr lang="nb-NO" sz="2000" dirty="0" err="1" smtClean="0"/>
              <a:t>ein</a:t>
            </a:r>
            <a:r>
              <a:rPr lang="nb-NO" sz="2000" dirty="0" smtClean="0"/>
              <a:t> </a:t>
            </a:r>
            <a:r>
              <a:rPr lang="nb-NO" sz="2000" dirty="0" smtClean="0"/>
              <a:t>fagprøve, før </a:t>
            </a:r>
            <a:r>
              <a:rPr lang="nb-NO" sz="2000" dirty="0" smtClean="0"/>
              <a:t>de </a:t>
            </a:r>
            <a:r>
              <a:rPr lang="nb-NO" sz="2000" dirty="0" err="1" smtClean="0"/>
              <a:t>take</a:t>
            </a:r>
            <a:r>
              <a:rPr lang="nb-NO" sz="2000" dirty="0" smtClean="0"/>
              <a:t> imot </a:t>
            </a:r>
            <a:r>
              <a:rPr lang="nb-NO" sz="2000" dirty="0" smtClean="0"/>
              <a:t>fagbrev som </a:t>
            </a:r>
            <a:r>
              <a:rPr lang="nb-NO" sz="2000" dirty="0" smtClean="0"/>
              <a:t>modellhus-</a:t>
            </a:r>
            <a:r>
              <a:rPr lang="nb-NO" sz="2000" dirty="0" err="1" smtClean="0"/>
              <a:t>elektrikarar</a:t>
            </a:r>
            <a:r>
              <a:rPr lang="nb-NO" sz="2000" dirty="0" smtClean="0"/>
              <a:t>.</a:t>
            </a:r>
            <a:endParaRPr lang="nb-NO" sz="2000" dirty="0"/>
          </a:p>
        </p:txBody>
      </p:sp>
      <p:pic>
        <p:nvPicPr>
          <p:cNvPr id="7" name="Picture 2" descr="N:\Forskerføtter og leserøtter\ELEKTRISITET\Bilder\Bilder til lærerveiledningene\Forside Møt en elektrik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42577"/>
            <a:ext cx="2232248" cy="3181918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3"/>
          <a:stretch/>
        </p:blipFill>
        <p:spPr bwMode="auto">
          <a:xfrm>
            <a:off x="6444208" y="196117"/>
            <a:ext cx="2016224" cy="2742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ular Callout 8"/>
          <p:cNvSpPr/>
          <p:nvPr/>
        </p:nvSpPr>
        <p:spPr>
          <a:xfrm>
            <a:off x="2843808" y="2852936"/>
            <a:ext cx="5688632" cy="1008113"/>
          </a:xfrm>
          <a:prstGeom prst="wedgeRoundRectCallout">
            <a:avLst>
              <a:gd name="adj1" fmla="val -51721"/>
              <a:gd name="adj2" fmla="val -8051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Vi skal lese ei bok om en </a:t>
            </a:r>
            <a:r>
              <a:rPr lang="nb-NO" sz="2000" dirty="0" err="1" smtClean="0"/>
              <a:t>elektrikar</a:t>
            </a:r>
            <a:r>
              <a:rPr lang="nb-NO" sz="2000" dirty="0" smtClean="0"/>
              <a:t>, og </a:t>
            </a:r>
            <a:r>
              <a:rPr lang="nb-NO" sz="2000" dirty="0" err="1" smtClean="0"/>
              <a:t>samanlikne</a:t>
            </a:r>
            <a:r>
              <a:rPr lang="nb-NO" sz="2000" dirty="0" smtClean="0"/>
              <a:t> </a:t>
            </a:r>
            <a:r>
              <a:rPr lang="nb-NO" sz="2000" dirty="0" smtClean="0"/>
              <a:t>det </a:t>
            </a:r>
            <a:r>
              <a:rPr lang="nb-NO" sz="2000" dirty="0" smtClean="0"/>
              <a:t>ho </a:t>
            </a:r>
            <a:r>
              <a:rPr lang="nb-NO" sz="2000" dirty="0" err="1" smtClean="0"/>
              <a:t>gjer</a:t>
            </a:r>
            <a:r>
              <a:rPr lang="nb-NO" sz="2000" dirty="0" smtClean="0"/>
              <a:t> </a:t>
            </a:r>
            <a:r>
              <a:rPr lang="nb-NO" sz="2000" dirty="0" smtClean="0"/>
              <a:t>i jobben sin med ting vi har gjort.</a:t>
            </a:r>
            <a:endParaRPr lang="nb-NO" sz="2000" dirty="0"/>
          </a:p>
        </p:txBody>
      </p:sp>
      <p:pic>
        <p:nvPicPr>
          <p:cNvPr id="10" name="Picture 2" descr="N:\Forskerføtter og leserøtter\ELEKTRISITET\Bilder\Bilder til lærerveiledningene\Fagbrev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77072"/>
            <a:ext cx="2232248" cy="26502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6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4</a:t>
            </a:fld>
            <a:endParaRPr lang="nb-NO"/>
          </a:p>
        </p:txBody>
      </p:sp>
      <p:sp>
        <p:nvSpPr>
          <p:cNvPr id="7" name="Rounded Rectangular Callout 6"/>
          <p:cNvSpPr/>
          <p:nvPr/>
        </p:nvSpPr>
        <p:spPr>
          <a:xfrm>
            <a:off x="1259632" y="875559"/>
            <a:ext cx="1872208" cy="504056"/>
          </a:xfrm>
          <a:prstGeom prst="wedgeRoundRectCallout">
            <a:avLst>
              <a:gd name="adj1" fmla="val 50374"/>
              <a:gd name="adj2" fmla="val 11920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Fyll ut </a:t>
            </a:r>
            <a:r>
              <a:rPr lang="nb-NO" sz="2200" dirty="0" smtClean="0"/>
              <a:t>sida</a:t>
            </a:r>
            <a:r>
              <a:rPr lang="nb-NO" dirty="0" smtClean="0"/>
              <a:t>.</a:t>
            </a:r>
            <a:endParaRPr lang="nb-NO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04664"/>
            <a:ext cx="4217709" cy="59766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21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5</a:t>
            </a:fld>
            <a:endParaRPr lang="nb-NO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512900"/>
            <a:ext cx="3900403" cy="55803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Oval Callout 8"/>
          <p:cNvSpPr/>
          <p:nvPr/>
        </p:nvSpPr>
        <p:spPr>
          <a:xfrm>
            <a:off x="4355976" y="764704"/>
            <a:ext cx="4032448" cy="1008112"/>
          </a:xfrm>
          <a:prstGeom prst="wedgeEllipseCallout">
            <a:avLst>
              <a:gd name="adj1" fmla="val -59721"/>
              <a:gd name="adj2" fmla="val 63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Vi skal lese om </a:t>
            </a:r>
            <a:r>
              <a:rPr lang="nb-NO" sz="2200" dirty="0" smtClean="0"/>
              <a:t>kva </a:t>
            </a:r>
            <a:r>
              <a:rPr lang="nb-NO" sz="2200" dirty="0" err="1" smtClean="0"/>
              <a:t>ein</a:t>
            </a:r>
            <a:r>
              <a:rPr lang="nb-NO" sz="2200" dirty="0" smtClean="0"/>
              <a:t> </a:t>
            </a:r>
            <a:r>
              <a:rPr lang="nb-NO" sz="2200" dirty="0" err="1" smtClean="0"/>
              <a:t>elektrikar</a:t>
            </a:r>
            <a:r>
              <a:rPr lang="nb-NO" sz="2200" dirty="0" smtClean="0"/>
              <a:t> </a:t>
            </a:r>
            <a:r>
              <a:rPr lang="nb-NO" sz="2200" dirty="0" err="1" smtClean="0"/>
              <a:t>gjer</a:t>
            </a:r>
            <a:r>
              <a:rPr lang="nb-NO" sz="2200" dirty="0" smtClean="0"/>
              <a:t> </a:t>
            </a:r>
            <a:r>
              <a:rPr lang="nb-NO" sz="2200" dirty="0" smtClean="0"/>
              <a:t>på jobb.</a:t>
            </a:r>
            <a:endParaRPr lang="nb-NO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4100472" y="3212976"/>
            <a:ext cx="4824536" cy="1200329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Lesemål: </a:t>
            </a:r>
            <a:endParaRPr lang="nb-NO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nb-NO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K</a:t>
            </a:r>
            <a:r>
              <a:rPr lang="nb-NO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va </a:t>
            </a:r>
            <a:r>
              <a:rPr lang="nb-NO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har vi gjort som </a:t>
            </a:r>
            <a:r>
              <a:rPr lang="nb-NO" sz="24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liknar</a:t>
            </a:r>
            <a:r>
              <a:rPr lang="nb-NO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nb-NO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på det </a:t>
            </a:r>
            <a:r>
              <a:rPr lang="nb-NO" sz="24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ein</a:t>
            </a:r>
            <a:r>
              <a:rPr lang="nb-NO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nb-NO" sz="24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elektrikar</a:t>
            </a:r>
            <a:r>
              <a:rPr lang="nb-NO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nb-NO" sz="24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gjer</a:t>
            </a:r>
            <a:r>
              <a:rPr lang="nb-NO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581316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896" y="260648"/>
            <a:ext cx="1656184" cy="720080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Side 6–7   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6</a:t>
            </a:fld>
            <a:endParaRPr lang="nb-NO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5736" y="1772815"/>
            <a:ext cx="6400696" cy="45405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251520" y="692696"/>
            <a:ext cx="3024336" cy="936104"/>
          </a:xfrm>
          <a:prstGeom prst="wedgeEllipseCallout">
            <a:avLst>
              <a:gd name="adj1" fmla="val 50336"/>
              <a:gd name="adj2" fmla="val 773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err="1" smtClean="0"/>
              <a:t>Liknar</a:t>
            </a:r>
            <a:r>
              <a:rPr lang="nb-NO" sz="2000" dirty="0" smtClean="0"/>
              <a:t> dette på </a:t>
            </a:r>
            <a:r>
              <a:rPr lang="nb-NO" sz="2000" dirty="0" err="1" smtClean="0"/>
              <a:t>noko</a:t>
            </a:r>
            <a:r>
              <a:rPr lang="nb-NO" sz="2000" dirty="0" smtClean="0"/>
              <a:t> vi har gjort</a:t>
            </a:r>
            <a:r>
              <a:rPr lang="nb-NO" sz="2000" dirty="0" smtClean="0"/>
              <a:t>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35442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7944" y="692696"/>
            <a:ext cx="1872208" cy="648072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Side 8–9  </a:t>
            </a:r>
            <a:endParaRPr lang="nb-NO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7</a:t>
            </a:fld>
            <a:endParaRPr lang="nb-NO"/>
          </a:p>
        </p:txBody>
      </p:sp>
      <p:pic>
        <p:nvPicPr>
          <p:cNvPr id="3074" name="Picture 2" descr="N:\Forskerføtter og leserøtter\ELEKTRISITET\Elevbøker\Elektrikerbok\side 8 og 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6974152" cy="4926143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Callout 6"/>
          <p:cNvSpPr/>
          <p:nvPr/>
        </p:nvSpPr>
        <p:spPr>
          <a:xfrm>
            <a:off x="179512" y="404664"/>
            <a:ext cx="3456384" cy="1008112"/>
          </a:xfrm>
          <a:prstGeom prst="wedgeEllipseCallout">
            <a:avLst>
              <a:gd name="adj1" fmla="val 41685"/>
              <a:gd name="adj2" fmla="val 796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err="1" smtClean="0"/>
              <a:t>Liknar</a:t>
            </a:r>
            <a:r>
              <a:rPr lang="nb-NO" sz="2000" dirty="0" smtClean="0"/>
              <a:t> dette på </a:t>
            </a:r>
            <a:r>
              <a:rPr lang="nb-NO" sz="2000" dirty="0" err="1" smtClean="0"/>
              <a:t>noko</a:t>
            </a:r>
            <a:r>
              <a:rPr lang="nb-NO" sz="2000" dirty="0" smtClean="0"/>
              <a:t> vi har gjort</a:t>
            </a:r>
            <a:r>
              <a:rPr lang="nb-NO" sz="2000" dirty="0" smtClean="0"/>
              <a:t>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40051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livov\AppData\Local\Microsoft\Windows\Temporary Internet Files\Content.IE5\81SUHK9S\20170214_105257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36" t="31939" r="28081" b="12836"/>
          <a:stretch/>
        </p:blipFill>
        <p:spPr bwMode="auto">
          <a:xfrm>
            <a:off x="827837" y="1340768"/>
            <a:ext cx="3484440" cy="2860122"/>
          </a:xfrm>
          <a:prstGeom prst="rect">
            <a:avLst/>
          </a:prstGeom>
          <a:noFill/>
          <a:extLst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8</a:t>
            </a:fld>
            <a:endParaRPr lang="nb-NO"/>
          </a:p>
        </p:txBody>
      </p:sp>
      <p:pic>
        <p:nvPicPr>
          <p:cNvPr id="5" name="Picture 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9" t="50000" r="64916" b="31163"/>
          <a:stretch/>
        </p:blipFill>
        <p:spPr>
          <a:xfrm>
            <a:off x="4720141" y="1340768"/>
            <a:ext cx="3600400" cy="2860122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351837" y="4747868"/>
            <a:ext cx="3960440" cy="864096"/>
          </a:xfrm>
          <a:prstGeom prst="wedgeRoundRectCallout">
            <a:avLst>
              <a:gd name="adj1" fmla="val -12687"/>
              <a:gd name="adj2" fmla="val -9537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Koplingsklemmene </a:t>
            </a:r>
            <a:r>
              <a:rPr lang="nb-NO" sz="2000" dirty="0" smtClean="0"/>
              <a:t>vi brukte er </a:t>
            </a:r>
            <a:r>
              <a:rPr lang="nb-NO" sz="2000" b="1" dirty="0" err="1" smtClean="0"/>
              <a:t>modellar</a:t>
            </a:r>
            <a:r>
              <a:rPr lang="nb-NO" sz="2000" b="1" dirty="0" smtClean="0"/>
              <a:t> </a:t>
            </a:r>
            <a:r>
              <a:rPr lang="nb-NO" sz="2000" dirty="0" smtClean="0"/>
              <a:t>av ekte </a:t>
            </a:r>
            <a:r>
              <a:rPr lang="nb-NO" sz="2000" dirty="0" err="1" smtClean="0"/>
              <a:t>koplingsboksar</a:t>
            </a:r>
            <a:r>
              <a:rPr lang="nb-NO" sz="2000" dirty="0" smtClean="0"/>
              <a:t>.</a:t>
            </a:r>
            <a:endParaRPr lang="nb-NO" sz="2000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4720141" y="4797152"/>
            <a:ext cx="3960440" cy="576064"/>
          </a:xfrm>
          <a:prstGeom prst="wedgeRoundRectCallout">
            <a:avLst>
              <a:gd name="adj1" fmla="val -12687"/>
              <a:gd name="adj2" fmla="val -13246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Slik ser </a:t>
            </a:r>
            <a:r>
              <a:rPr lang="nb-NO" sz="2000" dirty="0" err="1" smtClean="0"/>
              <a:t>ein</a:t>
            </a:r>
            <a:r>
              <a:rPr lang="nb-NO" sz="2000" dirty="0" smtClean="0"/>
              <a:t> </a:t>
            </a:r>
            <a:r>
              <a:rPr lang="nb-NO" sz="2000" dirty="0" smtClean="0"/>
              <a:t>ekte </a:t>
            </a:r>
            <a:r>
              <a:rPr lang="nb-NO" sz="2000" dirty="0" smtClean="0"/>
              <a:t>koplingsboks </a:t>
            </a:r>
            <a:r>
              <a:rPr lang="nb-NO" sz="2000" dirty="0" smtClean="0"/>
              <a:t>ut.</a:t>
            </a:r>
            <a:endParaRPr lang="nb-NO" sz="2000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634488" y="494809"/>
            <a:ext cx="1728192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dirty="0" smtClean="0"/>
              <a:t>Side 8–9  </a:t>
            </a:r>
            <a:endParaRPr lang="nb-NO" b="1" dirty="0" smtClean="0"/>
          </a:p>
        </p:txBody>
      </p:sp>
    </p:spTree>
    <p:extLst>
      <p:ext uri="{BB962C8B-B14F-4D97-AF65-F5344CB8AC3E}">
        <p14:creationId xmlns:p14="http://schemas.microsoft.com/office/powerpoint/2010/main" val="44104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0" y="512676"/>
            <a:ext cx="2088232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dirty="0" smtClean="0"/>
              <a:t>Side 12–13 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9</a:t>
            </a:fld>
            <a:endParaRPr lang="nb-NO"/>
          </a:p>
        </p:txBody>
      </p:sp>
      <p:pic>
        <p:nvPicPr>
          <p:cNvPr id="4098" name="Picture 2" descr="N:\Forskerføtter og leserøtter\ELEKTRISITET\Elevbøker\Elektrikerbok\side 12 og 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7113465" cy="5046828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Callout 6"/>
          <p:cNvSpPr/>
          <p:nvPr/>
        </p:nvSpPr>
        <p:spPr>
          <a:xfrm>
            <a:off x="132316" y="260648"/>
            <a:ext cx="3503580" cy="1008112"/>
          </a:xfrm>
          <a:prstGeom prst="wedgeEllipseCallout">
            <a:avLst>
              <a:gd name="adj1" fmla="val 37031"/>
              <a:gd name="adj2" fmla="val 736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Har </a:t>
            </a:r>
            <a:r>
              <a:rPr lang="nb-NO" sz="2000" dirty="0" err="1" smtClean="0"/>
              <a:t>modellromma</a:t>
            </a:r>
            <a:r>
              <a:rPr lang="nb-NO" sz="2000" dirty="0" smtClean="0"/>
              <a:t> våre </a:t>
            </a:r>
            <a:r>
              <a:rPr lang="nb-NO" sz="2000" dirty="0" smtClean="0"/>
              <a:t>sikringsskap?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67772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761</TotalTime>
  <Words>297</Words>
  <Application>Microsoft Office PowerPoint</Application>
  <PresentationFormat>On-screen Show (4:3)</PresentationFormat>
  <Paragraphs>61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Office-tema</vt:lpstr>
      <vt:lpstr>Økt 12 </vt:lpstr>
      <vt:lpstr>Tenk-par-del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Fagprøve </vt:lpstr>
      <vt:lpstr>PowerPoint Presentation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12</dc:title>
  <dc:creator>Maria Gaare Dahl</dc:creator>
  <cp:lastModifiedBy>Maria Gaare Dahl</cp:lastModifiedBy>
  <cp:revision>170</cp:revision>
  <dcterms:created xsi:type="dcterms:W3CDTF">2017-03-17T12:14:44Z</dcterms:created>
  <dcterms:modified xsi:type="dcterms:W3CDTF">2018-06-21T12:33:44Z</dcterms:modified>
</cp:coreProperties>
</file>