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7" r:id="rId3"/>
    <p:sldId id="279" r:id="rId4"/>
    <p:sldId id="273" r:id="rId5"/>
    <p:sldId id="281" r:id="rId6"/>
    <p:sldId id="286" r:id="rId7"/>
    <p:sldId id="276" r:id="rId8"/>
    <p:sldId id="267" r:id="rId9"/>
    <p:sldId id="265" r:id="rId10"/>
    <p:sldId id="268" r:id="rId11"/>
    <p:sldId id="269" r:id="rId12"/>
    <p:sldId id="274" r:id="rId13"/>
    <p:sldId id="259" r:id="rId14"/>
    <p:sldId id="277" r:id="rId15"/>
    <p:sldId id="278" r:id="rId16"/>
    <p:sldId id="285" r:id="rId1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Berit Reitan" initials="BR [2]" lastIdx="4" clrIdx="1">
    <p:extLst>
      <p:ext uri="{19B8F6BF-5375-455C-9EA6-DF929625EA0E}">
        <p15:presenceInfo xmlns:p15="http://schemas.microsoft.com/office/powerpoint/2012/main" userId="S::berire@uio.no::43bce2ec-33aa-41b6-ab62-07979b3a03d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737A"/>
    <a:srgbClr val="7895B5"/>
    <a:srgbClr val="C55A11"/>
    <a:srgbClr val="F5978A"/>
    <a:srgbClr val="00B0F0"/>
    <a:srgbClr val="8ED7F1"/>
    <a:srgbClr val="D0E9BA"/>
    <a:srgbClr val="FD6151"/>
    <a:srgbClr val="82320E"/>
    <a:srgbClr val="7E4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80" autoAdjust="0"/>
    <p:restoredTop sz="93979" autoAdjust="0"/>
  </p:normalViewPr>
  <p:slideViewPr>
    <p:cSldViewPr snapToGrid="0">
      <p:cViewPr varScale="1">
        <p:scale>
          <a:sx n="67" d="100"/>
          <a:sy n="67" d="100"/>
        </p:scale>
        <p:origin x="9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B7FDD-528D-47C5-8054-40D30C210A7B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7E091-2504-4499-A49A-C966FD9579D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24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M8ykxIOd4I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bAjxkGvDNs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https://www.youtube.com/watch?v=mM8ykxIOd4I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17066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u="sng" dirty="0">
                <a:hlinkClick r:id="rId3"/>
              </a:rPr>
              <a:t>https://youtu.be/FbAjxkGvDNs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8364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12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461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547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35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05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814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32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05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105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189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2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32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bAjxkGvDN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4609" y="3756506"/>
            <a:ext cx="9144000" cy="2387600"/>
          </a:xfrm>
        </p:spPr>
        <p:txBody>
          <a:bodyPr/>
          <a:lstStyle/>
          <a:p>
            <a:r>
              <a:rPr lang="nb-NO" dirty="0"/>
              <a:t>Økt 1 </a:t>
            </a:r>
            <a:br>
              <a:rPr lang="nb-NO" dirty="0"/>
            </a:br>
            <a:r>
              <a:rPr lang="nb-NO" dirty="0"/>
              <a:t>Bærekraftige produktvalg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86" y="577417"/>
            <a:ext cx="4769046" cy="317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64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06824"/>
            <a:ext cx="4319954" cy="53701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b="1" dirty="0">
                <a:solidFill>
                  <a:srgbClr val="00B0F0"/>
                </a:solidFill>
              </a:rPr>
              <a:t>Dimensjonen sosiale forhold handler om å sikre at alle mennesker får et godt og rettferdig grunnlag for et anstendig liv. Eksempler på dette er utdanning, anstendig arbeid, godt helsetilbud, likestilling og kulturelt mangfold.</a:t>
            </a:r>
          </a:p>
        </p:txBody>
      </p:sp>
      <p:sp>
        <p:nvSpPr>
          <p:cNvPr id="4" name="Oval 3"/>
          <p:cNvSpPr/>
          <p:nvPr/>
        </p:nvSpPr>
        <p:spPr>
          <a:xfrm>
            <a:off x="5568461" y="1031630"/>
            <a:ext cx="5093677" cy="5165971"/>
          </a:xfrm>
          <a:prstGeom prst="ellipse">
            <a:avLst/>
          </a:prstGeom>
          <a:solidFill>
            <a:srgbClr val="8ED7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Sosiale forhold</a:t>
            </a:r>
          </a:p>
        </p:txBody>
      </p:sp>
    </p:spTree>
    <p:extLst>
      <p:ext uri="{BB962C8B-B14F-4D97-AF65-F5344CB8AC3E}">
        <p14:creationId xmlns:p14="http://schemas.microsoft.com/office/powerpoint/2010/main" val="2977723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42682"/>
            <a:ext cx="4319954" cy="5334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b="1" dirty="0">
                <a:solidFill>
                  <a:srgbClr val="C55A11"/>
                </a:solidFill>
              </a:rPr>
              <a:t>Den økonomiske dimensjonen av bærekraftig utvikling handler om å sikre økonomisk trygghet for mennesker og samfunn. </a:t>
            </a:r>
          </a:p>
          <a:p>
            <a:pPr marL="0" indent="0">
              <a:buNone/>
            </a:pPr>
            <a:r>
              <a:rPr lang="nb-NO" sz="2400" b="1" dirty="0">
                <a:solidFill>
                  <a:srgbClr val="C55A11"/>
                </a:solidFill>
              </a:rPr>
              <a:t>Økonomisk vekst er viktig for fattige land, slik at det kan skapes nye arbeidsplasser.  </a:t>
            </a:r>
          </a:p>
        </p:txBody>
      </p:sp>
      <p:sp>
        <p:nvSpPr>
          <p:cNvPr id="4" name="Oval 3"/>
          <p:cNvSpPr/>
          <p:nvPr/>
        </p:nvSpPr>
        <p:spPr>
          <a:xfrm>
            <a:off x="5568461" y="1031630"/>
            <a:ext cx="5093677" cy="5165971"/>
          </a:xfrm>
          <a:prstGeom prst="ellipse">
            <a:avLst/>
          </a:prstGeom>
          <a:solidFill>
            <a:srgbClr val="F597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Økonomi</a:t>
            </a:r>
          </a:p>
        </p:txBody>
      </p:sp>
    </p:spTree>
    <p:extLst>
      <p:ext uri="{BB962C8B-B14F-4D97-AF65-F5344CB8AC3E}">
        <p14:creationId xmlns:p14="http://schemas.microsoft.com/office/powerpoint/2010/main" val="2775349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1D Film «</a:t>
            </a:r>
            <a:r>
              <a:rPr lang="nb-NO" b="1" dirty="0" err="1"/>
              <a:t>Sweatshop</a:t>
            </a:r>
            <a:r>
              <a:rPr lang="nb-NO" b="1" dirty="0"/>
              <a:t>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609" y="2052394"/>
            <a:ext cx="3111500" cy="1743075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Hvilken dimensjon av bærekraftig utvikling legger denne filmen mest vekt på?</a:t>
            </a:r>
          </a:p>
          <a:p>
            <a:endParaRPr lang="en-US" sz="2200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4758" y="1639706"/>
            <a:ext cx="8307242" cy="4402341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9348138" y="3840876"/>
            <a:ext cx="2632846" cy="286232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dirty="0"/>
              <a:t>Dokumentarserien «</a:t>
            </a:r>
            <a:r>
              <a:rPr lang="nb-NO" dirty="0" err="1"/>
              <a:t>Sweatshop</a:t>
            </a:r>
            <a:r>
              <a:rPr lang="nb-NO" dirty="0"/>
              <a:t>» følger tre norske ungdommer som reiser til Kambodsja for å prøve å jobbe på en tekstilfabrikk. Serien er produsert av Aftenposten, og har blitt sett av millioner av mennesker over hele verden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17609" y="4065914"/>
            <a:ext cx="2635081" cy="2412246"/>
            <a:chOff x="2152072" y="94797"/>
            <a:chExt cx="7067342" cy="6469694"/>
          </a:xfrm>
        </p:grpSpPr>
        <p:sp>
          <p:nvSpPr>
            <p:cNvPr id="9" name="Oval 8"/>
            <p:cNvSpPr/>
            <p:nvPr/>
          </p:nvSpPr>
          <p:spPr>
            <a:xfrm>
              <a:off x="3551820" y="94797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4908440" y="2328950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b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152072" y="2366658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b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698450" y="2928730"/>
              <a:ext cx="1759671" cy="536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Akseptabelt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522695" y="1480007"/>
              <a:ext cx="4283817" cy="660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SOSIALE FORHOLD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389879" y="4496819"/>
              <a:ext cx="2820220" cy="660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MILJØ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607598" y="4496819"/>
              <a:ext cx="2388243" cy="660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ØKONOMI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927598" y="2928730"/>
              <a:ext cx="1759671" cy="536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Rettferdig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782767" y="4438493"/>
              <a:ext cx="1759671" cy="825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Gjennom-</a:t>
              </a:r>
              <a:b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førbart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782767" y="3610680"/>
              <a:ext cx="1759671" cy="536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Bærekraftig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842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1E Produktmerking og bærekraftig utvikling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4168"/>
            <a:ext cx="6631231" cy="46627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Det finnes ulike typer produktmerking som skal gjøre det lettere for forbrukere å gjøre bevisste forbrukervalg som tar hensyn til en bærekraftig utvikling (miljø, sosiale forhold, økonomi).</a:t>
            </a:r>
          </a:p>
          <a:p>
            <a:pPr marL="0" indent="0">
              <a:buNone/>
            </a:pPr>
            <a:r>
              <a:rPr lang="nb-NO" sz="2200" dirty="0"/>
              <a:t>Men ikke alle produktmerker gir oss informasjon om alle tre dimensjonene. </a:t>
            </a:r>
          </a:p>
          <a:p>
            <a:endParaRPr lang="nb-NO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1527" y="3465108"/>
            <a:ext cx="1012633" cy="8074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160" y="3632885"/>
            <a:ext cx="1352068" cy="9739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3504" y="3403675"/>
            <a:ext cx="1012693" cy="942040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0349" y="5449924"/>
            <a:ext cx="978479" cy="9570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26040" y="4535364"/>
            <a:ext cx="832248" cy="8721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44324" y="3177174"/>
            <a:ext cx="886576" cy="9864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/>
          <a:srcRect l="2621" t="7555" r="5710" b="7065"/>
          <a:stretch/>
        </p:blipFill>
        <p:spPr>
          <a:xfrm>
            <a:off x="7469431" y="5412143"/>
            <a:ext cx="909690" cy="9346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3874267"/>
            <a:ext cx="1835410" cy="146519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95279" y="5524877"/>
            <a:ext cx="1404688" cy="8659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66713" y="5636963"/>
            <a:ext cx="938755" cy="86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115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1E Sorter produktmerker I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150038" cy="4351338"/>
          </a:xfrm>
        </p:spPr>
        <p:txBody>
          <a:bodyPr>
            <a:normAutofit/>
          </a:bodyPr>
          <a:lstStyle/>
          <a:p>
            <a:r>
              <a:rPr lang="nb-NO" sz="2200" dirty="0"/>
              <a:t>Les informasjonen på produktmerkene dere har fått utdelt og  plasser dem i den ringen dere mener det hører til. </a:t>
            </a:r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  <a:p>
            <a:r>
              <a:rPr lang="nb-NO" sz="2200" dirty="0"/>
              <a:t>Dersom dere mener et merke kan ligge i flere ringer, velg den ringen dere synes passer best.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3845" y="3149479"/>
            <a:ext cx="618459" cy="6881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716" y="3837624"/>
            <a:ext cx="871888" cy="5374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422" y="2757129"/>
            <a:ext cx="835082" cy="601564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9825" y="3141539"/>
            <a:ext cx="759369" cy="742758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4711083" y="2793085"/>
            <a:ext cx="1607360" cy="1560025"/>
          </a:xfrm>
          <a:prstGeom prst="ellipse">
            <a:avLst/>
          </a:prstGeom>
          <a:solidFill>
            <a:srgbClr val="EA1C00">
              <a:alpha val="4588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nb-NO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069531" y="3472388"/>
            <a:ext cx="8904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ØKONOMI</a:t>
            </a:r>
          </a:p>
        </p:txBody>
      </p:sp>
      <p:sp>
        <p:nvSpPr>
          <p:cNvPr id="29" name="Oval 28"/>
          <p:cNvSpPr/>
          <p:nvPr/>
        </p:nvSpPr>
        <p:spPr>
          <a:xfrm>
            <a:off x="9143589" y="2793085"/>
            <a:ext cx="1612667" cy="1565175"/>
          </a:xfrm>
          <a:prstGeom prst="ellipse">
            <a:avLst/>
          </a:prstGeom>
          <a:solidFill>
            <a:srgbClr val="7CC341">
              <a:alpha val="3607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nb-NO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434767" y="3472388"/>
            <a:ext cx="10515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MILJØ</a:t>
            </a:r>
          </a:p>
        </p:txBody>
      </p:sp>
      <p:sp>
        <p:nvSpPr>
          <p:cNvPr id="31" name="Oval 30"/>
          <p:cNvSpPr/>
          <p:nvPr/>
        </p:nvSpPr>
        <p:spPr>
          <a:xfrm>
            <a:off x="817580" y="2793085"/>
            <a:ext cx="1575516" cy="1565175"/>
          </a:xfrm>
          <a:prstGeom prst="ellipse">
            <a:avLst/>
          </a:prstGeom>
          <a:solidFill>
            <a:srgbClr val="1DAFE3">
              <a:alpha val="49804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82018" y="3472388"/>
            <a:ext cx="159723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SOSIALE FORHOLD</a:t>
            </a:r>
          </a:p>
        </p:txBody>
      </p:sp>
    </p:spTree>
    <p:extLst>
      <p:ext uri="{BB962C8B-B14F-4D97-AF65-F5344CB8AC3E}">
        <p14:creationId xmlns:p14="http://schemas.microsoft.com/office/powerpoint/2010/main" val="1389436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1E Sorter produktmerker II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126506" cy="4351338"/>
          </a:xfrm>
        </p:spPr>
        <p:txBody>
          <a:bodyPr>
            <a:normAutofit/>
          </a:bodyPr>
          <a:lstStyle/>
          <a:p>
            <a:r>
              <a:rPr lang="nb-NO" sz="2200" dirty="0"/>
              <a:t>Sorter produktmerkene på nytt i sirkelen med alle dimensjonene. </a:t>
            </a:r>
          </a:p>
          <a:p>
            <a:r>
              <a:rPr lang="nb-NO" sz="2200" dirty="0"/>
              <a:t>Det nå er mulig å bruke de fire feltene der flere enn en ring inngår (akseptabelt, rettferdig, gjennomførbart, bærekraftig).</a:t>
            </a:r>
          </a:p>
          <a:p>
            <a:r>
              <a:rPr lang="nb-NO" sz="2200" dirty="0"/>
              <a:t>Vurder om det er noen produktmerker som dekker området:</a:t>
            </a:r>
          </a:p>
          <a:p>
            <a:pPr marL="671513" lvl="1" indent="-214313">
              <a:buFontTx/>
              <a:buChar char="-"/>
            </a:pPr>
            <a:r>
              <a:rPr lang="nb-NO" sz="2200" dirty="0"/>
              <a:t>Akseptabelt</a:t>
            </a:r>
          </a:p>
          <a:p>
            <a:pPr marL="671513" lvl="1" indent="-214313">
              <a:buFontTx/>
              <a:buChar char="-"/>
            </a:pPr>
            <a:r>
              <a:rPr lang="nb-NO" sz="2200" dirty="0"/>
              <a:t>Rettferdig</a:t>
            </a:r>
          </a:p>
          <a:p>
            <a:pPr marL="671513" lvl="1" indent="-214313">
              <a:buFontTx/>
              <a:buChar char="-"/>
            </a:pPr>
            <a:r>
              <a:rPr lang="nb-NO" sz="2200" dirty="0"/>
              <a:t>Gjennomførbart</a:t>
            </a:r>
          </a:p>
          <a:p>
            <a:pPr marL="671513" lvl="1" indent="-214313">
              <a:buFontTx/>
              <a:buChar char="-"/>
            </a:pPr>
            <a:r>
              <a:rPr lang="nb-NO" sz="2200" dirty="0"/>
              <a:t>Bærekraftig</a:t>
            </a:r>
          </a:p>
          <a:p>
            <a:endParaRPr lang="nb-NO" sz="2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4695" y="5699094"/>
            <a:ext cx="618459" cy="6881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5982" y="5338864"/>
            <a:ext cx="871888" cy="5374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634" y="4044951"/>
            <a:ext cx="835082" cy="601564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4241" y="3903757"/>
            <a:ext cx="759369" cy="742758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6355702" y="121885"/>
            <a:ext cx="5432612" cy="1493464"/>
          </a:xfrm>
          <a:prstGeom prst="wedgeRoundRectCallout">
            <a:avLst>
              <a:gd name="adj1" fmla="val 38903"/>
              <a:gd name="adj2" fmla="val 86510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i="1" dirty="0"/>
              <a:t>Skriv inn forslagene i Elevhefte B.</a:t>
            </a:r>
            <a:endParaRPr lang="en-US" sz="2800" i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7021410" y="4023380"/>
            <a:ext cx="2635081" cy="2412246"/>
            <a:chOff x="2152072" y="94797"/>
            <a:chExt cx="7067342" cy="6469694"/>
          </a:xfrm>
        </p:grpSpPr>
        <p:sp>
          <p:nvSpPr>
            <p:cNvPr id="11" name="Oval 10"/>
            <p:cNvSpPr/>
            <p:nvPr/>
          </p:nvSpPr>
          <p:spPr>
            <a:xfrm>
              <a:off x="3551820" y="94797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4908440" y="2328950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b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2152072" y="2366658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b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698450" y="2928730"/>
              <a:ext cx="1759671" cy="536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Akseptabelt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522695" y="1480007"/>
              <a:ext cx="4283817" cy="660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SOSIALE FORHOLD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389879" y="4496819"/>
              <a:ext cx="2820220" cy="660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MILJØ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607598" y="4496819"/>
              <a:ext cx="2388243" cy="660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ØKONOMI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927598" y="2928730"/>
              <a:ext cx="1759671" cy="536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Rettferdig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782767" y="4438493"/>
              <a:ext cx="1759671" cy="825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Gjennom-</a:t>
              </a:r>
              <a:b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førbart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782767" y="3610680"/>
              <a:ext cx="1759671" cy="536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Bærekraftig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0550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1F Oppsummering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537011"/>
            <a:ext cx="9460817" cy="3639951"/>
          </a:xfrm>
        </p:spPr>
        <p:txBody>
          <a:bodyPr>
            <a:normAutofit/>
          </a:bodyPr>
          <a:lstStyle/>
          <a:p>
            <a:r>
              <a:rPr lang="nb-NO" sz="2200" dirty="0"/>
              <a:t>Det finnes flere produktmerker enn det dere har jobbet med i denne aktiviteten. Noen av disse er sertifisert (godkjent  med kriterier) mens andre er noe produsenten lager selv (usikre kriterier).</a:t>
            </a:r>
          </a:p>
          <a:p>
            <a:r>
              <a:rPr lang="nb-NO" sz="2200" dirty="0"/>
              <a:t>Det er ikke så lett å finne produktmerker på nettsidene og innen noen bransjer er det bare noen produktgrupper som er merket. Kanskje vi får mer informasjon om vi handler i butikk?</a:t>
            </a:r>
          </a:p>
          <a:p>
            <a:r>
              <a:rPr lang="nb-NO" sz="2200" dirty="0"/>
              <a:t>Neste økt handler også om produkters bærekraftighet men i et utvidet perspektiv. Vi kan vurdere hvor bærekraftig et produkt er ved å undersøke de ulike stadiene i produktets livsløp.  </a:t>
            </a:r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012" y="146473"/>
            <a:ext cx="2428005" cy="1618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4464" y="394683"/>
            <a:ext cx="938755" cy="8640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8238" y="602666"/>
            <a:ext cx="1012633" cy="80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75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Oppdraget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i="1" dirty="0"/>
              <a:t>Dere skal tre inn i rollen som yrkesutøver som har ansvar for en nylig oppstartet bedrift som har en bærekraftig profil. Oppdraget deres de neste fire øktene er å velge et produkt til bedriften deres, basert på en undersøkelse av produktets livsløp og vurdering av produktet i et bærekraftperspektiv. Dere skal i tillegg finne et passende navn og lage en logo som reflekterer bedriftens bærekraftige profil.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5323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1A Oppdraget</a:t>
            </a:r>
            <a:r>
              <a:rPr lang="nb-NO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nb-NO" sz="2200" b="1" dirty="0"/>
              <a:t>1. Velg en av følgende yrker </a:t>
            </a:r>
          </a:p>
          <a:p>
            <a:r>
              <a:rPr lang="nb-NO" sz="2200" dirty="0" err="1"/>
              <a:t>Barista</a:t>
            </a:r>
            <a:endParaRPr lang="nb-NO" sz="2200" dirty="0"/>
          </a:p>
          <a:p>
            <a:r>
              <a:rPr lang="nb-NO" sz="2200" dirty="0"/>
              <a:t>Produktansvarlig i klesbutikk</a:t>
            </a:r>
          </a:p>
          <a:p>
            <a:r>
              <a:rPr lang="nb-NO" sz="2200" dirty="0"/>
              <a:t>Produktansvarlig for en TV-forhandler</a:t>
            </a:r>
          </a:p>
          <a:p>
            <a:r>
              <a:rPr lang="nb-NO" sz="2200" dirty="0"/>
              <a:t>Frisør </a:t>
            </a:r>
            <a:endParaRPr lang="en-US" sz="2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/>
              <a:t>2. Les oppdraget dere får utdelt</a:t>
            </a:r>
          </a:p>
          <a:p>
            <a:r>
              <a:rPr lang="nb-NO" sz="2200" dirty="0"/>
              <a:t>Hva er oppdraget?</a:t>
            </a:r>
          </a:p>
          <a:p>
            <a:r>
              <a:rPr lang="nb-NO" sz="2200" dirty="0"/>
              <a:t>Hvordan skal løsningen på oppdraget presenteres?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374803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1A Oppdraget</a:t>
            </a:r>
            <a:r>
              <a:rPr lang="nb-NO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45010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I økt 4 skal hver gruppe presentere: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2200" dirty="0"/>
              <a:t>Et passende navn og en logo som reflekterer bedriftens bærekraftige profil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2200" dirty="0"/>
              <a:t>To plakater der dere har:</a:t>
            </a:r>
          </a:p>
          <a:p>
            <a:pPr lvl="1"/>
            <a:r>
              <a:rPr lang="nb-NO" sz="2200" dirty="0"/>
              <a:t>vurdert livsløpet til de to produktene</a:t>
            </a:r>
          </a:p>
          <a:p>
            <a:pPr lvl="1"/>
            <a:r>
              <a:rPr lang="nb-NO" sz="2200" dirty="0"/>
              <a:t>en bærekraftsanalyse av de to produktene for både produsent og forbruker.</a:t>
            </a:r>
          </a:p>
          <a:p>
            <a:pPr lvl="1"/>
            <a:r>
              <a:rPr lang="nb-NO" sz="2200" dirty="0"/>
              <a:t>en samlet vurdering av produktene.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2200"/>
              <a:t>En </a:t>
            </a:r>
            <a:r>
              <a:rPr lang="nb-NO" sz="2200" dirty="0"/>
              <a:t>beslutning om hvilket av produktene dere ønsker å kjøpe til bedriften deres med begrunnelse basert på bærekraft gjennom hele livsløpet.</a:t>
            </a:r>
          </a:p>
          <a:p>
            <a:pPr marL="514350" indent="-514350">
              <a:buFont typeface="+mj-lt"/>
              <a:buAutoNum type="arabicPeriod"/>
            </a:pPr>
            <a:endParaRPr lang="nb-NO" sz="2200" dirty="0"/>
          </a:p>
          <a:p>
            <a:endParaRPr lang="en-US" sz="2200" dirty="0"/>
          </a:p>
          <a:p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4703" y="916132"/>
            <a:ext cx="3079893" cy="4085700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 rot="19939164">
            <a:off x="6969688" y="2844257"/>
            <a:ext cx="1655646" cy="2294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 rot="20775856">
            <a:off x="7086424" y="3641102"/>
            <a:ext cx="1584564" cy="2294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20737567">
            <a:off x="7189563" y="4660293"/>
            <a:ext cx="1557617" cy="2432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589" y="259268"/>
            <a:ext cx="1701847" cy="1207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ight Arrow 9"/>
          <p:cNvSpPr/>
          <p:nvPr/>
        </p:nvSpPr>
        <p:spPr>
          <a:xfrm rot="18060099">
            <a:off x="6544046" y="1819316"/>
            <a:ext cx="723523" cy="2313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8830400" y="1885548"/>
            <a:ext cx="3328109" cy="1194260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8850596" y="3135935"/>
            <a:ext cx="3328109" cy="911411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8764513" y="4092900"/>
            <a:ext cx="3328109" cy="1000191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75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1B bærekraftig?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9887" y="142661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I oppdraget deres skal dere vurdere i hvilken grad produkter er </a:t>
            </a:r>
            <a:r>
              <a:rPr lang="nb-NO" sz="2200" i="1" dirty="0"/>
              <a:t>bærekraftige</a:t>
            </a:r>
            <a:r>
              <a:rPr lang="nb-NO" sz="2200" dirty="0"/>
              <a:t> og lage logo som reflekterer bedriftens deres </a:t>
            </a:r>
            <a:r>
              <a:rPr lang="nb-NO" sz="2200" i="1" dirty="0"/>
              <a:t>bærekraftige</a:t>
            </a:r>
            <a:r>
              <a:rPr lang="nb-NO" sz="2200" dirty="0"/>
              <a:t> profil. </a:t>
            </a:r>
          </a:p>
          <a:p>
            <a:pPr marL="0" indent="0" algn="ctr">
              <a:buNone/>
            </a:pPr>
            <a:r>
              <a:rPr lang="nb-NO" sz="2200" dirty="0"/>
              <a:t>Men hva vil det si at noe er bærekraftig? </a:t>
            </a:r>
          </a:p>
          <a:p>
            <a:pPr marL="514350" indent="-514350">
              <a:buFont typeface="+mj-lt"/>
              <a:buAutoNum type="arabicPeriod"/>
            </a:pPr>
            <a:endParaRPr lang="nb-NO" sz="2400" dirty="0"/>
          </a:p>
          <a:p>
            <a:pPr marL="514350" indent="-514350">
              <a:buFont typeface="+mj-lt"/>
              <a:buAutoNum type="arabicPeriod"/>
            </a:pPr>
            <a:endParaRPr lang="nb-NO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2152073" y="4272360"/>
            <a:ext cx="923636" cy="471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2061556" y="2619974"/>
            <a:ext cx="8337665" cy="4218147"/>
            <a:chOff x="824161" y="3356605"/>
            <a:chExt cx="6893530" cy="3457883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4161" y="3356605"/>
              <a:ext cx="6893530" cy="345788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916258" y="4083934"/>
              <a:ext cx="1789997" cy="883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600" dirty="0">
                  <a:latin typeface="Comic Sans MS" panose="030F0702030302020204" pitchFamily="66" charset="0"/>
                </a:rPr>
                <a:t>Det betyr at vi må ha likestilling og rettferdighet i verden</a:t>
              </a:r>
              <a:endParaRPr lang="en-US" sz="1600" dirty="0">
                <a:latin typeface="Comic Sans MS" panose="030F0702030302020204" pitchFamily="66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202558" y="3457629"/>
              <a:ext cx="1934249" cy="1084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600" dirty="0">
                  <a:latin typeface="Comic Sans MS" panose="030F0702030302020204" pitchFamily="66" charset="0"/>
                </a:rPr>
                <a:t>Jeg mener det handler om at mennesker i fattige land skal ha det like bra som oss. </a:t>
              </a:r>
              <a:endParaRPr lang="en-US" sz="1600" dirty="0">
                <a:latin typeface="Comic Sans MS" panose="030F0702030302020204" pitchFamily="66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680735" y="4028855"/>
              <a:ext cx="1789997" cy="706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600" dirty="0">
                  <a:latin typeface="Comic Sans MS" panose="030F0702030302020204" pitchFamily="66" charset="0"/>
                </a:rPr>
                <a:t>Jeg tenker det handler om å ta vare på miljøet</a:t>
              </a:r>
              <a:endParaRPr lang="en-US" sz="1600" dirty="0">
                <a:latin typeface="Comic Sans MS" panose="030F0702030302020204" pitchFamily="66" charset="0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2706255" y="6298389"/>
              <a:ext cx="3465314" cy="40880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2200" dirty="0">
                  <a:solidFill>
                    <a:srgbClr val="24737A"/>
                  </a:solidFill>
                </a:rPr>
                <a:t>Hva mener du?</a:t>
              </a:r>
              <a:endParaRPr lang="en-US" sz="2200" dirty="0">
                <a:solidFill>
                  <a:srgbClr val="24737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0655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1C Bærekraftig utvikling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14038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Begrepet bærekraftig utvikling ble først brukt i rapporten Vår felles framtid fra 1987, utgitt av Verdenskommisjonen for miljø og utvikling ledet av Norges tidligere statsminister Gro Harlem Brundtland. </a:t>
            </a:r>
          </a:p>
          <a:p>
            <a:endParaRPr lang="nb-NO" sz="2200" dirty="0"/>
          </a:p>
          <a:p>
            <a:pPr marL="457200" lvl="1" indent="0">
              <a:buNone/>
            </a:pPr>
            <a:r>
              <a:rPr lang="nb-NO" sz="2200" i="1" dirty="0"/>
              <a:t>Bærekraftig utvikling er en utvikling som </a:t>
            </a:r>
          </a:p>
          <a:p>
            <a:pPr marL="457200" lvl="1" indent="0">
              <a:buNone/>
            </a:pPr>
            <a:r>
              <a:rPr lang="nb-NO" sz="2200" i="1" dirty="0"/>
              <a:t>imøtekommer dagens behov uten å ødelegge </a:t>
            </a:r>
          </a:p>
          <a:p>
            <a:pPr marL="457200" lvl="1" indent="0">
              <a:buNone/>
            </a:pPr>
            <a:r>
              <a:rPr lang="nb-NO" sz="2200" i="1" dirty="0"/>
              <a:t>mulighetene for at kommende generasjoner skal </a:t>
            </a:r>
          </a:p>
          <a:p>
            <a:pPr marL="457200" lvl="1" indent="0">
              <a:buNone/>
            </a:pPr>
            <a:r>
              <a:rPr lang="nb-NO" sz="2200" i="1" dirty="0"/>
              <a:t>få dekket sine behov.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961" y="3389747"/>
            <a:ext cx="2846167" cy="252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870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1C Bærekraftig utvikling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92523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For å </a:t>
            </a:r>
            <a:r>
              <a:rPr lang="en-US" sz="2200" dirty="0" err="1"/>
              <a:t>skape</a:t>
            </a:r>
            <a:r>
              <a:rPr lang="en-US" sz="2200" dirty="0"/>
              <a:t> </a:t>
            </a:r>
            <a:r>
              <a:rPr lang="en-US" sz="2200" dirty="0" err="1"/>
              <a:t>bærekraftig</a:t>
            </a:r>
            <a:r>
              <a:rPr lang="en-US" sz="2200" dirty="0"/>
              <a:t> </a:t>
            </a:r>
            <a:r>
              <a:rPr lang="en-US" sz="2200" dirty="0" err="1"/>
              <a:t>utvikling</a:t>
            </a:r>
            <a:r>
              <a:rPr lang="en-US" sz="2200" dirty="0"/>
              <a:t> </a:t>
            </a:r>
            <a:r>
              <a:rPr lang="en-US" sz="2200" dirty="0" err="1"/>
              <a:t>må</a:t>
            </a:r>
            <a:r>
              <a:rPr lang="en-US" sz="2200" dirty="0"/>
              <a:t> </a:t>
            </a:r>
            <a:r>
              <a:rPr lang="en-US" sz="2200" dirty="0" err="1"/>
              <a:t>verdenssamfunnet</a:t>
            </a:r>
            <a:r>
              <a:rPr lang="en-US" sz="2200" dirty="0"/>
              <a:t> </a:t>
            </a:r>
            <a:r>
              <a:rPr lang="en-US" sz="2200" dirty="0" err="1"/>
              <a:t>jobbe</a:t>
            </a:r>
            <a:r>
              <a:rPr lang="en-US" sz="2200" dirty="0"/>
              <a:t> </a:t>
            </a:r>
            <a:r>
              <a:rPr lang="en-US" sz="2200" dirty="0" err="1"/>
              <a:t>på</a:t>
            </a:r>
            <a:r>
              <a:rPr lang="en-US" sz="2200" dirty="0"/>
              <a:t> </a:t>
            </a:r>
            <a:r>
              <a:rPr lang="en-US" sz="2200" dirty="0" err="1"/>
              <a:t>tre</a:t>
            </a:r>
            <a:r>
              <a:rPr lang="en-US" sz="2200" dirty="0"/>
              <a:t> </a:t>
            </a:r>
            <a:r>
              <a:rPr lang="en-US" sz="2200" dirty="0" err="1"/>
              <a:t>områder</a:t>
            </a:r>
            <a:r>
              <a:rPr lang="en-US" sz="2200" dirty="0"/>
              <a:t> </a:t>
            </a:r>
            <a:r>
              <a:rPr lang="en-US" sz="2200" dirty="0" err="1"/>
              <a:t>som</a:t>
            </a:r>
            <a:r>
              <a:rPr lang="en-US" sz="2200" dirty="0"/>
              <a:t> vi </a:t>
            </a:r>
            <a:r>
              <a:rPr lang="en-US" sz="2200" dirty="0" err="1"/>
              <a:t>skal</a:t>
            </a:r>
            <a:r>
              <a:rPr lang="en-US" sz="2200" dirty="0"/>
              <a:t> se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filmen</a:t>
            </a:r>
            <a:r>
              <a:rPr lang="en-US" sz="2200" dirty="0"/>
              <a:t>.</a:t>
            </a:r>
          </a:p>
          <a:p>
            <a:pPr marL="0" indent="0" algn="ctr">
              <a:buNone/>
            </a:pPr>
            <a:endParaRPr lang="en-US" sz="2200" dirty="0"/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8329" y="2703663"/>
            <a:ext cx="7888941" cy="400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006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4715704" y="3979092"/>
            <a:ext cx="2635081" cy="2412246"/>
            <a:chOff x="2152072" y="94797"/>
            <a:chExt cx="7067342" cy="6469694"/>
          </a:xfrm>
        </p:grpSpPr>
        <p:sp>
          <p:nvSpPr>
            <p:cNvPr id="43" name="Oval 42"/>
            <p:cNvSpPr/>
            <p:nvPr/>
          </p:nvSpPr>
          <p:spPr>
            <a:xfrm>
              <a:off x="3551820" y="94797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4908440" y="2328950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b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5" name="Oval 44"/>
            <p:cNvSpPr/>
            <p:nvPr/>
          </p:nvSpPr>
          <p:spPr>
            <a:xfrm>
              <a:off x="2152072" y="2366658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b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698450" y="2928730"/>
              <a:ext cx="1759671" cy="536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Akseptabelt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522695" y="1480007"/>
              <a:ext cx="4283817" cy="660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SOSIALE FORHOLD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389879" y="4496819"/>
              <a:ext cx="2820220" cy="660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MILJØ</a:t>
              </a: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6607598" y="4496819"/>
              <a:ext cx="2388243" cy="660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ØKONOMI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5927598" y="2928730"/>
              <a:ext cx="1759671" cy="536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Rettferdig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782767" y="4438493"/>
              <a:ext cx="1759671" cy="825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Gjennom-</a:t>
              </a:r>
              <a:b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førbart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4782767" y="3610680"/>
              <a:ext cx="1759671" cy="536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Bærekraftig</a:t>
              </a:r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1C Bærekraftig utvikling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671008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For at en utvikling skal være bærekraftig, må det alltid tas hensyn til tre hoveddimensjoner; </a:t>
            </a:r>
            <a:r>
              <a:rPr lang="nb-NO" sz="2200" i="1" dirty="0"/>
              <a:t>sosiale forhold, økonomi</a:t>
            </a:r>
            <a:r>
              <a:rPr lang="nb-NO" sz="2200" dirty="0"/>
              <a:t> og </a:t>
            </a:r>
            <a:r>
              <a:rPr lang="nb-NO" sz="2200" i="1" dirty="0"/>
              <a:t>miljø</a:t>
            </a:r>
            <a:r>
              <a:rPr lang="nb-NO" sz="2200" dirty="0"/>
              <a:t>. </a:t>
            </a:r>
          </a:p>
          <a:p>
            <a:pPr marL="0" indent="0">
              <a:buNone/>
            </a:pPr>
            <a:endParaRPr lang="nb-NO" sz="2200" dirty="0"/>
          </a:p>
          <a:p>
            <a:pPr marL="0" indent="0">
              <a:buNone/>
            </a:pPr>
            <a:r>
              <a:rPr lang="nb-NO" sz="2200" dirty="0"/>
              <a:t>Disse reflekterer behovet for å balansere økonomisk og sosial vekst med hensyn til miljøet.</a:t>
            </a:r>
          </a:p>
        </p:txBody>
      </p:sp>
      <p:sp>
        <p:nvSpPr>
          <p:cNvPr id="5" name="Right Arrow 4"/>
          <p:cNvSpPr/>
          <p:nvPr/>
        </p:nvSpPr>
        <p:spPr>
          <a:xfrm rot="20701612">
            <a:off x="3133174" y="5543312"/>
            <a:ext cx="2858369" cy="73366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/>
            <a:r>
              <a:rPr lang="nb-NO" dirty="0"/>
              <a:t>Bærekraftig</a:t>
            </a:r>
          </a:p>
        </p:txBody>
      </p:sp>
      <p:sp>
        <p:nvSpPr>
          <p:cNvPr id="7" name="Left Arrow 6"/>
          <p:cNvSpPr/>
          <p:nvPr/>
        </p:nvSpPr>
        <p:spPr>
          <a:xfrm rot="640276">
            <a:off x="6142459" y="5793622"/>
            <a:ext cx="2482761" cy="733663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/>
            <a:r>
              <a:rPr lang="nb-NO" dirty="0"/>
              <a:t>Gjennomførbart</a:t>
            </a:r>
          </a:p>
        </p:txBody>
      </p:sp>
      <p:sp>
        <p:nvSpPr>
          <p:cNvPr id="8" name="Left Arrow 7"/>
          <p:cNvSpPr/>
          <p:nvPr/>
        </p:nvSpPr>
        <p:spPr>
          <a:xfrm rot="20516963">
            <a:off x="6577418" y="4428557"/>
            <a:ext cx="2385225" cy="733663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/>
            <a:r>
              <a:rPr lang="nb-NO" dirty="0"/>
              <a:t>Rettferdig</a:t>
            </a:r>
          </a:p>
        </p:txBody>
      </p:sp>
      <p:sp>
        <p:nvSpPr>
          <p:cNvPr id="9" name="Right Arrow 8"/>
          <p:cNvSpPr/>
          <p:nvPr/>
        </p:nvSpPr>
        <p:spPr>
          <a:xfrm rot="892465">
            <a:off x="3191634" y="4496362"/>
            <a:ext cx="2305977" cy="73366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/>
            <a:r>
              <a:rPr lang="nb-NO" dirty="0"/>
              <a:t>Akseptabelt</a:t>
            </a:r>
          </a:p>
        </p:txBody>
      </p:sp>
      <p:sp>
        <p:nvSpPr>
          <p:cNvPr id="10" name="Oval 9"/>
          <p:cNvSpPr/>
          <p:nvPr/>
        </p:nvSpPr>
        <p:spPr>
          <a:xfrm>
            <a:off x="5763475" y="5051577"/>
            <a:ext cx="548640" cy="72362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33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99247"/>
            <a:ext cx="4319954" cy="54777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b="1" dirty="0">
                <a:solidFill>
                  <a:schemeClr val="accent6"/>
                </a:solidFill>
              </a:rPr>
              <a:t>Miljødimensjonen av bærekraftig utvikling handler om å ta vare på naturen og klimaet som en fornybar ressurs for mennesker.  </a:t>
            </a:r>
          </a:p>
        </p:txBody>
      </p:sp>
      <p:sp>
        <p:nvSpPr>
          <p:cNvPr id="4" name="Oval 3"/>
          <p:cNvSpPr/>
          <p:nvPr/>
        </p:nvSpPr>
        <p:spPr>
          <a:xfrm>
            <a:off x="5568461" y="1031630"/>
            <a:ext cx="5093677" cy="5165971"/>
          </a:xfrm>
          <a:prstGeom prst="ellipse">
            <a:avLst/>
          </a:prstGeom>
          <a:solidFill>
            <a:srgbClr val="D0E9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Miljø</a:t>
            </a:r>
          </a:p>
        </p:txBody>
      </p:sp>
    </p:spTree>
    <p:extLst>
      <p:ext uri="{BB962C8B-B14F-4D97-AF65-F5344CB8AC3E}">
        <p14:creationId xmlns:p14="http://schemas.microsoft.com/office/powerpoint/2010/main" val="1147794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4036</TotalTime>
  <Words>844</Words>
  <Application>Microsoft Office PowerPoint</Application>
  <PresentationFormat>Widescreen</PresentationFormat>
  <Paragraphs>107</Paragraphs>
  <Slides>16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Office Theme</vt:lpstr>
      <vt:lpstr>Økt 1  Bærekraftige produktvalg</vt:lpstr>
      <vt:lpstr>Oppdraget</vt:lpstr>
      <vt:lpstr>1A Oppdraget </vt:lpstr>
      <vt:lpstr>1A Oppdraget </vt:lpstr>
      <vt:lpstr>1B bærekraftig?</vt:lpstr>
      <vt:lpstr>1C Bærekraftig utvikling </vt:lpstr>
      <vt:lpstr>1C Bærekraftig utvikling </vt:lpstr>
      <vt:lpstr>1C Bærekraftig utvikling</vt:lpstr>
      <vt:lpstr>PowerPoint-presentasjon</vt:lpstr>
      <vt:lpstr>PowerPoint-presentasjon</vt:lpstr>
      <vt:lpstr>PowerPoint-presentasjon</vt:lpstr>
      <vt:lpstr>1D Film «Sweatshop»</vt:lpstr>
      <vt:lpstr>1E Produktmerking og bærekraftig utvikling</vt:lpstr>
      <vt:lpstr>1E Sorter produktmerker I</vt:lpstr>
      <vt:lpstr>1E Sorter produktmerker II</vt:lpstr>
      <vt:lpstr>1F Oppsummering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Livsløpsanalyse</dc:title>
  <dc:creator>Berit Reitan</dc:creator>
  <cp:lastModifiedBy>Majken Korsager</cp:lastModifiedBy>
  <cp:revision>78</cp:revision>
  <dcterms:created xsi:type="dcterms:W3CDTF">2020-07-27T11:27:57Z</dcterms:created>
  <dcterms:modified xsi:type="dcterms:W3CDTF">2024-05-29T11:01:59Z</dcterms:modified>
</cp:coreProperties>
</file>