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99" r:id="rId3"/>
    <p:sldId id="315" r:id="rId4"/>
    <p:sldId id="316" r:id="rId5"/>
    <p:sldId id="321" r:id="rId6"/>
    <p:sldId id="324" r:id="rId7"/>
    <p:sldId id="320" r:id="rId8"/>
    <p:sldId id="325" r:id="rId9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Berit Reitan" initials="BR [2]" lastIdx="1" clrIdx="1">
    <p:extLst>
      <p:ext uri="{19B8F6BF-5375-455C-9EA6-DF929625EA0E}">
        <p15:presenceInfo xmlns:p15="http://schemas.microsoft.com/office/powerpoint/2012/main" userId="S::berire@uio.no::43bce2ec-33aa-41b6-ab62-07979b3a03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0C9"/>
    <a:srgbClr val="C16DEF"/>
    <a:srgbClr val="591BC9"/>
    <a:srgbClr val="F9D1F6"/>
    <a:srgbClr val="EBD0FA"/>
    <a:srgbClr val="ECCDFD"/>
    <a:srgbClr val="FDCDF7"/>
    <a:srgbClr val="4635AF"/>
    <a:srgbClr val="4421C3"/>
    <a:srgbClr val="443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5" autoAdjust="0"/>
    <p:restoredTop sz="86463" autoAdjust="0"/>
  </p:normalViewPr>
  <p:slideViewPr>
    <p:cSldViewPr snapToGrid="0">
      <p:cViewPr varScale="1">
        <p:scale>
          <a:sx n="83" d="100"/>
          <a:sy n="83" d="100"/>
        </p:scale>
        <p:origin x="96" y="396"/>
      </p:cViewPr>
      <p:guideLst/>
    </p:cSldViewPr>
  </p:slideViewPr>
  <p:outlineViewPr>
    <p:cViewPr>
      <p:scale>
        <a:sx n="33" d="100"/>
        <a:sy n="33" d="100"/>
      </p:scale>
      <p:origin x="0" y="-160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A373-D147-4681-A1D8-B1CAC4190B31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85D8C-4EF5-45C7-BCF5-FE7A2FB137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08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95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85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75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sz="1200" dirty="0"/>
              <a:t>Ev. ekstra informasjon: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dirty="0"/>
              <a:t>Vannklokker ble allerede brukt i Egypt fra ca. 1500 f.Kr.</a:t>
            </a: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Vannklokkene</a:t>
            </a:r>
            <a:r>
              <a:rPr lang="en-US" sz="1200" dirty="0"/>
              <a:t> </a:t>
            </a:r>
            <a:r>
              <a:rPr lang="en-US" sz="1200" dirty="0" err="1"/>
              <a:t>ble</a:t>
            </a:r>
            <a:r>
              <a:rPr lang="en-US" sz="1200" dirty="0"/>
              <a:t> </a:t>
            </a:r>
            <a:r>
              <a:rPr lang="en-US" sz="1200" dirty="0" err="1"/>
              <a:t>blant</a:t>
            </a:r>
            <a:r>
              <a:rPr lang="en-US" sz="1200" dirty="0"/>
              <a:t> </a:t>
            </a:r>
            <a:r>
              <a:rPr lang="en-US" sz="1200" dirty="0" err="1"/>
              <a:t>annet</a:t>
            </a:r>
            <a:r>
              <a:rPr lang="en-US" sz="1200" dirty="0"/>
              <a:t> </a:t>
            </a:r>
            <a:r>
              <a:rPr lang="en-US" sz="1200" dirty="0" err="1"/>
              <a:t>brukt</a:t>
            </a:r>
            <a:r>
              <a:rPr lang="en-US" sz="1200" dirty="0"/>
              <a:t> </a:t>
            </a:r>
            <a:r>
              <a:rPr lang="en-US" sz="1200" dirty="0" err="1"/>
              <a:t>til</a:t>
            </a:r>
            <a:r>
              <a:rPr lang="en-US" sz="1200" dirty="0"/>
              <a:t> å </a:t>
            </a:r>
            <a:r>
              <a:rPr lang="en-US" sz="1200" dirty="0" err="1"/>
              <a:t>begrense</a:t>
            </a:r>
            <a:r>
              <a:rPr lang="en-US" sz="1200" dirty="0"/>
              <a:t> </a:t>
            </a:r>
            <a:r>
              <a:rPr lang="en-US" sz="1200" dirty="0" err="1"/>
              <a:t>taletiden</a:t>
            </a:r>
            <a:r>
              <a:rPr lang="en-US" sz="1200" dirty="0"/>
              <a:t> </a:t>
            </a:r>
            <a:r>
              <a:rPr lang="en-US" sz="1200" dirty="0" err="1"/>
              <a:t>ved</a:t>
            </a:r>
            <a:r>
              <a:rPr lang="en-US" sz="1200" dirty="0"/>
              <a:t> de </a:t>
            </a:r>
            <a:r>
              <a:rPr lang="en-US" sz="1200" dirty="0" err="1"/>
              <a:t>greske</a:t>
            </a:r>
            <a:r>
              <a:rPr lang="en-US" sz="1200" dirty="0"/>
              <a:t> </a:t>
            </a:r>
            <a:r>
              <a:rPr lang="en-US" sz="1200" dirty="0" err="1"/>
              <a:t>domstolene</a:t>
            </a:r>
            <a:endParaRPr lang="en-US" sz="1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err="1"/>
              <a:t>Taleren</a:t>
            </a:r>
            <a:r>
              <a:rPr lang="en-US" sz="1200" dirty="0"/>
              <a:t> </a:t>
            </a:r>
            <a:r>
              <a:rPr lang="en-US" sz="1200" dirty="0" err="1"/>
              <a:t>fikk</a:t>
            </a:r>
            <a:r>
              <a:rPr lang="en-US" sz="1200" dirty="0"/>
              <a:t> for </a:t>
            </a:r>
            <a:r>
              <a:rPr lang="en-US" sz="1200" dirty="0" err="1"/>
              <a:t>eksempel</a:t>
            </a:r>
            <a:r>
              <a:rPr lang="en-US" sz="1200" dirty="0"/>
              <a:t> </a:t>
            </a:r>
            <a:r>
              <a:rPr lang="en-US" sz="1200" dirty="0" err="1"/>
              <a:t>tildelt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beholder med 120 liter </a:t>
            </a:r>
            <a:r>
              <a:rPr lang="en-US" sz="1200" dirty="0" err="1"/>
              <a:t>vann</a:t>
            </a:r>
            <a:r>
              <a:rPr lang="en-US" sz="1200" dirty="0"/>
              <a:t>, og </a:t>
            </a:r>
            <a:r>
              <a:rPr lang="en-US" sz="1200" dirty="0" err="1"/>
              <a:t>når</a:t>
            </a:r>
            <a:r>
              <a:rPr lang="en-US" sz="1200" dirty="0"/>
              <a:t> den var tom </a:t>
            </a:r>
            <a:r>
              <a:rPr lang="en-US" sz="1200" dirty="0" err="1"/>
              <a:t>etter</a:t>
            </a:r>
            <a:r>
              <a:rPr lang="en-US" sz="1200" dirty="0"/>
              <a:t> ca. 20 </a:t>
            </a:r>
            <a:r>
              <a:rPr lang="en-US" sz="1200" dirty="0" err="1"/>
              <a:t>minutter</a:t>
            </a:r>
            <a:r>
              <a:rPr lang="en-US" sz="1200" dirty="0"/>
              <a:t>, var </a:t>
            </a:r>
            <a:r>
              <a:rPr lang="en-US" sz="1200" dirty="0" err="1"/>
              <a:t>taletiden</a:t>
            </a:r>
            <a:r>
              <a:rPr lang="en-US" sz="1200" dirty="0"/>
              <a:t> </a:t>
            </a:r>
            <a:r>
              <a:rPr lang="en-US" sz="1200" dirty="0" err="1"/>
              <a:t>ute</a:t>
            </a:r>
            <a:r>
              <a:rPr lang="en-US" sz="1200" dirty="0"/>
              <a:t>. </a:t>
            </a:r>
          </a:p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3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dirty="0"/>
              <a:t>Ev. ekstra informasjon: </a:t>
            </a:r>
          </a:p>
          <a:p>
            <a:pPr marL="0" indent="0">
              <a:buNone/>
            </a:pPr>
            <a:r>
              <a:rPr lang="nb-NO" sz="1200" dirty="0"/>
              <a:t>Et timeglass består av to beholdere som er forbundet til hverandre med et tynt rør. Den ene beholderen er nesten full med fin sand, som renner gjennom røret og ned i den andre beholderen.</a:t>
            </a:r>
          </a:p>
          <a:p>
            <a:pPr marL="0" indent="0">
              <a:buNone/>
            </a:pPr>
            <a:r>
              <a:rPr lang="nb-NO" sz="1200" dirty="0"/>
              <a:t>Timeglasset tilpasses ønsket tid med å variere mengde sand, og tykkelsen på røret mellom beholderne.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77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Ev. ekstra informasjon: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Riktig tid baserer seg på ca. 500 atomur rundt om i verden. Fire av disse ligger i Norge.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Atom-armbåndsur holder seg oppdatert ved hjelp av radiosignaler fra disse 500 atomurene.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58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375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5D8C-4EF5-45C7-BCF5-FE7A2FB137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99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64A83-6143-46AF-AA01-4DCD0D9C6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592F80-C1BA-4916-B0A5-F24DE389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20FB42-1FF4-44AC-B2E5-B3F3B1C9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A3C221-956D-42BE-B939-3A7FDD68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C37602-1ED8-4259-BEB1-F0308C2B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5EB9B-84FB-4E17-A469-D459B1B1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06F51B0-D5AF-4D0D-8A6F-915FDAEBE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BC1957-DDFB-48B6-9774-F13C202A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5DD67B-E9D4-4DF2-87EA-C9E771BF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6E2265-D0E4-40C7-B01E-A9C26508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529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59D0A15-1663-455F-BDF8-09A467EB7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2864A9-3661-4C78-ACEE-09EAB73A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146B4-B2DD-483C-8B7C-313046BD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B46B23-7C5F-4D92-B8B0-9A3811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8A9B51-FD04-40AE-9BBA-69945FA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7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ADC089-B037-4A25-9C41-C2046DFD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402DCE-3909-4E0D-8E08-B59F55314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AF67D-2709-4B63-A384-A2EA25BD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32907-4EAB-4B35-97A8-5304696C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1B4A4D-6445-464A-BA22-DCB648BD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61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600CC-9E92-4679-9C09-0B0A28882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ADA094-F0B1-4CB9-B4AC-5C3F2124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47C40-5532-4A52-88F1-BD8340A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0E71F3-0774-4787-9708-9367CA9E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81B066-C08F-4620-AE83-347F2072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724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7DFFF7-D5A6-484A-B9DC-18C6F649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517FD2-F43A-4A63-A1D6-9729383120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351E93-0B94-48FF-88E0-00C7D0001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025395-C223-4ABD-845A-6412BDF8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FD83792-EB92-40AB-BFF4-EA1142C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BD1C6F-888A-4DF6-AA90-0C7E7E3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8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76CADA-6351-445D-90ED-9DAEADBC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B2C4B0-7563-4B55-A4E4-EE616C54C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8720E4-33D6-41FE-B144-F099982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07D4CED-475E-4FCC-A0DE-5D2FBA26F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D552F99-7607-4EBE-8741-E1F47F0EF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9ADA9-6BA0-4660-B02C-1E2ED123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FA441B2-8280-4EC7-90F1-DCC7A226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46FB874-D70C-4CE0-B676-95CA9DA9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08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192E0-3613-487C-8CCE-0C010D23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527ACB-BFE5-43BD-A300-7AC213BE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714CFE-CE0C-4C28-8F08-79A494FC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6463B4-DBC7-467F-8240-DBD2BE16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7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3E2FA-0A25-4ABD-8F23-8C984B9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4BDAE6-8FFB-443D-9DEC-DD29F2A66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9CEE96-BFB5-4A78-8D14-D189A9D5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9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25522-8C61-429C-85D5-50DDE44A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F85FDE-8C38-4D80-B1C5-7A8EE29CF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E0ABC0-6BA2-41F9-91E6-4D32C1122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A395B4-81B8-4BE2-86D7-CE51B609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6FCCDA2-75F0-428F-92A2-08CA75E8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E33465-23B6-4DD9-BFF2-DD783C642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1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2C3EA-3A07-42BA-A380-275DA6E0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CCF2CC-C557-4906-A690-DFE9D3FE9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35D2717-59F1-488C-BAF3-960F16C7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5A69AE-ADE0-49AE-A6B2-200252A1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84B8586-0C88-4565-AA81-671EA9E6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0910ED4-E7FB-4CF2-95B6-06327E09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2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36E382-525D-4ED0-8836-C55E90D4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6FF145-F5DA-46DA-8B4A-5B5A50EE8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B31DCB8-59A5-41D4-A02D-F489ED5B9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D708A-601D-463E-BAAA-B629D5E5123E}" type="datetimeFigureOut">
              <a:rPr lang="nb-NO" smtClean="0"/>
              <a:t>26.06.2023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04C31A-5019-4E08-92C1-3B04199B5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51DB716-21AC-425E-AF9C-1ED12367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E640-82F3-4002-965F-DBED17272C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04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Marsy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fmU15hJ1W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A8E78FF-0504-4A4A-8628-1F17A49D9B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Hvordan måle tid?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ete 1" descr="Stoppeklokke. Foto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7144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400" dirty="0"/>
              <a:t>Å måle tid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b-NO" sz="2200" dirty="0"/>
              <a:t>Dere har nå brukt klokke til å ta tida og til å legge sammen totalt brukt tid i ei gitt løype. </a:t>
            </a:r>
          </a:p>
          <a:p>
            <a:r>
              <a:rPr lang="nb-NO" sz="2200" dirty="0"/>
              <a:t>Vi skal nå legge inn tidene til alle gruppene i en felles tabell og se hvem som kom nærmest idealtida.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8" name="Bilde 7" descr="Digitalt armbåndsur. Foto">
            <a:extLst>
              <a:ext uri="{FF2B5EF4-FFF2-40B4-BE49-F238E27FC236}">
                <a16:creationId xmlns:a16="http://schemas.microsoft.com/office/drawing/2014/main" id="{5B67B629-0C84-4D5D-9481-B522798EB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754" y="1205553"/>
            <a:ext cx="5458968" cy="44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1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Totaltida på hver gruppe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4B346C59-1362-4312-8857-B20F47312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151463"/>
              </p:ext>
            </p:extLst>
          </p:nvPr>
        </p:nvGraphicFramePr>
        <p:xfrm>
          <a:off x="1026459" y="1969060"/>
          <a:ext cx="5180215" cy="310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293">
                  <a:extLst>
                    <a:ext uri="{9D8B030D-6E8A-4147-A177-3AD203B41FA5}">
                      <a16:colId xmlns:a16="http://schemas.microsoft.com/office/drawing/2014/main" val="2397091683"/>
                    </a:ext>
                  </a:extLst>
                </a:gridCol>
                <a:gridCol w="4236922">
                  <a:extLst>
                    <a:ext uri="{9D8B030D-6E8A-4147-A177-3AD203B41FA5}">
                      <a16:colId xmlns:a16="http://schemas.microsoft.com/office/drawing/2014/main" val="3726823719"/>
                    </a:ext>
                  </a:extLst>
                </a:gridCol>
              </a:tblGrid>
              <a:tr h="388121">
                <a:tc>
                  <a:txBody>
                    <a:bodyPr/>
                    <a:lstStyle/>
                    <a:p>
                      <a:r>
                        <a:rPr lang="nb-NO" dirty="0"/>
                        <a:t>Gruppe</a:t>
                      </a:r>
                    </a:p>
                  </a:txBody>
                  <a:tcPr>
                    <a:solidFill>
                      <a:srgbClr val="1B30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Totaltid</a:t>
                      </a:r>
                    </a:p>
                  </a:txBody>
                  <a:tcPr>
                    <a:solidFill>
                      <a:srgbClr val="1B3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67879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45809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032845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75140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661233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503258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761250"/>
                  </a:ext>
                </a:extLst>
              </a:tr>
              <a:tr h="38812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48371"/>
                  </a:ext>
                </a:extLst>
              </a:tr>
            </a:tbl>
          </a:graphicData>
        </a:graphic>
      </p:graphicFrame>
      <p:pic>
        <p:nvPicPr>
          <p:cNvPr id="7" name="Bilde 6" descr="Samling av klokker. Illustrasjon">
            <a:extLst>
              <a:ext uri="{FF2B5EF4-FFF2-40B4-BE49-F238E27FC236}">
                <a16:creationId xmlns:a16="http://schemas.microsoft.com/office/drawing/2014/main" id="{D38D00F2-0518-46E7-AECA-9F3C9E954A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974" y="1958975"/>
            <a:ext cx="5076825" cy="338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nakkeboble: rektangel med avrundede hjørner 5">
            <a:extLst>
              <a:ext uri="{FF2B5EF4-FFF2-40B4-BE49-F238E27FC236}">
                <a16:creationId xmlns:a16="http://schemas.microsoft.com/office/drawing/2014/main" id="{CBA429EF-399A-40B4-8FF1-7C5732BE89F8}"/>
              </a:ext>
            </a:extLst>
          </p:cNvPr>
          <p:cNvSpPr/>
          <p:nvPr/>
        </p:nvSpPr>
        <p:spPr>
          <a:xfrm>
            <a:off x="7852929" y="365125"/>
            <a:ext cx="3015095" cy="1076325"/>
          </a:xfrm>
          <a:prstGeom prst="wedgeRoundRectCallout">
            <a:avLst>
              <a:gd name="adj1" fmla="val -74293"/>
              <a:gd name="adj2" fmla="val 93209"/>
              <a:gd name="adj3" fmla="val 16667"/>
            </a:avLst>
          </a:prstGeom>
          <a:solidFill>
            <a:schemeClr val="bg1"/>
          </a:solidFill>
          <a:ln w="28575">
            <a:solidFill>
              <a:srgbClr val="1B3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Hvilke strategier brukte dere?</a:t>
            </a:r>
          </a:p>
        </p:txBody>
      </p:sp>
      <p:sp>
        <p:nvSpPr>
          <p:cNvPr id="6" name="Snakkeboble: rektangel med avrundede hjørner 6">
            <a:extLst>
              <a:ext uri="{FF2B5EF4-FFF2-40B4-BE49-F238E27FC236}">
                <a16:creationId xmlns:a16="http://schemas.microsoft.com/office/drawing/2014/main" id="{327B26B9-96DA-42B5-B8D3-81592DF965A5}"/>
              </a:ext>
            </a:extLst>
          </p:cNvPr>
          <p:cNvSpPr/>
          <p:nvPr/>
        </p:nvSpPr>
        <p:spPr>
          <a:xfrm>
            <a:off x="5143500" y="5461000"/>
            <a:ext cx="3015095" cy="1076325"/>
          </a:xfrm>
          <a:prstGeom prst="wedgeRoundRectCallout">
            <a:avLst>
              <a:gd name="adj1" fmla="val -37818"/>
              <a:gd name="adj2" fmla="val -76381"/>
              <a:gd name="adj3" fmla="val 16667"/>
            </a:avLst>
          </a:prstGeom>
          <a:solidFill>
            <a:schemeClr val="bg1"/>
          </a:solidFill>
          <a:ln w="28575">
            <a:solidFill>
              <a:srgbClr val="1B3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Hvilken strategi fungerte best? Hvorfor?</a:t>
            </a:r>
          </a:p>
        </p:txBody>
      </p:sp>
    </p:spTree>
    <p:extLst>
      <p:ext uri="{BB962C8B-B14F-4D97-AF65-F5344CB8AC3E}">
        <p14:creationId xmlns:p14="http://schemas.microsoft.com/office/powerpoint/2010/main" val="23247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000" dirty="0"/>
              <a:t>De eldste klokkene</a:t>
            </a:r>
          </a:p>
        </p:txBody>
      </p:sp>
      <p:sp>
        <p:nvSpPr>
          <p:cNvPr id="4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17194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 sz="2200" dirty="0"/>
              <a:t>Noen av de eldste klokkene vi kjenner til, er vannklokker (vannur). </a:t>
            </a:r>
          </a:p>
          <a:p>
            <a:pPr marL="0" indent="0">
              <a:buNone/>
            </a:pPr>
            <a:r>
              <a:rPr lang="nb-NO" sz="2200" b="0" i="0" dirty="0">
                <a:effectLst/>
              </a:rPr>
              <a:t>Vannklokkene </a:t>
            </a:r>
            <a:r>
              <a:rPr lang="nb-NO" sz="2200" dirty="0"/>
              <a:t>hadde et lite hull i bunnen. Når beholderen var tom for vann, hadde den tilmålte tida gått. </a:t>
            </a:r>
          </a:p>
          <a:p>
            <a:pPr marL="0" indent="0">
              <a:buNone/>
            </a:pPr>
            <a:endParaRPr lang="nb-NO" sz="2200" dirty="0"/>
          </a:p>
        </p:txBody>
      </p:sp>
      <p:pic>
        <p:nvPicPr>
          <p:cNvPr id="1026" name="Picture 2" descr="Rekonstruksjon av en leireoriginal fra slutten av 500-tallet f.Kr. Foto.">
            <a:extLs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036" y="142465"/>
            <a:ext cx="4334845" cy="603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73037" y="6250242"/>
            <a:ext cx="4666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Rekonstruksjon av en leireoriginal fra slutten av 500-tallet f.Kr. Ancient Agora Museum i Athen. </a:t>
            </a:r>
            <a:r>
              <a:rPr lang="nb-NO" sz="1400" dirty="0" err="1">
                <a:hlinkClick r:id="rId4" tooltip="User:Marsyas"/>
              </a:rPr>
              <a:t>Marsyas</a:t>
            </a:r>
            <a:r>
              <a:rPr lang="nb-NO" sz="1400" dirty="0"/>
              <a:t>, CC BY-SA 2.5</a:t>
            </a:r>
          </a:p>
        </p:txBody>
      </p:sp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9A065D6F-81CA-064A-D520-21A0B1F5D2CD}"/>
              </a:ext>
            </a:extLst>
          </p:cNvPr>
          <p:cNvSpPr/>
          <p:nvPr/>
        </p:nvSpPr>
        <p:spPr>
          <a:xfrm>
            <a:off x="2071609" y="5513261"/>
            <a:ext cx="3495675" cy="1076325"/>
          </a:xfrm>
          <a:prstGeom prst="wedgeRoundRectCallout">
            <a:avLst>
              <a:gd name="adj1" fmla="val 21658"/>
              <a:gd name="adj2" fmla="val -8096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Men vannklokker måtte da være upraktiske å ta med seg?</a:t>
            </a:r>
          </a:p>
        </p:txBody>
      </p:sp>
    </p:spTree>
    <p:extLst>
      <p:ext uri="{BB962C8B-B14F-4D97-AF65-F5344CB8AC3E}">
        <p14:creationId xmlns:p14="http://schemas.microsoft.com/office/powerpoint/2010/main" val="26930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b-NO" sz="5400" dirty="0"/>
              <a:t>Timeglass (sandur)</a:t>
            </a:r>
          </a:p>
        </p:txBody>
      </p:sp>
      <p:pic>
        <p:nvPicPr>
          <p:cNvPr id="6" name="Bilde 5" descr="Timeglass. Foto.">
            <a:extLst>
              <a:ext uri="{FF2B5EF4-FFF2-40B4-BE49-F238E27FC236}">
                <a16:creationId xmlns:a16="http://schemas.microsoft.com/office/drawing/2014/main" id="{12A1AFD3-1167-4052-AF84-094A170CEC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089904" cy="23157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Timeglass var en vanlig tidsmåler i middelalderen, og det er fortsatt i bruk i dag, for eksempel i brettspill. </a:t>
            </a:r>
          </a:p>
          <a:p>
            <a:pPr marL="0" indent="0">
              <a:buNone/>
            </a:pPr>
            <a:r>
              <a:rPr lang="nb-NO" sz="2200" dirty="0"/>
              <a:t>Timeglass fungerer litt på samme måte som vannklokkene, men de er mye enklere å ta med seg.</a:t>
            </a:r>
          </a:p>
        </p:txBody>
      </p:sp>
    </p:spTree>
    <p:extLst>
      <p:ext uri="{BB962C8B-B14F-4D97-AF65-F5344CB8AC3E}">
        <p14:creationId xmlns:p14="http://schemas.microsoft.com/office/powerpoint/2010/main" val="201588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 dirty="0"/>
              <a:t>Atomur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1622" cy="1956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De mest nøyaktige klokkene i dag kalles atomur. I løpet av en million år vil atomuret ha et avvik på rundt ett sekund. Nøyaktig tidsmåling er viktig for blant annet satellittnavigasjon. 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7F40D4F-6DA6-BFC0-6446-95D1B87F42BA}"/>
              </a:ext>
            </a:extLst>
          </p:cNvPr>
          <p:cNvSpPr txBox="1"/>
          <p:nvPr/>
        </p:nvSpPr>
        <p:spPr>
          <a:xfrm>
            <a:off x="6270598" y="554262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3"/>
              </a:rPr>
              <a:t>Atomklokker måler norsk tid hos </a:t>
            </a:r>
            <a:r>
              <a:rPr lang="nb-NO" dirty="0" err="1">
                <a:hlinkClick r:id="rId3"/>
              </a:rPr>
              <a:t>Justervesenet</a:t>
            </a:r>
            <a:r>
              <a:rPr lang="nb-NO" dirty="0">
                <a:hlinkClick r:id="rId3"/>
              </a:rPr>
              <a:t> - </a:t>
            </a:r>
            <a:r>
              <a:rPr lang="nb-NO" dirty="0" err="1">
                <a:hlinkClick r:id="rId3"/>
              </a:rPr>
              <a:t>YouTube</a:t>
            </a:r>
            <a:endParaRPr lang="nb-NO" dirty="0"/>
          </a:p>
        </p:txBody>
      </p:sp>
      <p:pic>
        <p:nvPicPr>
          <p:cNvPr id="8" name="Bilde 7" descr="Faksimile av YouTube videoen.">
            <a:hlinkClick r:id="rId3"/>
            <a:extLst>
              <a:ext uri="{FF2B5EF4-FFF2-40B4-BE49-F238E27FC236}">
                <a16:creationId xmlns:a16="http://schemas.microsoft.com/office/drawing/2014/main" id="{0D94D9FF-0FA7-7342-7901-F047A0AB8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987" y="2282210"/>
            <a:ext cx="5616465" cy="32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2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nb-NO" sz="5400" dirty="0"/>
              <a:t>Måling av tid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370FFB5-F5A3-4790-864C-AA38F25EE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045202" cy="206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Teknologi for å måle tid har utviklet seg gjennom flere tusen år. Etter hvert har ulike teknikker gjort tidsmåling mer og mer nøyaktig.</a:t>
            </a:r>
          </a:p>
        </p:txBody>
      </p:sp>
      <p:pic>
        <p:nvPicPr>
          <p:cNvPr id="8" name="Bilde 7" descr="Armbåndsur. Foto.">
            <a:extLst>
              <a:ext uri="{FF2B5EF4-FFF2-40B4-BE49-F238E27FC236}">
                <a16:creationId xmlns:a16="http://schemas.microsoft.com/office/drawing/2014/main" id="{3D5DB678-D746-4281-AC82-546126380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665" y="2436149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47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Timeglass. Foto.">
            <a:extLst>
              <a:ext uri="{FF2B5EF4-FFF2-40B4-BE49-F238E27FC236}">
                <a16:creationId xmlns:a16="http://schemas.microsoft.com/office/drawing/2014/main" id="{2C31CB94-740F-8C93-F95B-0FA80A8C4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784" y="2449071"/>
            <a:ext cx="1394187" cy="2359355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257E76A-05D9-462A-8F2A-2BC68016DE61}"/>
              </a:ext>
            </a:extLst>
          </p:cNvPr>
          <p:cNvSpPr txBox="1"/>
          <p:nvPr/>
        </p:nvSpPr>
        <p:spPr>
          <a:xfrm>
            <a:off x="612648" y="5626482"/>
            <a:ext cx="11103644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b-NO" sz="2200" dirty="0"/>
              <a:t>Måling av tid er et eksempel på hvordan naturvitenskapelig </a:t>
            </a:r>
            <a:br>
              <a:rPr lang="nb-NO" sz="2200" dirty="0"/>
            </a:br>
            <a:r>
              <a:rPr lang="nb-NO" sz="2200" dirty="0"/>
              <a:t>kunnskap og teknologi er utviklet og utvikler seg.</a:t>
            </a:r>
          </a:p>
        </p:txBody>
      </p:sp>
    </p:spTree>
    <p:extLst>
      <p:ext uri="{BB962C8B-B14F-4D97-AF65-F5344CB8AC3E}">
        <p14:creationId xmlns:p14="http://schemas.microsoft.com/office/powerpoint/2010/main" val="287659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0" y="826998"/>
            <a:ext cx="12192000" cy="63976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n-NO" sz="3600" dirty="0"/>
              <a:t>Tenk-par-del:</a:t>
            </a:r>
            <a:r>
              <a:rPr lang="nn-NO" dirty="0"/>
              <a:t/>
            </a:r>
            <a:br>
              <a:rPr lang="nn-NO" dirty="0"/>
            </a:br>
            <a:r>
              <a:rPr lang="nb-NO" dirty="0"/>
              <a:t>Er timeglasset </a:t>
            </a:r>
            <a:r>
              <a:rPr lang="nb-NO" dirty="0"/>
              <a:t>n</a:t>
            </a:r>
            <a:r>
              <a:rPr lang="nb-NO" dirty="0"/>
              <a:t>øyaktig nok til å ta tida i tidsstafetten?</a:t>
            </a:r>
            <a:endParaRPr lang="nb-NO" dirty="0"/>
          </a:p>
        </p:txBody>
      </p:sp>
      <p:pic>
        <p:nvPicPr>
          <p:cNvPr id="6" name="Bilde 5" descr="Timeglass. Foto.">
            <a:extLst>
              <a:ext uri="{FF2B5EF4-FFF2-40B4-BE49-F238E27FC236}">
                <a16:creationId xmlns:a16="http://schemas.microsoft.com/office/drawing/2014/main" id="{F9385EEA-0300-38DB-DBD5-527024082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936" y="2311375"/>
            <a:ext cx="1394187" cy="2359355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CB2AD55E-1418-41B4-B4A3-C6A5C9DCF818}"/>
              </a:ext>
            </a:extLst>
          </p:cNvPr>
          <p:cNvSpPr/>
          <p:nvPr/>
        </p:nvSpPr>
        <p:spPr>
          <a:xfrm>
            <a:off x="1743456" y="1951813"/>
            <a:ext cx="2645664" cy="1026160"/>
          </a:xfrm>
          <a:prstGeom prst="wedgeRoundRectCallout">
            <a:avLst>
              <a:gd name="adj1" fmla="val -43284"/>
              <a:gd name="adj2" fmla="val 94778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Nei, timeglasset egner seg </a:t>
            </a:r>
            <a:r>
              <a:rPr lang="nb-NO" sz="2000" dirty="0" smtClean="0">
                <a:solidFill>
                  <a:schemeClr val="tx1"/>
                </a:solidFill>
                <a:ea typeface="Segoe UI Black" panose="020B0A02040204020203" pitchFamily="34" charset="0"/>
              </a:rPr>
              <a:t>bare til å måle hele minutter.</a:t>
            </a:r>
            <a:endParaRPr lang="nb-NO" sz="2000" dirty="0">
              <a:ea typeface="Segoe UI Black" panose="020B0A02040204020203" pitchFamily="34" charset="0"/>
            </a:endParaRPr>
          </a:p>
        </p:txBody>
      </p:sp>
      <p:sp>
        <p:nvSpPr>
          <p:cNvPr id="19" name="Snakkeboble: rektangel med avrundede hjørner 18">
            <a:extLst>
              <a:ext uri="{FF2B5EF4-FFF2-40B4-BE49-F238E27FC236}">
                <a16:creationId xmlns:a16="http://schemas.microsoft.com/office/drawing/2014/main" id="{B8FFC10F-1506-40B0-80BD-DBC85886834E}"/>
              </a:ext>
            </a:extLst>
          </p:cNvPr>
          <p:cNvSpPr/>
          <p:nvPr/>
        </p:nvSpPr>
        <p:spPr>
          <a:xfrm>
            <a:off x="7808203" y="1951813"/>
            <a:ext cx="2274153" cy="1026160"/>
          </a:xfrm>
          <a:prstGeom prst="wedgeRoundRectCallout">
            <a:avLst>
              <a:gd name="adj1" fmla="val 51687"/>
              <a:gd name="adj2" fmla="val 105210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 Med atomuret ville det blitt mye mer nøyaktig.</a:t>
            </a:r>
            <a:endParaRPr lang="nb-NO" sz="2000" dirty="0">
              <a:solidFill>
                <a:schemeClr val="tx1"/>
              </a:solidFill>
              <a:ea typeface="Segoe UI Black" panose="020B0A02040204020203" pitchFamily="34" charset="0"/>
            </a:endParaRPr>
          </a:p>
        </p:txBody>
      </p:sp>
      <p:sp>
        <p:nvSpPr>
          <p:cNvPr id="18" name="Snakkeboble: rektangel med avrundede hjørner 17">
            <a:extLst>
              <a:ext uri="{FF2B5EF4-FFF2-40B4-BE49-F238E27FC236}">
                <a16:creationId xmlns:a16="http://schemas.microsoft.com/office/drawing/2014/main" id="{0121C87E-9954-4F72-BF27-9E075F1189B6}"/>
              </a:ext>
            </a:extLst>
          </p:cNvPr>
          <p:cNvSpPr/>
          <p:nvPr/>
        </p:nvSpPr>
        <p:spPr>
          <a:xfrm>
            <a:off x="1743456" y="4031936"/>
            <a:ext cx="2438400" cy="1026160"/>
          </a:xfrm>
          <a:prstGeom prst="wedgeRoundRectCallout">
            <a:avLst>
              <a:gd name="adj1" fmla="val -9708"/>
              <a:gd name="adj2" fmla="val 95156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 </a:t>
            </a:r>
            <a:r>
              <a:rPr lang="nb-NO" sz="2000" dirty="0">
                <a:solidFill>
                  <a:schemeClr val="tx1"/>
                </a:solidFill>
                <a:effectLst/>
                <a:ea typeface="Segoe UI Black" panose="020B0A02040204020203" pitchFamily="34" charset="0"/>
                <a:cs typeface="Times New Roman" panose="02020603050405020304" pitchFamily="18" charset="0"/>
              </a:rPr>
              <a:t>Det spørs hvor nøyaktig man starter og slutter tidtakinga. 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F18AE19-E0D9-1652-2E3D-F6C1139222F1}"/>
              </a:ext>
            </a:extLst>
          </p:cNvPr>
          <p:cNvSpPr txBox="1"/>
          <p:nvPr/>
        </p:nvSpPr>
        <p:spPr>
          <a:xfrm>
            <a:off x="5031912" y="5822022"/>
            <a:ext cx="1926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dirty="0"/>
              <a:t>Hva mener du?</a:t>
            </a:r>
          </a:p>
        </p:txBody>
      </p:sp>
      <p:sp>
        <p:nvSpPr>
          <p:cNvPr id="8" name="Snakkeboble: rektangel med avrundede hjørner 18">
            <a:extLst>
              <a:ext uri="{FF2B5EF4-FFF2-40B4-BE49-F238E27FC236}">
                <a16:creationId xmlns:a16="http://schemas.microsoft.com/office/drawing/2014/main" id="{B8FFC10F-1506-40B0-80BD-DBC85886834E}"/>
              </a:ext>
            </a:extLst>
          </p:cNvPr>
          <p:cNvSpPr/>
          <p:nvPr/>
        </p:nvSpPr>
        <p:spPr>
          <a:xfrm>
            <a:off x="7703224" y="4031936"/>
            <a:ext cx="2679267" cy="1026160"/>
          </a:xfrm>
          <a:prstGeom prst="wedgeRoundRectCallout">
            <a:avLst>
              <a:gd name="adj1" fmla="val -41195"/>
              <a:gd name="adj2" fmla="val 91674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  <a:effectLst/>
                <a:ea typeface="Segoe UI Black" panose="020B0A02040204020203" pitchFamily="34" charset="0"/>
              </a:rPr>
              <a:t>Det går fint hvis timeglasset er smalt nok.</a:t>
            </a:r>
            <a:endParaRPr lang="nb-NO" sz="2000" dirty="0">
              <a:solidFill>
                <a:schemeClr val="tx1"/>
              </a:solidFill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6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496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Times New Roman</vt:lpstr>
      <vt:lpstr>Office-tema</vt:lpstr>
      <vt:lpstr>Hvordan måle tid?</vt:lpstr>
      <vt:lpstr>Å måle tid</vt:lpstr>
      <vt:lpstr>Totaltida på hver gruppe</vt:lpstr>
      <vt:lpstr>De eldste klokkene</vt:lpstr>
      <vt:lpstr>Timeglass (sandur)</vt:lpstr>
      <vt:lpstr>Atomur</vt:lpstr>
      <vt:lpstr>Måling av tid</vt:lpstr>
      <vt:lpstr>Tenk-par-del: Er timeglasset nøyaktig nok til å ta tida i tidsstafetten?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210</cp:revision>
  <cp:lastPrinted>2022-05-04T13:58:49Z</cp:lastPrinted>
  <dcterms:created xsi:type="dcterms:W3CDTF">2022-02-15T13:29:20Z</dcterms:created>
  <dcterms:modified xsi:type="dcterms:W3CDTF">2023-06-26T11:56:18Z</dcterms:modified>
</cp:coreProperties>
</file>