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omments/comment1.xml" ContentType="application/vnd.openxmlformats-officedocument.presentationml.comments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64" r:id="rId3"/>
    <p:sldId id="265" r:id="rId4"/>
    <p:sldId id="277" r:id="rId5"/>
    <p:sldId id="266" r:id="rId6"/>
    <p:sldId id="267" r:id="rId7"/>
    <p:sldId id="268" r:id="rId8"/>
    <p:sldId id="269" r:id="rId9"/>
    <p:sldId id="270" r:id="rId10"/>
    <p:sldId id="260" r:id="rId11"/>
    <p:sldId id="263" r:id="rId12"/>
    <p:sldId id="271" r:id="rId13"/>
    <p:sldId id="274" r:id="rId14"/>
    <p:sldId id="259" r:id="rId15"/>
    <p:sldId id="275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rit Reitan" initials="BR" lastIdx="13" clrIdx="0">
    <p:extLst>
      <p:ext uri="{19B8F6BF-5375-455C-9EA6-DF929625EA0E}">
        <p15:presenceInfo xmlns:p15="http://schemas.microsoft.com/office/powerpoint/2012/main" userId="S::berire@uio.no::43bce2ec-33aa-41b6-ab62-07979b3a03d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4" d="100"/>
          <a:sy n="94" d="100"/>
        </p:scale>
        <p:origin x="336" y="5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3-05-09T09:39:52.725" idx="2">
    <p:pos x="10" y="10"/>
    <p:text>Vurdere bærekraftighet av produkter. i del 1.... vurdere livsløpet av to produkter...</p:text>
    <p:extLst>
      <p:ext uri="{C676402C-5697-4E1C-873F-D02D1690AC5C}">
        <p15:threadingInfo xmlns:p15="http://schemas.microsoft.com/office/powerpoint/2012/main" timeZoneBias="-120"/>
      </p:ext>
    </p:extLst>
  </p:cm>
</p:cmLst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image" Target="../media/image2.jpeg"/><Relationship Id="rId4" Type="http://schemas.openxmlformats.org/officeDocument/2006/relationships/image" Target="../media/image5.jpe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29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image" Target="../media/image2.jpeg"/><Relationship Id="rId4" Type="http://schemas.openxmlformats.org/officeDocument/2006/relationships/image" Target="../media/image5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29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8CE3668-6ED4-4894-8911-1F50E6CEB162}" type="doc">
      <dgm:prSet loTypeId="urn:microsoft.com/office/officeart/2008/layout/BendingPictureSemiTransparentText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592372E-C13E-46D0-BF11-7F002DA1BC0F}">
      <dgm:prSet phldrT="[Text]"/>
      <dgm:spPr/>
      <dgm:t>
        <a:bodyPr/>
        <a:lstStyle/>
        <a:p>
          <a:r>
            <a:rPr lang="nb-NO" dirty="0"/>
            <a:t>MILJØ</a:t>
          </a:r>
          <a:endParaRPr lang="en-US" dirty="0"/>
        </a:p>
      </dgm:t>
    </dgm:pt>
    <dgm:pt modelId="{EC918560-C0F9-4F84-9D99-031F6B03836B}" type="parTrans" cxnId="{15780E47-6E9E-41FF-9496-C879263EE9FD}">
      <dgm:prSet/>
      <dgm:spPr/>
      <dgm:t>
        <a:bodyPr/>
        <a:lstStyle/>
        <a:p>
          <a:endParaRPr lang="en-US"/>
        </a:p>
      </dgm:t>
    </dgm:pt>
    <dgm:pt modelId="{1635AFA2-55C4-4978-8B19-A74FDC9A32EA}" type="sibTrans" cxnId="{15780E47-6E9E-41FF-9496-C879263EE9FD}">
      <dgm:prSet/>
      <dgm:spPr/>
      <dgm:t>
        <a:bodyPr/>
        <a:lstStyle/>
        <a:p>
          <a:endParaRPr lang="en-US"/>
        </a:p>
      </dgm:t>
    </dgm:pt>
    <dgm:pt modelId="{54DFB7D8-8E12-49CE-8BB0-FB26F4D36A1D}">
      <dgm:prSet phldrT="[Text]"/>
      <dgm:spPr/>
      <dgm:t>
        <a:bodyPr/>
        <a:lstStyle/>
        <a:p>
          <a:r>
            <a:rPr lang="nb-NO" dirty="0"/>
            <a:t>ØKONOMI</a:t>
          </a:r>
          <a:endParaRPr lang="en-US" dirty="0"/>
        </a:p>
      </dgm:t>
    </dgm:pt>
    <dgm:pt modelId="{03478909-27C5-4FE6-B04A-A1D81FA83E53}" type="parTrans" cxnId="{6D7A11AB-BDF4-4AEB-9709-F03210BA505D}">
      <dgm:prSet/>
      <dgm:spPr/>
      <dgm:t>
        <a:bodyPr/>
        <a:lstStyle/>
        <a:p>
          <a:endParaRPr lang="en-US"/>
        </a:p>
      </dgm:t>
    </dgm:pt>
    <dgm:pt modelId="{D5741A8D-91CC-47F6-9A6A-71B9C98BFE39}" type="sibTrans" cxnId="{6D7A11AB-BDF4-4AEB-9709-F03210BA505D}">
      <dgm:prSet/>
      <dgm:spPr/>
      <dgm:t>
        <a:bodyPr/>
        <a:lstStyle/>
        <a:p>
          <a:endParaRPr lang="en-US"/>
        </a:p>
      </dgm:t>
    </dgm:pt>
    <dgm:pt modelId="{D047EAA1-D1D1-4F31-A3D6-312E05402787}">
      <dgm:prSet phldrT="[Text]"/>
      <dgm:spPr/>
      <dgm:t>
        <a:bodyPr/>
        <a:lstStyle/>
        <a:p>
          <a:r>
            <a:rPr lang="nb-NO" dirty="0"/>
            <a:t>SOSIALE FORHOLD</a:t>
          </a:r>
          <a:endParaRPr lang="en-US" dirty="0"/>
        </a:p>
      </dgm:t>
    </dgm:pt>
    <dgm:pt modelId="{DA482AE4-DBB1-4A27-ABD0-9E1A2B45F86A}" type="parTrans" cxnId="{3D10DFD4-DB42-4652-B9D9-B2E3BE20A23E}">
      <dgm:prSet/>
      <dgm:spPr/>
      <dgm:t>
        <a:bodyPr/>
        <a:lstStyle/>
        <a:p>
          <a:endParaRPr lang="en-US"/>
        </a:p>
      </dgm:t>
    </dgm:pt>
    <dgm:pt modelId="{56B1EB78-B9C5-4EFB-9973-106B3F8E51DC}" type="sibTrans" cxnId="{3D10DFD4-DB42-4652-B9D9-B2E3BE20A23E}">
      <dgm:prSet/>
      <dgm:spPr/>
      <dgm:t>
        <a:bodyPr/>
        <a:lstStyle/>
        <a:p>
          <a:endParaRPr lang="en-US"/>
        </a:p>
      </dgm:t>
    </dgm:pt>
    <dgm:pt modelId="{8CDC5F56-67BE-4056-9BCC-40945A13D76C}">
      <dgm:prSet/>
      <dgm:spPr/>
      <dgm:t>
        <a:bodyPr/>
        <a:lstStyle/>
        <a:p>
          <a:r>
            <a:rPr lang="nb-NO" dirty="0"/>
            <a:t>POLITIKK</a:t>
          </a:r>
          <a:endParaRPr lang="en-US" dirty="0"/>
        </a:p>
      </dgm:t>
    </dgm:pt>
    <dgm:pt modelId="{A4B6A49C-DA27-4C49-A8B3-52481E359E89}" type="parTrans" cxnId="{C3FCEF3B-D9F4-47A1-873D-37D80C98FF9A}">
      <dgm:prSet/>
      <dgm:spPr/>
      <dgm:t>
        <a:bodyPr/>
        <a:lstStyle/>
        <a:p>
          <a:endParaRPr lang="en-US"/>
        </a:p>
      </dgm:t>
    </dgm:pt>
    <dgm:pt modelId="{88E63439-EEF3-490E-88D8-DD98B6E559A9}" type="sibTrans" cxnId="{C3FCEF3B-D9F4-47A1-873D-37D80C98FF9A}">
      <dgm:prSet/>
      <dgm:spPr/>
      <dgm:t>
        <a:bodyPr/>
        <a:lstStyle/>
        <a:p>
          <a:endParaRPr lang="en-US"/>
        </a:p>
      </dgm:t>
    </dgm:pt>
    <dgm:pt modelId="{CA1A0626-9906-4A1A-9A85-3C13CF224CB6}" type="pres">
      <dgm:prSet presAssocID="{38CE3668-6ED4-4894-8911-1F50E6CEB162}" presName="Name0" presStyleCnt="0">
        <dgm:presLayoutVars>
          <dgm:dir/>
          <dgm:resizeHandles val="exact"/>
        </dgm:presLayoutVars>
      </dgm:prSet>
      <dgm:spPr/>
    </dgm:pt>
    <dgm:pt modelId="{10B5C8FC-0391-4295-B028-6BC6A0367021}" type="pres">
      <dgm:prSet presAssocID="{4592372E-C13E-46D0-BF11-7F002DA1BC0F}" presName="composite" presStyleCnt="0"/>
      <dgm:spPr/>
    </dgm:pt>
    <dgm:pt modelId="{1D096E24-D9B0-4212-9D93-A7A035A8851A}" type="pres">
      <dgm:prSet presAssocID="{4592372E-C13E-46D0-BF11-7F002DA1BC0F}" presName="rect1" presStyleLbl="bgShp" presStyleIdx="0" presStyleCnt="4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</dgm:spPr>
    </dgm:pt>
    <dgm:pt modelId="{76AA18F3-0038-49D9-8B40-B9F98B9CBCAB}" type="pres">
      <dgm:prSet presAssocID="{4592372E-C13E-46D0-BF11-7F002DA1BC0F}" presName="rect2" presStyleLbl="trBgShp" presStyleIdx="0" presStyleCnt="4">
        <dgm:presLayoutVars>
          <dgm:bulletEnabled val="1"/>
        </dgm:presLayoutVars>
      </dgm:prSet>
      <dgm:spPr/>
    </dgm:pt>
    <dgm:pt modelId="{0543E1F4-DB2E-49C0-84F6-817B98719E5D}" type="pres">
      <dgm:prSet presAssocID="{1635AFA2-55C4-4978-8B19-A74FDC9A32EA}" presName="sibTrans" presStyleCnt="0"/>
      <dgm:spPr/>
    </dgm:pt>
    <dgm:pt modelId="{6743F16C-AC9D-4B39-8AC8-8766BA5A3189}" type="pres">
      <dgm:prSet presAssocID="{54DFB7D8-8E12-49CE-8BB0-FB26F4D36A1D}" presName="composite" presStyleCnt="0"/>
      <dgm:spPr/>
    </dgm:pt>
    <dgm:pt modelId="{2720BE47-19C7-477C-BA67-81B885FE8F33}" type="pres">
      <dgm:prSet presAssocID="{54DFB7D8-8E12-49CE-8BB0-FB26F4D36A1D}" presName="rect1" presStyleLbl="bgShp" presStyleIdx="1" presStyleCnt="4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1000" b="-11000"/>
          </a:stretch>
        </a:blipFill>
      </dgm:spPr>
    </dgm:pt>
    <dgm:pt modelId="{FE0D5558-9DA4-4687-8556-7C5F6CF0EC21}" type="pres">
      <dgm:prSet presAssocID="{54DFB7D8-8E12-49CE-8BB0-FB26F4D36A1D}" presName="rect2" presStyleLbl="trBgShp" presStyleIdx="1" presStyleCnt="4">
        <dgm:presLayoutVars>
          <dgm:bulletEnabled val="1"/>
        </dgm:presLayoutVars>
      </dgm:prSet>
      <dgm:spPr/>
    </dgm:pt>
    <dgm:pt modelId="{B5E75B5E-AFC2-4D21-9214-40B387165411}" type="pres">
      <dgm:prSet presAssocID="{D5741A8D-91CC-47F6-9A6A-71B9C98BFE39}" presName="sibTrans" presStyleCnt="0"/>
      <dgm:spPr/>
    </dgm:pt>
    <dgm:pt modelId="{11150183-9BA0-4D5A-8B1E-36EA8D1B06AE}" type="pres">
      <dgm:prSet presAssocID="{D047EAA1-D1D1-4F31-A3D6-312E05402787}" presName="composite" presStyleCnt="0"/>
      <dgm:spPr/>
    </dgm:pt>
    <dgm:pt modelId="{017E56E0-389D-4771-B7A0-1B98F91262EB}" type="pres">
      <dgm:prSet presAssocID="{D047EAA1-D1D1-4F31-A3D6-312E05402787}" presName="rect1" presStyleLbl="bgShp" presStyleIdx="2" presStyleCnt="4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</dgm:spPr>
    </dgm:pt>
    <dgm:pt modelId="{471E167A-8E0E-47C4-9657-A739ECED6B3D}" type="pres">
      <dgm:prSet presAssocID="{D047EAA1-D1D1-4F31-A3D6-312E05402787}" presName="rect2" presStyleLbl="trBgShp" presStyleIdx="2" presStyleCnt="4">
        <dgm:presLayoutVars>
          <dgm:bulletEnabled val="1"/>
        </dgm:presLayoutVars>
      </dgm:prSet>
      <dgm:spPr/>
    </dgm:pt>
    <dgm:pt modelId="{9CE7F775-43DB-49F1-9A25-25EEB6291A56}" type="pres">
      <dgm:prSet presAssocID="{56B1EB78-B9C5-4EFB-9973-106B3F8E51DC}" presName="sibTrans" presStyleCnt="0"/>
      <dgm:spPr/>
    </dgm:pt>
    <dgm:pt modelId="{42E792C8-C6D8-40ED-9C21-E6591787435C}" type="pres">
      <dgm:prSet presAssocID="{8CDC5F56-67BE-4056-9BCC-40945A13D76C}" presName="composite" presStyleCnt="0"/>
      <dgm:spPr/>
    </dgm:pt>
    <dgm:pt modelId="{8B3146BE-3F69-4C82-8467-8E26E63F8031}" type="pres">
      <dgm:prSet presAssocID="{8CDC5F56-67BE-4056-9BCC-40945A13D76C}" presName="rect1" presStyleLbl="bgShp" presStyleIdx="3" presStyleCnt="4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</dgm:spPr>
    </dgm:pt>
    <dgm:pt modelId="{ADBD10EE-0E7D-42A2-97F1-0F5C98F96729}" type="pres">
      <dgm:prSet presAssocID="{8CDC5F56-67BE-4056-9BCC-40945A13D76C}" presName="rect2" presStyleLbl="trBgShp" presStyleIdx="3" presStyleCnt="4">
        <dgm:presLayoutVars>
          <dgm:bulletEnabled val="1"/>
        </dgm:presLayoutVars>
      </dgm:prSet>
      <dgm:spPr/>
    </dgm:pt>
  </dgm:ptLst>
  <dgm:cxnLst>
    <dgm:cxn modelId="{F923AB0E-99B4-4313-A96F-447458B05605}" type="presOf" srcId="{D047EAA1-D1D1-4F31-A3D6-312E05402787}" destId="{471E167A-8E0E-47C4-9657-A739ECED6B3D}" srcOrd="0" destOrd="0" presId="urn:microsoft.com/office/officeart/2008/layout/BendingPictureSemiTransparentText"/>
    <dgm:cxn modelId="{FE4C5013-49AB-483B-9035-0B141F3AE49E}" type="presOf" srcId="{54DFB7D8-8E12-49CE-8BB0-FB26F4D36A1D}" destId="{FE0D5558-9DA4-4687-8556-7C5F6CF0EC21}" srcOrd="0" destOrd="0" presId="urn:microsoft.com/office/officeart/2008/layout/BendingPictureSemiTransparentText"/>
    <dgm:cxn modelId="{A10C6E23-93F7-42EE-82B0-0B6205DE7505}" type="presOf" srcId="{4592372E-C13E-46D0-BF11-7F002DA1BC0F}" destId="{76AA18F3-0038-49D9-8B40-B9F98B9CBCAB}" srcOrd="0" destOrd="0" presId="urn:microsoft.com/office/officeart/2008/layout/BendingPictureSemiTransparentText"/>
    <dgm:cxn modelId="{C3FCEF3B-D9F4-47A1-873D-37D80C98FF9A}" srcId="{38CE3668-6ED4-4894-8911-1F50E6CEB162}" destId="{8CDC5F56-67BE-4056-9BCC-40945A13D76C}" srcOrd="3" destOrd="0" parTransId="{A4B6A49C-DA27-4C49-A8B3-52481E359E89}" sibTransId="{88E63439-EEF3-490E-88D8-DD98B6E559A9}"/>
    <dgm:cxn modelId="{15780E47-6E9E-41FF-9496-C879263EE9FD}" srcId="{38CE3668-6ED4-4894-8911-1F50E6CEB162}" destId="{4592372E-C13E-46D0-BF11-7F002DA1BC0F}" srcOrd="0" destOrd="0" parTransId="{EC918560-C0F9-4F84-9D99-031F6B03836B}" sibTransId="{1635AFA2-55C4-4978-8B19-A74FDC9A32EA}"/>
    <dgm:cxn modelId="{6D7A11AB-BDF4-4AEB-9709-F03210BA505D}" srcId="{38CE3668-6ED4-4894-8911-1F50E6CEB162}" destId="{54DFB7D8-8E12-49CE-8BB0-FB26F4D36A1D}" srcOrd="1" destOrd="0" parTransId="{03478909-27C5-4FE6-B04A-A1D81FA83E53}" sibTransId="{D5741A8D-91CC-47F6-9A6A-71B9C98BFE39}"/>
    <dgm:cxn modelId="{3D10DFD4-DB42-4652-B9D9-B2E3BE20A23E}" srcId="{38CE3668-6ED4-4894-8911-1F50E6CEB162}" destId="{D047EAA1-D1D1-4F31-A3D6-312E05402787}" srcOrd="2" destOrd="0" parTransId="{DA482AE4-DBB1-4A27-ABD0-9E1A2B45F86A}" sibTransId="{56B1EB78-B9C5-4EFB-9973-106B3F8E51DC}"/>
    <dgm:cxn modelId="{02A2E8E7-4D0C-42F3-93DA-B63F54091235}" type="presOf" srcId="{38CE3668-6ED4-4894-8911-1F50E6CEB162}" destId="{CA1A0626-9906-4A1A-9A85-3C13CF224CB6}" srcOrd="0" destOrd="0" presId="urn:microsoft.com/office/officeart/2008/layout/BendingPictureSemiTransparentText"/>
    <dgm:cxn modelId="{DD1E37F7-55F2-4D12-9AB6-5E47770FB36A}" type="presOf" srcId="{8CDC5F56-67BE-4056-9BCC-40945A13D76C}" destId="{ADBD10EE-0E7D-42A2-97F1-0F5C98F96729}" srcOrd="0" destOrd="0" presId="urn:microsoft.com/office/officeart/2008/layout/BendingPictureSemiTransparentText"/>
    <dgm:cxn modelId="{929AB844-39DB-465B-9C29-DDB58EEE2300}" type="presParOf" srcId="{CA1A0626-9906-4A1A-9A85-3C13CF224CB6}" destId="{10B5C8FC-0391-4295-B028-6BC6A0367021}" srcOrd="0" destOrd="0" presId="urn:microsoft.com/office/officeart/2008/layout/BendingPictureSemiTransparentText"/>
    <dgm:cxn modelId="{FC250E0D-82AD-4361-964F-C74C5E641BB6}" type="presParOf" srcId="{10B5C8FC-0391-4295-B028-6BC6A0367021}" destId="{1D096E24-D9B0-4212-9D93-A7A035A8851A}" srcOrd="0" destOrd="0" presId="urn:microsoft.com/office/officeart/2008/layout/BendingPictureSemiTransparentText"/>
    <dgm:cxn modelId="{7CDB5EB4-F7CC-46B4-980C-96452794906B}" type="presParOf" srcId="{10B5C8FC-0391-4295-B028-6BC6A0367021}" destId="{76AA18F3-0038-49D9-8B40-B9F98B9CBCAB}" srcOrd="1" destOrd="0" presId="urn:microsoft.com/office/officeart/2008/layout/BendingPictureSemiTransparentText"/>
    <dgm:cxn modelId="{3C081048-C4BF-441D-A9AA-7F12A79B72AB}" type="presParOf" srcId="{CA1A0626-9906-4A1A-9A85-3C13CF224CB6}" destId="{0543E1F4-DB2E-49C0-84F6-817B98719E5D}" srcOrd="1" destOrd="0" presId="urn:microsoft.com/office/officeart/2008/layout/BendingPictureSemiTransparentText"/>
    <dgm:cxn modelId="{9453D11C-6B20-4C2C-8C94-C057277DC813}" type="presParOf" srcId="{CA1A0626-9906-4A1A-9A85-3C13CF224CB6}" destId="{6743F16C-AC9D-4B39-8AC8-8766BA5A3189}" srcOrd="2" destOrd="0" presId="urn:microsoft.com/office/officeart/2008/layout/BendingPictureSemiTransparentText"/>
    <dgm:cxn modelId="{0A660AFE-030E-420A-A42D-66F5A61A5B68}" type="presParOf" srcId="{6743F16C-AC9D-4B39-8AC8-8766BA5A3189}" destId="{2720BE47-19C7-477C-BA67-81B885FE8F33}" srcOrd="0" destOrd="0" presId="urn:microsoft.com/office/officeart/2008/layout/BendingPictureSemiTransparentText"/>
    <dgm:cxn modelId="{A88C5167-7702-4E79-850A-6AE82FB25EF9}" type="presParOf" srcId="{6743F16C-AC9D-4B39-8AC8-8766BA5A3189}" destId="{FE0D5558-9DA4-4687-8556-7C5F6CF0EC21}" srcOrd="1" destOrd="0" presId="urn:microsoft.com/office/officeart/2008/layout/BendingPictureSemiTransparentText"/>
    <dgm:cxn modelId="{A084DA45-CE3D-4A3C-B7F2-DF3FC35FD937}" type="presParOf" srcId="{CA1A0626-9906-4A1A-9A85-3C13CF224CB6}" destId="{B5E75B5E-AFC2-4D21-9214-40B387165411}" srcOrd="3" destOrd="0" presId="urn:microsoft.com/office/officeart/2008/layout/BendingPictureSemiTransparentText"/>
    <dgm:cxn modelId="{90ADE391-C5B5-4325-95C6-CD18EB90A336}" type="presParOf" srcId="{CA1A0626-9906-4A1A-9A85-3C13CF224CB6}" destId="{11150183-9BA0-4D5A-8B1E-36EA8D1B06AE}" srcOrd="4" destOrd="0" presId="urn:microsoft.com/office/officeart/2008/layout/BendingPictureSemiTransparentText"/>
    <dgm:cxn modelId="{F5508ADD-3B87-428B-962B-CD3BB3E35872}" type="presParOf" srcId="{11150183-9BA0-4D5A-8B1E-36EA8D1B06AE}" destId="{017E56E0-389D-4771-B7A0-1B98F91262EB}" srcOrd="0" destOrd="0" presId="urn:microsoft.com/office/officeart/2008/layout/BendingPictureSemiTransparentText"/>
    <dgm:cxn modelId="{BE3A0403-831E-4BCC-B382-1D896E439E61}" type="presParOf" srcId="{11150183-9BA0-4D5A-8B1E-36EA8D1B06AE}" destId="{471E167A-8E0E-47C4-9657-A739ECED6B3D}" srcOrd="1" destOrd="0" presId="urn:microsoft.com/office/officeart/2008/layout/BendingPictureSemiTransparentText"/>
    <dgm:cxn modelId="{E07B33C7-4ABF-4B51-87AB-B53F772D667E}" type="presParOf" srcId="{CA1A0626-9906-4A1A-9A85-3C13CF224CB6}" destId="{9CE7F775-43DB-49F1-9A25-25EEB6291A56}" srcOrd="5" destOrd="0" presId="urn:microsoft.com/office/officeart/2008/layout/BendingPictureSemiTransparentText"/>
    <dgm:cxn modelId="{F2DBEB4E-2D95-4117-BD1A-7C5A883584B8}" type="presParOf" srcId="{CA1A0626-9906-4A1A-9A85-3C13CF224CB6}" destId="{42E792C8-C6D8-40ED-9C21-E6591787435C}" srcOrd="6" destOrd="0" presId="urn:microsoft.com/office/officeart/2008/layout/BendingPictureSemiTransparentText"/>
    <dgm:cxn modelId="{8EEB7F7C-1888-4EEF-82AF-DC1CE98C1E8B}" type="presParOf" srcId="{42E792C8-C6D8-40ED-9C21-E6591787435C}" destId="{8B3146BE-3F69-4C82-8467-8E26E63F8031}" srcOrd="0" destOrd="0" presId="urn:microsoft.com/office/officeart/2008/layout/BendingPictureSemiTransparentText"/>
    <dgm:cxn modelId="{85FA358B-90FD-4E67-9591-7ACA4E6C9EBB}" type="presParOf" srcId="{42E792C8-C6D8-40ED-9C21-E6591787435C}" destId="{ADBD10EE-0E7D-42A2-97F1-0F5C98F96729}" srcOrd="1" destOrd="0" presId="urn:microsoft.com/office/officeart/2008/layout/BendingPictureSemiTransparentTex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9C8D6AE-3BE5-49F1-A0D3-7DA8283FD5EB}" type="doc">
      <dgm:prSet loTypeId="urn:microsoft.com/office/officeart/2005/8/layout/hList7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7F29750B-8F72-4970-9766-F0EC6050919B}">
      <dgm:prSet phldrT="[Text]"/>
      <dgm:spPr/>
      <dgm:t>
        <a:bodyPr/>
        <a:lstStyle/>
        <a:p>
          <a:r>
            <a:rPr lang="nb-NO" dirty="0"/>
            <a:t>Råvare</a:t>
          </a:r>
          <a:endParaRPr lang="en-US" dirty="0"/>
        </a:p>
      </dgm:t>
    </dgm:pt>
    <dgm:pt modelId="{988F63DB-76E0-4B07-B9CE-CD534F795A7E}" type="parTrans" cxnId="{DC6DEAE9-64DA-4027-8472-5B2FEE87050C}">
      <dgm:prSet/>
      <dgm:spPr/>
      <dgm:t>
        <a:bodyPr/>
        <a:lstStyle/>
        <a:p>
          <a:endParaRPr lang="en-US"/>
        </a:p>
      </dgm:t>
    </dgm:pt>
    <dgm:pt modelId="{CCC1B1CB-E3F5-4630-9A62-4B4113FB54A6}" type="sibTrans" cxnId="{DC6DEAE9-64DA-4027-8472-5B2FEE87050C}">
      <dgm:prSet/>
      <dgm:spPr/>
      <dgm:t>
        <a:bodyPr/>
        <a:lstStyle/>
        <a:p>
          <a:endParaRPr lang="en-US"/>
        </a:p>
      </dgm:t>
    </dgm:pt>
    <dgm:pt modelId="{CE634EAE-4977-4931-ADC0-3D082C705A7B}">
      <dgm:prSet phldrT="[Text]"/>
      <dgm:spPr/>
      <dgm:t>
        <a:bodyPr/>
        <a:lstStyle/>
        <a:p>
          <a:r>
            <a:rPr lang="nb-NO" dirty="0"/>
            <a:t>Transport</a:t>
          </a:r>
          <a:endParaRPr lang="en-US" dirty="0"/>
        </a:p>
      </dgm:t>
    </dgm:pt>
    <dgm:pt modelId="{B701BEF8-75B4-40EA-B964-FEF511116CE7}" type="parTrans" cxnId="{99CF192E-06B1-4EF3-B8E1-F6AE8791707D}">
      <dgm:prSet/>
      <dgm:spPr/>
      <dgm:t>
        <a:bodyPr/>
        <a:lstStyle/>
        <a:p>
          <a:endParaRPr lang="en-US"/>
        </a:p>
      </dgm:t>
    </dgm:pt>
    <dgm:pt modelId="{61E494F7-0CF6-4152-827E-E16C182B0BBA}" type="sibTrans" cxnId="{99CF192E-06B1-4EF3-B8E1-F6AE8791707D}">
      <dgm:prSet/>
      <dgm:spPr/>
      <dgm:t>
        <a:bodyPr/>
        <a:lstStyle/>
        <a:p>
          <a:endParaRPr lang="en-US"/>
        </a:p>
      </dgm:t>
    </dgm:pt>
    <dgm:pt modelId="{F6950470-0160-4581-972D-3B1A181E752C}">
      <dgm:prSet phldrT="[Text]"/>
      <dgm:spPr/>
      <dgm:t>
        <a:bodyPr/>
        <a:lstStyle/>
        <a:p>
          <a:r>
            <a:rPr lang="nb-NO" dirty="0"/>
            <a:t>Produksjon</a:t>
          </a:r>
          <a:endParaRPr lang="en-US" dirty="0"/>
        </a:p>
      </dgm:t>
    </dgm:pt>
    <dgm:pt modelId="{2A0F3E7B-33EA-4215-835B-B27F1E615615}" type="parTrans" cxnId="{CC5B7069-234A-405A-9421-AC89416656D6}">
      <dgm:prSet/>
      <dgm:spPr/>
      <dgm:t>
        <a:bodyPr/>
        <a:lstStyle/>
        <a:p>
          <a:endParaRPr lang="en-US"/>
        </a:p>
      </dgm:t>
    </dgm:pt>
    <dgm:pt modelId="{E14081E9-E25F-4248-9331-FC25ED072880}" type="sibTrans" cxnId="{CC5B7069-234A-405A-9421-AC89416656D6}">
      <dgm:prSet/>
      <dgm:spPr/>
      <dgm:t>
        <a:bodyPr/>
        <a:lstStyle/>
        <a:p>
          <a:endParaRPr lang="en-US"/>
        </a:p>
      </dgm:t>
    </dgm:pt>
    <dgm:pt modelId="{B52A3AFD-E329-4494-BBE9-1ADEB86B1BEA}">
      <dgm:prSet phldrT="[Text]"/>
      <dgm:spPr/>
      <dgm:t>
        <a:bodyPr/>
        <a:lstStyle/>
        <a:p>
          <a:r>
            <a:rPr lang="nb-NO"/>
            <a:t>Avfall</a:t>
          </a:r>
          <a:endParaRPr lang="en-US" dirty="0"/>
        </a:p>
      </dgm:t>
    </dgm:pt>
    <dgm:pt modelId="{49DA3EB4-F816-4BF4-92A0-6817E87DC88C}" type="parTrans" cxnId="{359A7E88-ACFE-46E5-AC3E-52BB4A175FAF}">
      <dgm:prSet/>
      <dgm:spPr/>
      <dgm:t>
        <a:bodyPr/>
        <a:lstStyle/>
        <a:p>
          <a:endParaRPr lang="en-US"/>
        </a:p>
      </dgm:t>
    </dgm:pt>
    <dgm:pt modelId="{A3D1246E-F916-436F-B5AB-08D7B7D5D1B8}" type="sibTrans" cxnId="{359A7E88-ACFE-46E5-AC3E-52BB4A175FAF}">
      <dgm:prSet/>
      <dgm:spPr/>
      <dgm:t>
        <a:bodyPr/>
        <a:lstStyle/>
        <a:p>
          <a:endParaRPr lang="en-US"/>
        </a:p>
      </dgm:t>
    </dgm:pt>
    <dgm:pt modelId="{1044DE5F-745B-4683-A0E3-3BAE8D59A68B}">
      <dgm:prSet phldrT="[Text]"/>
      <dgm:spPr/>
      <dgm:t>
        <a:bodyPr/>
        <a:lstStyle/>
        <a:p>
          <a:r>
            <a:rPr lang="nb-NO" dirty="0"/>
            <a:t>Bruk</a:t>
          </a:r>
          <a:endParaRPr lang="en-US" dirty="0"/>
        </a:p>
      </dgm:t>
    </dgm:pt>
    <dgm:pt modelId="{EE90A2D6-1831-4959-B5CD-DCC4A41160B7}" type="parTrans" cxnId="{FD2433B5-2ABB-4855-81B4-0CAE77F0CA26}">
      <dgm:prSet/>
      <dgm:spPr/>
      <dgm:t>
        <a:bodyPr/>
        <a:lstStyle/>
        <a:p>
          <a:endParaRPr lang="en-US"/>
        </a:p>
      </dgm:t>
    </dgm:pt>
    <dgm:pt modelId="{FC9E891A-E7C5-4816-95C5-134A6D8CDA75}" type="sibTrans" cxnId="{FD2433B5-2ABB-4855-81B4-0CAE77F0CA26}">
      <dgm:prSet/>
      <dgm:spPr/>
      <dgm:t>
        <a:bodyPr/>
        <a:lstStyle/>
        <a:p>
          <a:endParaRPr lang="en-US"/>
        </a:p>
      </dgm:t>
    </dgm:pt>
    <dgm:pt modelId="{4D1853CB-8064-45F7-B898-7E721FC59201}" type="pres">
      <dgm:prSet presAssocID="{09C8D6AE-3BE5-49F1-A0D3-7DA8283FD5EB}" presName="Name0" presStyleCnt="0">
        <dgm:presLayoutVars>
          <dgm:dir/>
          <dgm:resizeHandles val="exact"/>
        </dgm:presLayoutVars>
      </dgm:prSet>
      <dgm:spPr/>
    </dgm:pt>
    <dgm:pt modelId="{0D4894FE-68C5-4AB1-A1B0-AAC86F6B90AC}" type="pres">
      <dgm:prSet presAssocID="{09C8D6AE-3BE5-49F1-A0D3-7DA8283FD5EB}" presName="fgShape" presStyleLbl="fgShp" presStyleIdx="0" presStyleCnt="1"/>
      <dgm:spPr/>
    </dgm:pt>
    <dgm:pt modelId="{F8B81368-D85B-4D93-9F69-F892805C767B}" type="pres">
      <dgm:prSet presAssocID="{09C8D6AE-3BE5-49F1-A0D3-7DA8283FD5EB}" presName="linComp" presStyleCnt="0"/>
      <dgm:spPr/>
    </dgm:pt>
    <dgm:pt modelId="{8464F6ED-BD82-470C-806D-0EA3EAFA6604}" type="pres">
      <dgm:prSet presAssocID="{7F29750B-8F72-4970-9766-F0EC6050919B}" presName="compNode" presStyleCnt="0"/>
      <dgm:spPr/>
    </dgm:pt>
    <dgm:pt modelId="{784C3D05-5850-4CD6-9F1E-0A8316F94D46}" type="pres">
      <dgm:prSet presAssocID="{7F29750B-8F72-4970-9766-F0EC6050919B}" presName="bkgdShape" presStyleLbl="node1" presStyleIdx="0" presStyleCnt="5" custLinFactNeighborX="-2886"/>
      <dgm:spPr/>
    </dgm:pt>
    <dgm:pt modelId="{087C09C9-62C1-4FF3-8B86-CD1528FF17CF}" type="pres">
      <dgm:prSet presAssocID="{7F29750B-8F72-4970-9766-F0EC6050919B}" presName="nodeTx" presStyleLbl="node1" presStyleIdx="0" presStyleCnt="5">
        <dgm:presLayoutVars>
          <dgm:bulletEnabled val="1"/>
        </dgm:presLayoutVars>
      </dgm:prSet>
      <dgm:spPr/>
    </dgm:pt>
    <dgm:pt modelId="{6BC03B8F-A3EA-491A-B902-DE5A2C19F266}" type="pres">
      <dgm:prSet presAssocID="{7F29750B-8F72-4970-9766-F0EC6050919B}" presName="invisiNode" presStyleLbl="node1" presStyleIdx="0" presStyleCnt="5"/>
      <dgm:spPr/>
    </dgm:pt>
    <dgm:pt modelId="{049089F4-D560-488A-97CB-7E114E9B5FD4}" type="pres">
      <dgm:prSet presAssocID="{7F29750B-8F72-4970-9766-F0EC6050919B}" presName="imagNode" presStyleLbl="fgImgPlace1" presStyleIdx="0" presStyleCnt="5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D84ACB1D-D0FF-4CCC-A75A-A8870D0FA40B}" type="pres">
      <dgm:prSet presAssocID="{CCC1B1CB-E3F5-4630-9A62-4B4113FB54A6}" presName="sibTrans" presStyleLbl="sibTrans2D1" presStyleIdx="0" presStyleCnt="0"/>
      <dgm:spPr/>
    </dgm:pt>
    <dgm:pt modelId="{003D186F-F579-4AAD-B9CA-75EEB07B56D3}" type="pres">
      <dgm:prSet presAssocID="{CE634EAE-4977-4931-ADC0-3D082C705A7B}" presName="compNode" presStyleCnt="0"/>
      <dgm:spPr/>
    </dgm:pt>
    <dgm:pt modelId="{A51B9AB1-FB76-44AB-A227-FB50BC73865C}" type="pres">
      <dgm:prSet presAssocID="{CE634EAE-4977-4931-ADC0-3D082C705A7B}" presName="bkgdShape" presStyleLbl="node1" presStyleIdx="1" presStyleCnt="5"/>
      <dgm:spPr/>
    </dgm:pt>
    <dgm:pt modelId="{984FBFA9-7F33-4789-8E0E-C85F9A44F4DA}" type="pres">
      <dgm:prSet presAssocID="{CE634EAE-4977-4931-ADC0-3D082C705A7B}" presName="nodeTx" presStyleLbl="node1" presStyleIdx="1" presStyleCnt="5">
        <dgm:presLayoutVars>
          <dgm:bulletEnabled val="1"/>
        </dgm:presLayoutVars>
      </dgm:prSet>
      <dgm:spPr/>
    </dgm:pt>
    <dgm:pt modelId="{1756BAC2-62B7-4A2F-9B8E-2F3866AB38EA}" type="pres">
      <dgm:prSet presAssocID="{CE634EAE-4977-4931-ADC0-3D082C705A7B}" presName="invisiNode" presStyleLbl="node1" presStyleIdx="1" presStyleCnt="5"/>
      <dgm:spPr/>
    </dgm:pt>
    <dgm:pt modelId="{960B39AB-FBED-40C6-A1C3-D41A83F717CD}" type="pres">
      <dgm:prSet presAssocID="{CE634EAE-4977-4931-ADC0-3D082C705A7B}" presName="imagNode" presStyleLbl="fgImgPlace1" presStyleIdx="1" presStyleCnt="5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669439A1-8BC9-40A9-8F68-408F7634AD19}" type="pres">
      <dgm:prSet presAssocID="{61E494F7-0CF6-4152-827E-E16C182B0BBA}" presName="sibTrans" presStyleLbl="sibTrans2D1" presStyleIdx="0" presStyleCnt="0"/>
      <dgm:spPr/>
    </dgm:pt>
    <dgm:pt modelId="{99590E8B-5EE7-4DD7-9CD4-41EB6BD9A22D}" type="pres">
      <dgm:prSet presAssocID="{F6950470-0160-4581-972D-3B1A181E752C}" presName="compNode" presStyleCnt="0"/>
      <dgm:spPr/>
    </dgm:pt>
    <dgm:pt modelId="{1770B451-C681-4923-8981-D9E599A8A174}" type="pres">
      <dgm:prSet presAssocID="{F6950470-0160-4581-972D-3B1A181E752C}" presName="bkgdShape" presStyleLbl="node1" presStyleIdx="2" presStyleCnt="5"/>
      <dgm:spPr/>
    </dgm:pt>
    <dgm:pt modelId="{BDB646E7-B10C-4099-824A-2A4F208BB8B3}" type="pres">
      <dgm:prSet presAssocID="{F6950470-0160-4581-972D-3B1A181E752C}" presName="nodeTx" presStyleLbl="node1" presStyleIdx="2" presStyleCnt="5">
        <dgm:presLayoutVars>
          <dgm:bulletEnabled val="1"/>
        </dgm:presLayoutVars>
      </dgm:prSet>
      <dgm:spPr/>
    </dgm:pt>
    <dgm:pt modelId="{E24D50F9-C2F5-42F1-AE68-90225AA3D4D6}" type="pres">
      <dgm:prSet presAssocID="{F6950470-0160-4581-972D-3B1A181E752C}" presName="invisiNode" presStyleLbl="node1" presStyleIdx="2" presStyleCnt="5"/>
      <dgm:spPr/>
    </dgm:pt>
    <dgm:pt modelId="{0810D13C-710F-4B31-A28B-61635C640BFB}" type="pres">
      <dgm:prSet presAssocID="{F6950470-0160-4581-972D-3B1A181E752C}" presName="imagNode" presStyleLbl="fgImgPlace1" presStyleIdx="2" presStyleCnt="5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5733D235-04EE-48DD-89F2-53BDE42F7AE7}" type="pres">
      <dgm:prSet presAssocID="{E14081E9-E25F-4248-9331-FC25ED072880}" presName="sibTrans" presStyleLbl="sibTrans2D1" presStyleIdx="0" presStyleCnt="0"/>
      <dgm:spPr/>
    </dgm:pt>
    <dgm:pt modelId="{3969342E-5ED5-4D69-9934-FCBD036EE59B}" type="pres">
      <dgm:prSet presAssocID="{1044DE5F-745B-4683-A0E3-3BAE8D59A68B}" presName="compNode" presStyleCnt="0"/>
      <dgm:spPr/>
    </dgm:pt>
    <dgm:pt modelId="{7B58E93D-17EE-4A94-8336-B77B7441D9FF}" type="pres">
      <dgm:prSet presAssocID="{1044DE5F-745B-4683-A0E3-3BAE8D59A68B}" presName="bkgdShape" presStyleLbl="node1" presStyleIdx="3" presStyleCnt="5"/>
      <dgm:spPr/>
    </dgm:pt>
    <dgm:pt modelId="{0FC27F04-390A-403A-BACB-484563D68491}" type="pres">
      <dgm:prSet presAssocID="{1044DE5F-745B-4683-A0E3-3BAE8D59A68B}" presName="nodeTx" presStyleLbl="node1" presStyleIdx="3" presStyleCnt="5">
        <dgm:presLayoutVars>
          <dgm:bulletEnabled val="1"/>
        </dgm:presLayoutVars>
      </dgm:prSet>
      <dgm:spPr/>
    </dgm:pt>
    <dgm:pt modelId="{9546B826-2CA2-48F9-A4FE-C443A3A474D8}" type="pres">
      <dgm:prSet presAssocID="{1044DE5F-745B-4683-A0E3-3BAE8D59A68B}" presName="invisiNode" presStyleLbl="node1" presStyleIdx="3" presStyleCnt="5"/>
      <dgm:spPr/>
    </dgm:pt>
    <dgm:pt modelId="{73CE33EE-E36D-4F38-982F-C546A6B1D4FE}" type="pres">
      <dgm:prSet presAssocID="{1044DE5F-745B-4683-A0E3-3BAE8D59A68B}" presName="imagNode" presStyleLbl="fgImgPlace1" presStyleIdx="3" presStyleCnt="5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BDC5ED47-7E68-471C-8005-E6DA4DAE906D}" type="pres">
      <dgm:prSet presAssocID="{FC9E891A-E7C5-4816-95C5-134A6D8CDA75}" presName="sibTrans" presStyleLbl="sibTrans2D1" presStyleIdx="0" presStyleCnt="0"/>
      <dgm:spPr/>
    </dgm:pt>
    <dgm:pt modelId="{DD58FBA8-F94C-477C-9942-75C38F7E8086}" type="pres">
      <dgm:prSet presAssocID="{B52A3AFD-E329-4494-BBE9-1ADEB86B1BEA}" presName="compNode" presStyleCnt="0"/>
      <dgm:spPr/>
    </dgm:pt>
    <dgm:pt modelId="{B2624A45-A3EC-4D27-BB1E-3272A07AA55B}" type="pres">
      <dgm:prSet presAssocID="{B52A3AFD-E329-4494-BBE9-1ADEB86B1BEA}" presName="bkgdShape" presStyleLbl="node1" presStyleIdx="4" presStyleCnt="5"/>
      <dgm:spPr/>
    </dgm:pt>
    <dgm:pt modelId="{AA14B77F-EE34-46B8-BF22-AF19111E6A08}" type="pres">
      <dgm:prSet presAssocID="{B52A3AFD-E329-4494-BBE9-1ADEB86B1BEA}" presName="nodeTx" presStyleLbl="node1" presStyleIdx="4" presStyleCnt="5">
        <dgm:presLayoutVars>
          <dgm:bulletEnabled val="1"/>
        </dgm:presLayoutVars>
      </dgm:prSet>
      <dgm:spPr/>
    </dgm:pt>
    <dgm:pt modelId="{9296292C-3AAA-4BBB-87BD-0E328F149F89}" type="pres">
      <dgm:prSet presAssocID="{B52A3AFD-E329-4494-BBE9-1ADEB86B1BEA}" presName="invisiNode" presStyleLbl="node1" presStyleIdx="4" presStyleCnt="5"/>
      <dgm:spPr/>
    </dgm:pt>
    <dgm:pt modelId="{1486AF74-B0B1-4055-ACFB-DB7A148773D0}" type="pres">
      <dgm:prSet presAssocID="{B52A3AFD-E329-4494-BBE9-1ADEB86B1BEA}" presName="imagNode" presStyleLbl="fgImgPlace1" presStyleIdx="4" presStyleCnt="5"/>
      <dgm:spPr>
        <a:blipFill rotWithShape="1">
          <a:blip xmlns:r="http://schemas.openxmlformats.org/officeDocument/2006/relationships" r:embed="rId5"/>
          <a:stretch>
            <a:fillRect/>
          </a:stretch>
        </a:blipFill>
      </dgm:spPr>
    </dgm:pt>
  </dgm:ptLst>
  <dgm:cxnLst>
    <dgm:cxn modelId="{605CDE12-4FAB-4090-860D-74096B1D1303}" type="presOf" srcId="{F6950470-0160-4581-972D-3B1A181E752C}" destId="{BDB646E7-B10C-4099-824A-2A4F208BB8B3}" srcOrd="1" destOrd="0" presId="urn:microsoft.com/office/officeart/2005/8/layout/hList7"/>
    <dgm:cxn modelId="{38B60323-9AF5-43CA-A663-B8FAA89052D2}" type="presOf" srcId="{1044DE5F-745B-4683-A0E3-3BAE8D59A68B}" destId="{7B58E93D-17EE-4A94-8336-B77B7441D9FF}" srcOrd="0" destOrd="0" presId="urn:microsoft.com/office/officeart/2005/8/layout/hList7"/>
    <dgm:cxn modelId="{99CF192E-06B1-4EF3-B8E1-F6AE8791707D}" srcId="{09C8D6AE-3BE5-49F1-A0D3-7DA8283FD5EB}" destId="{CE634EAE-4977-4931-ADC0-3D082C705A7B}" srcOrd="1" destOrd="0" parTransId="{B701BEF8-75B4-40EA-B964-FEF511116CE7}" sibTransId="{61E494F7-0CF6-4152-827E-E16C182B0BBA}"/>
    <dgm:cxn modelId="{BD3A5D2E-2B80-47F6-9A17-25F0406CCFC6}" type="presOf" srcId="{7F29750B-8F72-4970-9766-F0EC6050919B}" destId="{784C3D05-5850-4CD6-9F1E-0A8316F94D46}" srcOrd="0" destOrd="0" presId="urn:microsoft.com/office/officeart/2005/8/layout/hList7"/>
    <dgm:cxn modelId="{BBAACD36-C6DE-4A22-B3D8-21E33660B444}" type="presOf" srcId="{7F29750B-8F72-4970-9766-F0EC6050919B}" destId="{087C09C9-62C1-4FF3-8B86-CD1528FF17CF}" srcOrd="1" destOrd="0" presId="urn:microsoft.com/office/officeart/2005/8/layout/hList7"/>
    <dgm:cxn modelId="{826A5C39-F66D-45AB-B48B-F34DE8954450}" type="presOf" srcId="{CE634EAE-4977-4931-ADC0-3D082C705A7B}" destId="{984FBFA9-7F33-4789-8E0E-C85F9A44F4DA}" srcOrd="1" destOrd="0" presId="urn:microsoft.com/office/officeart/2005/8/layout/hList7"/>
    <dgm:cxn modelId="{985B4768-D3B2-430F-96F6-664B889FD3BE}" type="presOf" srcId="{F6950470-0160-4581-972D-3B1A181E752C}" destId="{1770B451-C681-4923-8981-D9E599A8A174}" srcOrd="0" destOrd="0" presId="urn:microsoft.com/office/officeart/2005/8/layout/hList7"/>
    <dgm:cxn modelId="{CC5B7069-234A-405A-9421-AC89416656D6}" srcId="{09C8D6AE-3BE5-49F1-A0D3-7DA8283FD5EB}" destId="{F6950470-0160-4581-972D-3B1A181E752C}" srcOrd="2" destOrd="0" parTransId="{2A0F3E7B-33EA-4215-835B-B27F1E615615}" sibTransId="{E14081E9-E25F-4248-9331-FC25ED072880}"/>
    <dgm:cxn modelId="{D0FC176E-139D-4ABF-8CFC-A1A0706F8E01}" type="presOf" srcId="{09C8D6AE-3BE5-49F1-A0D3-7DA8283FD5EB}" destId="{4D1853CB-8064-45F7-B898-7E721FC59201}" srcOrd="0" destOrd="0" presId="urn:microsoft.com/office/officeart/2005/8/layout/hList7"/>
    <dgm:cxn modelId="{6BDC7371-4710-4CC3-A895-D582A59D4248}" type="presOf" srcId="{CCC1B1CB-E3F5-4630-9A62-4B4113FB54A6}" destId="{D84ACB1D-D0FF-4CCC-A75A-A8870D0FA40B}" srcOrd="0" destOrd="0" presId="urn:microsoft.com/office/officeart/2005/8/layout/hList7"/>
    <dgm:cxn modelId="{86CA8B58-015C-4F06-B626-CD0D3A072CA6}" type="presOf" srcId="{CE634EAE-4977-4931-ADC0-3D082C705A7B}" destId="{A51B9AB1-FB76-44AB-A227-FB50BC73865C}" srcOrd="0" destOrd="0" presId="urn:microsoft.com/office/officeart/2005/8/layout/hList7"/>
    <dgm:cxn modelId="{DED8D585-0B08-45A9-96E1-8373A16BCFA3}" type="presOf" srcId="{B52A3AFD-E329-4494-BBE9-1ADEB86B1BEA}" destId="{AA14B77F-EE34-46B8-BF22-AF19111E6A08}" srcOrd="1" destOrd="0" presId="urn:microsoft.com/office/officeart/2005/8/layout/hList7"/>
    <dgm:cxn modelId="{359A7E88-ACFE-46E5-AC3E-52BB4A175FAF}" srcId="{09C8D6AE-3BE5-49F1-A0D3-7DA8283FD5EB}" destId="{B52A3AFD-E329-4494-BBE9-1ADEB86B1BEA}" srcOrd="4" destOrd="0" parTransId="{49DA3EB4-F816-4BF4-92A0-6817E87DC88C}" sibTransId="{A3D1246E-F916-436F-B5AB-08D7B7D5D1B8}"/>
    <dgm:cxn modelId="{8975E8AA-F39F-4EA2-A75E-D1062A025789}" type="presOf" srcId="{B52A3AFD-E329-4494-BBE9-1ADEB86B1BEA}" destId="{B2624A45-A3EC-4D27-BB1E-3272A07AA55B}" srcOrd="0" destOrd="0" presId="urn:microsoft.com/office/officeart/2005/8/layout/hList7"/>
    <dgm:cxn modelId="{2F01ABB0-5BC4-4724-8A8A-8DC527159A70}" type="presOf" srcId="{61E494F7-0CF6-4152-827E-E16C182B0BBA}" destId="{669439A1-8BC9-40A9-8F68-408F7634AD19}" srcOrd="0" destOrd="0" presId="urn:microsoft.com/office/officeart/2005/8/layout/hList7"/>
    <dgm:cxn modelId="{FD2433B5-2ABB-4855-81B4-0CAE77F0CA26}" srcId="{09C8D6AE-3BE5-49F1-A0D3-7DA8283FD5EB}" destId="{1044DE5F-745B-4683-A0E3-3BAE8D59A68B}" srcOrd="3" destOrd="0" parTransId="{EE90A2D6-1831-4959-B5CD-DCC4A41160B7}" sibTransId="{FC9E891A-E7C5-4816-95C5-134A6D8CDA75}"/>
    <dgm:cxn modelId="{852105E6-BA4D-4AD2-9932-11B092C99D7C}" type="presOf" srcId="{E14081E9-E25F-4248-9331-FC25ED072880}" destId="{5733D235-04EE-48DD-89F2-53BDE42F7AE7}" srcOrd="0" destOrd="0" presId="urn:microsoft.com/office/officeart/2005/8/layout/hList7"/>
    <dgm:cxn modelId="{E17689E8-B28A-45BC-9B22-E07E8A213256}" type="presOf" srcId="{FC9E891A-E7C5-4816-95C5-134A6D8CDA75}" destId="{BDC5ED47-7E68-471C-8005-E6DA4DAE906D}" srcOrd="0" destOrd="0" presId="urn:microsoft.com/office/officeart/2005/8/layout/hList7"/>
    <dgm:cxn modelId="{DC6DEAE9-64DA-4027-8472-5B2FEE87050C}" srcId="{09C8D6AE-3BE5-49F1-A0D3-7DA8283FD5EB}" destId="{7F29750B-8F72-4970-9766-F0EC6050919B}" srcOrd="0" destOrd="0" parTransId="{988F63DB-76E0-4B07-B9CE-CD534F795A7E}" sibTransId="{CCC1B1CB-E3F5-4630-9A62-4B4113FB54A6}"/>
    <dgm:cxn modelId="{9C9AA4F0-3AA1-438E-A539-371889860333}" type="presOf" srcId="{1044DE5F-745B-4683-A0E3-3BAE8D59A68B}" destId="{0FC27F04-390A-403A-BACB-484563D68491}" srcOrd="1" destOrd="0" presId="urn:microsoft.com/office/officeart/2005/8/layout/hList7"/>
    <dgm:cxn modelId="{6F0C9F88-01C5-4D12-B0E5-ADCB29011CBA}" type="presParOf" srcId="{4D1853CB-8064-45F7-B898-7E721FC59201}" destId="{0D4894FE-68C5-4AB1-A1B0-AAC86F6B90AC}" srcOrd="0" destOrd="0" presId="urn:microsoft.com/office/officeart/2005/8/layout/hList7"/>
    <dgm:cxn modelId="{4B9399FC-1698-4210-928B-CF05DF12D18F}" type="presParOf" srcId="{4D1853CB-8064-45F7-B898-7E721FC59201}" destId="{F8B81368-D85B-4D93-9F69-F892805C767B}" srcOrd="1" destOrd="0" presId="urn:microsoft.com/office/officeart/2005/8/layout/hList7"/>
    <dgm:cxn modelId="{A369631D-CDB2-4CA3-9E90-54C19654A52C}" type="presParOf" srcId="{F8B81368-D85B-4D93-9F69-F892805C767B}" destId="{8464F6ED-BD82-470C-806D-0EA3EAFA6604}" srcOrd="0" destOrd="0" presId="urn:microsoft.com/office/officeart/2005/8/layout/hList7"/>
    <dgm:cxn modelId="{9B631A89-03FA-4EE9-A480-9AC662786481}" type="presParOf" srcId="{8464F6ED-BD82-470C-806D-0EA3EAFA6604}" destId="{784C3D05-5850-4CD6-9F1E-0A8316F94D46}" srcOrd="0" destOrd="0" presId="urn:microsoft.com/office/officeart/2005/8/layout/hList7"/>
    <dgm:cxn modelId="{5AEA844F-BB05-4EF6-A6F1-8DFF423ECF7A}" type="presParOf" srcId="{8464F6ED-BD82-470C-806D-0EA3EAFA6604}" destId="{087C09C9-62C1-4FF3-8B86-CD1528FF17CF}" srcOrd="1" destOrd="0" presId="urn:microsoft.com/office/officeart/2005/8/layout/hList7"/>
    <dgm:cxn modelId="{A517D47D-0E06-476F-A45B-29BED21870F1}" type="presParOf" srcId="{8464F6ED-BD82-470C-806D-0EA3EAFA6604}" destId="{6BC03B8F-A3EA-491A-B902-DE5A2C19F266}" srcOrd="2" destOrd="0" presId="urn:microsoft.com/office/officeart/2005/8/layout/hList7"/>
    <dgm:cxn modelId="{9853E084-76FE-4B85-9300-97ABDADAF844}" type="presParOf" srcId="{8464F6ED-BD82-470C-806D-0EA3EAFA6604}" destId="{049089F4-D560-488A-97CB-7E114E9B5FD4}" srcOrd="3" destOrd="0" presId="urn:microsoft.com/office/officeart/2005/8/layout/hList7"/>
    <dgm:cxn modelId="{78092BC6-AC3A-484D-A064-027C787F5921}" type="presParOf" srcId="{F8B81368-D85B-4D93-9F69-F892805C767B}" destId="{D84ACB1D-D0FF-4CCC-A75A-A8870D0FA40B}" srcOrd="1" destOrd="0" presId="urn:microsoft.com/office/officeart/2005/8/layout/hList7"/>
    <dgm:cxn modelId="{039C2409-6465-4903-A3CF-D763FDFDC40D}" type="presParOf" srcId="{F8B81368-D85B-4D93-9F69-F892805C767B}" destId="{003D186F-F579-4AAD-B9CA-75EEB07B56D3}" srcOrd="2" destOrd="0" presId="urn:microsoft.com/office/officeart/2005/8/layout/hList7"/>
    <dgm:cxn modelId="{1C0C99C6-4A41-47D3-A083-DD6952EF6B69}" type="presParOf" srcId="{003D186F-F579-4AAD-B9CA-75EEB07B56D3}" destId="{A51B9AB1-FB76-44AB-A227-FB50BC73865C}" srcOrd="0" destOrd="0" presId="urn:microsoft.com/office/officeart/2005/8/layout/hList7"/>
    <dgm:cxn modelId="{4F79B867-772F-4C49-9B64-1ED9735FA9F6}" type="presParOf" srcId="{003D186F-F579-4AAD-B9CA-75EEB07B56D3}" destId="{984FBFA9-7F33-4789-8E0E-C85F9A44F4DA}" srcOrd="1" destOrd="0" presId="urn:microsoft.com/office/officeart/2005/8/layout/hList7"/>
    <dgm:cxn modelId="{8B7FC341-897C-4439-AB04-4FC232B6FE8F}" type="presParOf" srcId="{003D186F-F579-4AAD-B9CA-75EEB07B56D3}" destId="{1756BAC2-62B7-4A2F-9B8E-2F3866AB38EA}" srcOrd="2" destOrd="0" presId="urn:microsoft.com/office/officeart/2005/8/layout/hList7"/>
    <dgm:cxn modelId="{DF9DD86E-C35F-49BA-B78C-17D0418CBB96}" type="presParOf" srcId="{003D186F-F579-4AAD-B9CA-75EEB07B56D3}" destId="{960B39AB-FBED-40C6-A1C3-D41A83F717CD}" srcOrd="3" destOrd="0" presId="urn:microsoft.com/office/officeart/2005/8/layout/hList7"/>
    <dgm:cxn modelId="{E5CF08B0-D978-4B4D-A028-066F1E723DA1}" type="presParOf" srcId="{F8B81368-D85B-4D93-9F69-F892805C767B}" destId="{669439A1-8BC9-40A9-8F68-408F7634AD19}" srcOrd="3" destOrd="0" presId="urn:microsoft.com/office/officeart/2005/8/layout/hList7"/>
    <dgm:cxn modelId="{EEEEF0AC-4AEC-41E9-B42B-9F657A27B18A}" type="presParOf" srcId="{F8B81368-D85B-4D93-9F69-F892805C767B}" destId="{99590E8B-5EE7-4DD7-9CD4-41EB6BD9A22D}" srcOrd="4" destOrd="0" presId="urn:microsoft.com/office/officeart/2005/8/layout/hList7"/>
    <dgm:cxn modelId="{58416753-6B3E-4AD7-99DE-22EDE4181DA3}" type="presParOf" srcId="{99590E8B-5EE7-4DD7-9CD4-41EB6BD9A22D}" destId="{1770B451-C681-4923-8981-D9E599A8A174}" srcOrd="0" destOrd="0" presId="urn:microsoft.com/office/officeart/2005/8/layout/hList7"/>
    <dgm:cxn modelId="{8A27228E-CF13-4641-9B89-D117B096FF50}" type="presParOf" srcId="{99590E8B-5EE7-4DD7-9CD4-41EB6BD9A22D}" destId="{BDB646E7-B10C-4099-824A-2A4F208BB8B3}" srcOrd="1" destOrd="0" presId="urn:microsoft.com/office/officeart/2005/8/layout/hList7"/>
    <dgm:cxn modelId="{E47DCD59-4906-4A4C-996E-1C3E6885BAC0}" type="presParOf" srcId="{99590E8B-5EE7-4DD7-9CD4-41EB6BD9A22D}" destId="{E24D50F9-C2F5-42F1-AE68-90225AA3D4D6}" srcOrd="2" destOrd="0" presId="urn:microsoft.com/office/officeart/2005/8/layout/hList7"/>
    <dgm:cxn modelId="{932E1B52-A34D-4A48-9AD2-BFBD77A55588}" type="presParOf" srcId="{99590E8B-5EE7-4DD7-9CD4-41EB6BD9A22D}" destId="{0810D13C-710F-4B31-A28B-61635C640BFB}" srcOrd="3" destOrd="0" presId="urn:microsoft.com/office/officeart/2005/8/layout/hList7"/>
    <dgm:cxn modelId="{8E64A746-474B-48B5-A6C9-FD2A0C1FFE08}" type="presParOf" srcId="{F8B81368-D85B-4D93-9F69-F892805C767B}" destId="{5733D235-04EE-48DD-89F2-53BDE42F7AE7}" srcOrd="5" destOrd="0" presId="urn:microsoft.com/office/officeart/2005/8/layout/hList7"/>
    <dgm:cxn modelId="{6C91B335-F850-4A9D-BDD9-2755E5701532}" type="presParOf" srcId="{F8B81368-D85B-4D93-9F69-F892805C767B}" destId="{3969342E-5ED5-4D69-9934-FCBD036EE59B}" srcOrd="6" destOrd="0" presId="urn:microsoft.com/office/officeart/2005/8/layout/hList7"/>
    <dgm:cxn modelId="{3A8BAA7C-E60F-4BD3-A297-984B6405535E}" type="presParOf" srcId="{3969342E-5ED5-4D69-9934-FCBD036EE59B}" destId="{7B58E93D-17EE-4A94-8336-B77B7441D9FF}" srcOrd="0" destOrd="0" presId="urn:microsoft.com/office/officeart/2005/8/layout/hList7"/>
    <dgm:cxn modelId="{BCAFF8F5-9479-4E60-9E7F-A1F7E3FC5F07}" type="presParOf" srcId="{3969342E-5ED5-4D69-9934-FCBD036EE59B}" destId="{0FC27F04-390A-403A-BACB-484563D68491}" srcOrd="1" destOrd="0" presId="urn:microsoft.com/office/officeart/2005/8/layout/hList7"/>
    <dgm:cxn modelId="{BD0A17CE-4244-4CE4-89AE-314DB956C932}" type="presParOf" srcId="{3969342E-5ED5-4D69-9934-FCBD036EE59B}" destId="{9546B826-2CA2-48F9-A4FE-C443A3A474D8}" srcOrd="2" destOrd="0" presId="urn:microsoft.com/office/officeart/2005/8/layout/hList7"/>
    <dgm:cxn modelId="{CAE01A61-3BFA-40FF-84AB-5E8F547A4DF3}" type="presParOf" srcId="{3969342E-5ED5-4D69-9934-FCBD036EE59B}" destId="{73CE33EE-E36D-4F38-982F-C546A6B1D4FE}" srcOrd="3" destOrd="0" presId="urn:microsoft.com/office/officeart/2005/8/layout/hList7"/>
    <dgm:cxn modelId="{83C2B02C-EA2D-42D2-B5ED-CEFC032FCE72}" type="presParOf" srcId="{F8B81368-D85B-4D93-9F69-F892805C767B}" destId="{BDC5ED47-7E68-471C-8005-E6DA4DAE906D}" srcOrd="7" destOrd="0" presId="urn:microsoft.com/office/officeart/2005/8/layout/hList7"/>
    <dgm:cxn modelId="{4DEAB5CF-01C2-4384-AD5A-AA85D54C7FB7}" type="presParOf" srcId="{F8B81368-D85B-4D93-9F69-F892805C767B}" destId="{DD58FBA8-F94C-477C-9942-75C38F7E8086}" srcOrd="8" destOrd="0" presId="urn:microsoft.com/office/officeart/2005/8/layout/hList7"/>
    <dgm:cxn modelId="{3452FFF9-F4CA-4E25-8C31-4DA0890A427E}" type="presParOf" srcId="{DD58FBA8-F94C-477C-9942-75C38F7E8086}" destId="{B2624A45-A3EC-4D27-BB1E-3272A07AA55B}" srcOrd="0" destOrd="0" presId="urn:microsoft.com/office/officeart/2005/8/layout/hList7"/>
    <dgm:cxn modelId="{5C490756-7AFA-4001-AF70-C8594F0106CE}" type="presParOf" srcId="{DD58FBA8-F94C-477C-9942-75C38F7E8086}" destId="{AA14B77F-EE34-46B8-BF22-AF19111E6A08}" srcOrd="1" destOrd="0" presId="urn:microsoft.com/office/officeart/2005/8/layout/hList7"/>
    <dgm:cxn modelId="{BFBB6715-F796-46C1-B4B0-CFF6B9B77320}" type="presParOf" srcId="{DD58FBA8-F94C-477C-9942-75C38F7E8086}" destId="{9296292C-3AAA-4BBB-87BD-0E328F149F89}" srcOrd="2" destOrd="0" presId="urn:microsoft.com/office/officeart/2005/8/layout/hList7"/>
    <dgm:cxn modelId="{9DE9E641-FC6A-417C-B206-D65ECC3C5AD4}" type="presParOf" srcId="{DD58FBA8-F94C-477C-9942-75C38F7E8086}" destId="{1486AF74-B0B1-4055-ACFB-DB7A148773D0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096E24-D9B0-4212-9D93-A7A035A8851A}">
      <dsp:nvSpPr>
        <dsp:cNvPr id="0" name=""/>
        <dsp:cNvSpPr/>
      </dsp:nvSpPr>
      <dsp:spPr>
        <a:xfrm>
          <a:off x="1329938" y="3958"/>
          <a:ext cx="2706573" cy="2319853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AA18F3-0038-49D9-8B40-B9F98B9CBCAB}">
      <dsp:nvSpPr>
        <dsp:cNvPr id="0" name=""/>
        <dsp:cNvSpPr/>
      </dsp:nvSpPr>
      <dsp:spPr>
        <a:xfrm>
          <a:off x="1329938" y="1627856"/>
          <a:ext cx="2706573" cy="556764"/>
        </a:xfrm>
        <a:prstGeom prst="rect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040" tIns="66040" rIns="66040" bIns="6604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600" kern="1200" dirty="0"/>
            <a:t>MILJØ</a:t>
          </a:r>
          <a:endParaRPr lang="en-US" sz="2600" kern="1200" dirty="0"/>
        </a:p>
      </dsp:txBody>
      <dsp:txXfrm>
        <a:off x="1329938" y="1627856"/>
        <a:ext cx="2706573" cy="556764"/>
      </dsp:txXfrm>
    </dsp:sp>
    <dsp:sp modelId="{2720BE47-19C7-477C-BA67-81B885FE8F33}">
      <dsp:nvSpPr>
        <dsp:cNvPr id="0" name=""/>
        <dsp:cNvSpPr/>
      </dsp:nvSpPr>
      <dsp:spPr>
        <a:xfrm>
          <a:off x="4312574" y="3958"/>
          <a:ext cx="2706573" cy="2319853"/>
        </a:xfrm>
        <a:prstGeom prst="rect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1000" b="-11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0D5558-9DA4-4687-8556-7C5F6CF0EC21}">
      <dsp:nvSpPr>
        <dsp:cNvPr id="0" name=""/>
        <dsp:cNvSpPr/>
      </dsp:nvSpPr>
      <dsp:spPr>
        <a:xfrm>
          <a:off x="4312574" y="1627856"/>
          <a:ext cx="2706573" cy="556764"/>
        </a:xfrm>
        <a:prstGeom prst="rect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040" tIns="66040" rIns="66040" bIns="6604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600" kern="1200" dirty="0"/>
            <a:t>ØKONOMI</a:t>
          </a:r>
          <a:endParaRPr lang="en-US" sz="2600" kern="1200" dirty="0"/>
        </a:p>
      </dsp:txBody>
      <dsp:txXfrm>
        <a:off x="4312574" y="1627856"/>
        <a:ext cx="2706573" cy="556764"/>
      </dsp:txXfrm>
    </dsp:sp>
    <dsp:sp modelId="{017E56E0-389D-4771-B7A0-1B98F91262EB}">
      <dsp:nvSpPr>
        <dsp:cNvPr id="0" name=""/>
        <dsp:cNvSpPr/>
      </dsp:nvSpPr>
      <dsp:spPr>
        <a:xfrm>
          <a:off x="1329938" y="2594469"/>
          <a:ext cx="2706573" cy="2319853"/>
        </a:xfrm>
        <a:prstGeom prst="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1E167A-8E0E-47C4-9657-A739ECED6B3D}">
      <dsp:nvSpPr>
        <dsp:cNvPr id="0" name=""/>
        <dsp:cNvSpPr/>
      </dsp:nvSpPr>
      <dsp:spPr>
        <a:xfrm>
          <a:off x="1329938" y="4218367"/>
          <a:ext cx="2706573" cy="556764"/>
        </a:xfrm>
        <a:prstGeom prst="rect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040" tIns="66040" rIns="66040" bIns="6604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600" kern="1200" dirty="0"/>
            <a:t>SOSIALE FORHOLD</a:t>
          </a:r>
          <a:endParaRPr lang="en-US" sz="2600" kern="1200" dirty="0"/>
        </a:p>
      </dsp:txBody>
      <dsp:txXfrm>
        <a:off x="1329938" y="4218367"/>
        <a:ext cx="2706573" cy="556764"/>
      </dsp:txXfrm>
    </dsp:sp>
    <dsp:sp modelId="{8B3146BE-3F69-4C82-8467-8E26E63F8031}">
      <dsp:nvSpPr>
        <dsp:cNvPr id="0" name=""/>
        <dsp:cNvSpPr/>
      </dsp:nvSpPr>
      <dsp:spPr>
        <a:xfrm>
          <a:off x="4312574" y="2594469"/>
          <a:ext cx="2706573" cy="2319853"/>
        </a:xfrm>
        <a:prstGeom prst="rect">
          <a:avLst/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BD10EE-0E7D-42A2-97F1-0F5C98F96729}">
      <dsp:nvSpPr>
        <dsp:cNvPr id="0" name=""/>
        <dsp:cNvSpPr/>
      </dsp:nvSpPr>
      <dsp:spPr>
        <a:xfrm>
          <a:off x="4312574" y="4218367"/>
          <a:ext cx="2706573" cy="556764"/>
        </a:xfrm>
        <a:prstGeom prst="rect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040" tIns="66040" rIns="66040" bIns="6604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600" kern="1200" dirty="0"/>
            <a:t>POLITIKK</a:t>
          </a:r>
          <a:endParaRPr lang="en-US" sz="2600" kern="1200" dirty="0"/>
        </a:p>
      </dsp:txBody>
      <dsp:txXfrm>
        <a:off x="4312574" y="4218367"/>
        <a:ext cx="2706573" cy="55676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4C3D05-5850-4CD6-9F1E-0A8316F94D46}">
      <dsp:nvSpPr>
        <dsp:cNvPr id="0" name=""/>
        <dsp:cNvSpPr/>
      </dsp:nvSpPr>
      <dsp:spPr>
        <a:xfrm>
          <a:off x="0" y="0"/>
          <a:ext cx="2437563" cy="703099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696" tIns="234696" rIns="234696" bIns="234696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3300" kern="1200" dirty="0"/>
            <a:t>Råvare</a:t>
          </a:r>
          <a:endParaRPr lang="en-US" sz="3300" kern="1200" dirty="0"/>
        </a:p>
      </dsp:txBody>
      <dsp:txXfrm>
        <a:off x="0" y="2812398"/>
        <a:ext cx="2437563" cy="2812398"/>
      </dsp:txXfrm>
    </dsp:sp>
    <dsp:sp modelId="{049089F4-D560-488A-97CB-7E114E9B5FD4}">
      <dsp:nvSpPr>
        <dsp:cNvPr id="0" name=""/>
        <dsp:cNvSpPr/>
      </dsp:nvSpPr>
      <dsp:spPr>
        <a:xfrm>
          <a:off x="73126" y="421859"/>
          <a:ext cx="2291309" cy="2341321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1B9AB1-FB76-44AB-A227-FB50BC73865C}">
      <dsp:nvSpPr>
        <dsp:cNvPr id="0" name=""/>
        <dsp:cNvSpPr/>
      </dsp:nvSpPr>
      <dsp:spPr>
        <a:xfrm>
          <a:off x="2510690" y="0"/>
          <a:ext cx="2437563" cy="7030995"/>
        </a:xfrm>
        <a:prstGeom prst="roundRect">
          <a:avLst>
            <a:gd name="adj" fmla="val 10000"/>
          </a:avLst>
        </a:prstGeom>
        <a:solidFill>
          <a:schemeClr val="accent4">
            <a:hueOff val="2598923"/>
            <a:satOff val="-11992"/>
            <a:lumOff val="4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696" tIns="234696" rIns="234696" bIns="234696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3300" kern="1200" dirty="0"/>
            <a:t>Transport</a:t>
          </a:r>
          <a:endParaRPr lang="en-US" sz="3300" kern="1200" dirty="0"/>
        </a:p>
      </dsp:txBody>
      <dsp:txXfrm>
        <a:off x="2510690" y="2812398"/>
        <a:ext cx="2437563" cy="2812398"/>
      </dsp:txXfrm>
    </dsp:sp>
    <dsp:sp modelId="{960B39AB-FBED-40C6-A1C3-D41A83F717CD}">
      <dsp:nvSpPr>
        <dsp:cNvPr id="0" name=""/>
        <dsp:cNvSpPr/>
      </dsp:nvSpPr>
      <dsp:spPr>
        <a:xfrm>
          <a:off x="2583817" y="421859"/>
          <a:ext cx="2291309" cy="2341321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70B451-C681-4923-8981-D9E599A8A174}">
      <dsp:nvSpPr>
        <dsp:cNvPr id="0" name=""/>
        <dsp:cNvSpPr/>
      </dsp:nvSpPr>
      <dsp:spPr>
        <a:xfrm>
          <a:off x="5021380" y="0"/>
          <a:ext cx="2437563" cy="7030995"/>
        </a:xfrm>
        <a:prstGeom prst="roundRect">
          <a:avLst>
            <a:gd name="adj" fmla="val 10000"/>
          </a:avLst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696" tIns="234696" rIns="234696" bIns="234696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3300" kern="1200" dirty="0"/>
            <a:t>Produksjon</a:t>
          </a:r>
          <a:endParaRPr lang="en-US" sz="3300" kern="1200" dirty="0"/>
        </a:p>
      </dsp:txBody>
      <dsp:txXfrm>
        <a:off x="5021380" y="2812398"/>
        <a:ext cx="2437563" cy="2812398"/>
      </dsp:txXfrm>
    </dsp:sp>
    <dsp:sp modelId="{0810D13C-710F-4B31-A28B-61635C640BFB}">
      <dsp:nvSpPr>
        <dsp:cNvPr id="0" name=""/>
        <dsp:cNvSpPr/>
      </dsp:nvSpPr>
      <dsp:spPr>
        <a:xfrm>
          <a:off x="5094507" y="421859"/>
          <a:ext cx="2291309" cy="2341321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58E93D-17EE-4A94-8336-B77B7441D9FF}">
      <dsp:nvSpPr>
        <dsp:cNvPr id="0" name=""/>
        <dsp:cNvSpPr/>
      </dsp:nvSpPr>
      <dsp:spPr>
        <a:xfrm>
          <a:off x="7532070" y="0"/>
          <a:ext cx="2437563" cy="7030995"/>
        </a:xfrm>
        <a:prstGeom prst="roundRect">
          <a:avLst>
            <a:gd name="adj" fmla="val 10000"/>
          </a:avLst>
        </a:prstGeom>
        <a:solidFill>
          <a:schemeClr val="accent4">
            <a:hueOff val="7796769"/>
            <a:satOff val="-35976"/>
            <a:lumOff val="132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696" tIns="234696" rIns="234696" bIns="234696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3300" kern="1200" dirty="0"/>
            <a:t>Bruk</a:t>
          </a:r>
          <a:endParaRPr lang="en-US" sz="3300" kern="1200" dirty="0"/>
        </a:p>
      </dsp:txBody>
      <dsp:txXfrm>
        <a:off x="7532070" y="2812398"/>
        <a:ext cx="2437563" cy="2812398"/>
      </dsp:txXfrm>
    </dsp:sp>
    <dsp:sp modelId="{73CE33EE-E36D-4F38-982F-C546A6B1D4FE}">
      <dsp:nvSpPr>
        <dsp:cNvPr id="0" name=""/>
        <dsp:cNvSpPr/>
      </dsp:nvSpPr>
      <dsp:spPr>
        <a:xfrm>
          <a:off x="7605197" y="421859"/>
          <a:ext cx="2291309" cy="2341321"/>
        </a:xfrm>
        <a:prstGeom prst="ellipse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624A45-A3EC-4D27-BB1E-3272A07AA55B}">
      <dsp:nvSpPr>
        <dsp:cNvPr id="0" name=""/>
        <dsp:cNvSpPr/>
      </dsp:nvSpPr>
      <dsp:spPr>
        <a:xfrm>
          <a:off x="10042760" y="0"/>
          <a:ext cx="2437563" cy="7030995"/>
        </a:xfrm>
        <a:prstGeom prst="roundRect">
          <a:avLst>
            <a:gd name="adj" fmla="val 10000"/>
          </a:avLst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696" tIns="234696" rIns="234696" bIns="234696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3300" kern="1200"/>
            <a:t>Avfall</a:t>
          </a:r>
          <a:endParaRPr lang="en-US" sz="3300" kern="1200" dirty="0"/>
        </a:p>
      </dsp:txBody>
      <dsp:txXfrm>
        <a:off x="10042760" y="2812398"/>
        <a:ext cx="2437563" cy="2812398"/>
      </dsp:txXfrm>
    </dsp:sp>
    <dsp:sp modelId="{1486AF74-B0B1-4055-ACFB-DB7A148773D0}">
      <dsp:nvSpPr>
        <dsp:cNvPr id="0" name=""/>
        <dsp:cNvSpPr/>
      </dsp:nvSpPr>
      <dsp:spPr>
        <a:xfrm>
          <a:off x="10115887" y="421859"/>
          <a:ext cx="2291309" cy="2341321"/>
        </a:xfrm>
        <a:prstGeom prst="ellipse">
          <a:avLst/>
        </a:prstGeom>
        <a:blipFill rotWithShape="1">
          <a:blip xmlns:r="http://schemas.openxmlformats.org/officeDocument/2006/relationships" r:embed="rId5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4894FE-68C5-4AB1-A1B0-AAC86F6B90AC}">
      <dsp:nvSpPr>
        <dsp:cNvPr id="0" name=""/>
        <dsp:cNvSpPr/>
      </dsp:nvSpPr>
      <dsp:spPr>
        <a:xfrm>
          <a:off x="499212" y="5624796"/>
          <a:ext cx="11481898" cy="1054649"/>
        </a:xfrm>
        <a:prstGeom prst="leftRightArrow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BendingPictureSemiTransparentText">
  <dgm:title val=""/>
  <dgm:desc val=""/>
  <dgm:catLst>
    <dgm:cat type="picture" pri="7000"/>
    <dgm:cat type="pictureconvert" pri="7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h" fact="1.19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1667"/>
        </dgm:alg>
        <dgm:shape xmlns:r="http://schemas.openxmlformats.org/officeDocument/2006/relationships" r:blip="">
          <dgm:adjLst/>
        </dgm:shape>
        <dgm:constrLst>
          <dgm:constr type="l" for="ch" forName="rect1" refType="w" fact="0"/>
          <dgm:constr type="t" for="ch" forName="rect1" refType="h" fact="0"/>
          <dgm:constr type="w" for="ch" forName="rect1" refType="w"/>
          <dgm:constr type="h" for="ch" forName="rect1" refType="h"/>
          <dgm:constr type="l" for="ch" forName="rect2" refType="w" fact="0"/>
          <dgm:constr type="t" for="ch" forName="rect2" refType="h" fact="0.7"/>
          <dgm:constr type="w" for="ch" forName="rect2" refType="w"/>
          <dgm:constr type="h" for="ch" forName="rect2" refType="h" fact="0.24"/>
        </dgm:constrLst>
        <dgm:layoutNode name="rect1" styleLbl="bgShp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rect2" styleLbl="trBgShp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B21298-6D80-4C40-824E-1802F8B50907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B3E26D-2D92-4103-BD31-D4E02AAC43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8432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67E091-2504-4499-A49A-C966FD9579DD}" type="slidenum">
              <a:rPr lang="nb-NO" smtClean="0"/>
              <a:t>14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906046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8E3AD-558E-44AE-A360-DEFC601DD644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A8B99-6CED-4C60-BCAC-A01A3A2E5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241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8E3AD-558E-44AE-A360-DEFC601DD644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A8B99-6CED-4C60-BCAC-A01A3A2E5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816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8E3AD-558E-44AE-A360-DEFC601DD644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A8B99-6CED-4C60-BCAC-A01A3A2E5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409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8E3AD-558E-44AE-A360-DEFC601DD644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A8B99-6CED-4C60-BCAC-A01A3A2E5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087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8E3AD-558E-44AE-A360-DEFC601DD644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A8B99-6CED-4C60-BCAC-A01A3A2E5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2079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8E3AD-558E-44AE-A360-DEFC601DD644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A8B99-6CED-4C60-BCAC-A01A3A2E5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0159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8E3AD-558E-44AE-A360-DEFC601DD644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A8B99-6CED-4C60-BCAC-A01A3A2E5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502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8E3AD-558E-44AE-A360-DEFC601DD644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A8B99-6CED-4C60-BCAC-A01A3A2E5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496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8E3AD-558E-44AE-A360-DEFC601DD644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A8B99-6CED-4C60-BCAC-A01A3A2E5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2694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8E3AD-558E-44AE-A360-DEFC601DD644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A8B99-6CED-4C60-BCAC-A01A3A2E5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9530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8E3AD-558E-44AE-A360-DEFC601DD644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A8B99-6CED-4C60-BCAC-A01A3A2E5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496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88E3AD-558E-44AE-A360-DEFC601DD644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DA8B99-6CED-4C60-BCAC-A01A3A2E5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716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18" Type="http://schemas.openxmlformats.org/officeDocument/2006/relationships/image" Target="../media/image2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17" Type="http://schemas.openxmlformats.org/officeDocument/2006/relationships/image" Target="../media/image25.png"/><Relationship Id="rId2" Type="http://schemas.openxmlformats.org/officeDocument/2006/relationships/image" Target="../media/image10.png"/><Relationship Id="rId16" Type="http://schemas.openxmlformats.org/officeDocument/2006/relationships/image" Target="../media/image24.png"/><Relationship Id="rId20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5" Type="http://schemas.openxmlformats.org/officeDocument/2006/relationships/image" Target="../media/image23.png"/><Relationship Id="rId10" Type="http://schemas.openxmlformats.org/officeDocument/2006/relationships/image" Target="../media/image18.png"/><Relationship Id="rId19" Type="http://schemas.openxmlformats.org/officeDocument/2006/relationships/image" Target="../media/image27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6.png"/><Relationship Id="rId4" Type="http://schemas.openxmlformats.org/officeDocument/2006/relationships/diagramLayout" Target="../diagrams/layout2.xml"/><Relationship Id="rId9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ndla.no/nb/subjects/subject:1/topic:1:172416/topic:1:186407/resource:1:177548" TargetMode="External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88928" y="3602038"/>
            <a:ext cx="9144000" cy="2387600"/>
          </a:xfrm>
        </p:spPr>
        <p:txBody>
          <a:bodyPr>
            <a:normAutofit/>
          </a:bodyPr>
          <a:lstStyle/>
          <a:p>
            <a:r>
              <a:rPr lang="nb-NO" b="1" dirty="0"/>
              <a:t>Økt 2 </a:t>
            </a:r>
            <a:br>
              <a:rPr lang="nb-NO" b="1" dirty="0"/>
            </a:br>
            <a:r>
              <a:rPr lang="nb-NO" b="1" dirty="0"/>
              <a:t>Produkters livsløp</a:t>
            </a:r>
            <a:endParaRPr lang="en-US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7776" y="945315"/>
            <a:ext cx="3934706" cy="2582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0429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/>
              <a:t>2D Vurdere livsløpet til et produkt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9127" y="2340278"/>
            <a:ext cx="6480313" cy="3836685"/>
          </a:xfrm>
        </p:spPr>
        <p:txBody>
          <a:bodyPr>
            <a:normAutofit/>
          </a:bodyPr>
          <a:lstStyle/>
          <a:p>
            <a:r>
              <a:rPr lang="nb-NO" sz="2200" dirty="0"/>
              <a:t>Å vurdere et produkts livsløp handler om å finne informasjon om hvilke miljømessige konsekvenser som er knyttet til produktet.</a:t>
            </a:r>
          </a:p>
          <a:p>
            <a:r>
              <a:rPr lang="nb-NO" sz="2200" dirty="0"/>
              <a:t>Vurderingen inkluderer hele livsløpet til produktet, som omhandler uttak av råmaterialer, produksjon, transport, bruk og avfall. </a:t>
            </a:r>
          </a:p>
          <a:p>
            <a:r>
              <a:rPr lang="nb-NO" sz="2200" dirty="0"/>
              <a:t>Formålet med å vurdere de ulike stadiene i et produkts livsløp er å gjøre det mulig å ta velbegrunnede avgjørelser med mål om minst mulig miljøbelastning.</a:t>
            </a:r>
          </a:p>
          <a:p>
            <a:endParaRPr lang="en-US" sz="2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1419" y="1746088"/>
            <a:ext cx="4140560" cy="2225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4160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4000" b="1" dirty="0"/>
              <a:t>2D Sorter produktmerker i livsløpet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105400" cy="4351338"/>
          </a:xfrm>
        </p:spPr>
        <p:txBody>
          <a:bodyPr>
            <a:normAutofit/>
          </a:bodyPr>
          <a:lstStyle/>
          <a:p>
            <a:r>
              <a:rPr lang="nb-NO" sz="2200" dirty="0"/>
              <a:t>Legg de ulike produktmerkene i den fasen av livsløpet dere mener de gir informasjon om.</a:t>
            </a:r>
          </a:p>
          <a:p>
            <a:r>
              <a:rPr lang="nb-NO" sz="2200" dirty="0"/>
              <a:t>Dersom dere mener et merke kan ligge i flere faser kan de plasseres på pilen nederst.  </a:t>
            </a:r>
          </a:p>
          <a:p>
            <a:r>
              <a:rPr lang="nb-NO" sz="2200" dirty="0"/>
              <a:t>Dersom dere ikke finner informasjon kan merket legges utenfor. </a:t>
            </a:r>
          </a:p>
          <a:p>
            <a:endParaRPr lang="nb-NO" sz="2200" dirty="0"/>
          </a:p>
          <a:p>
            <a:endParaRPr lang="nb-NO" sz="2200" dirty="0"/>
          </a:p>
          <a:p>
            <a:pPr marL="0" indent="0">
              <a:buNone/>
            </a:pPr>
            <a:endParaRPr lang="nb-NO" sz="22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1533" y="1825625"/>
            <a:ext cx="4140560" cy="2225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8046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/>
              <a:t>2D Forslag på sortering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9345" y="1525349"/>
            <a:ext cx="8960436" cy="4815802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9043416" y="515487"/>
            <a:ext cx="2173858" cy="852534"/>
          </a:xfrm>
          <a:prstGeom prst="wedgeRoundRectCallout">
            <a:avLst>
              <a:gd name="adj1" fmla="val 73659"/>
              <a:gd name="adj2" fmla="val 47213"/>
              <a:gd name="adj3" fmla="val 16667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sz="2200" dirty="0"/>
              <a:t>Er dere enige?</a:t>
            </a:r>
            <a:endParaRPr lang="en-US" sz="2200" dirty="0"/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3"/>
          <a:srcRect l="5280" t="5590" r="5919" b="4299"/>
          <a:stretch/>
        </p:blipFill>
        <p:spPr>
          <a:xfrm>
            <a:off x="2966083" y="5675899"/>
            <a:ext cx="839807" cy="82258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4"/>
          <a:srcRect l="2850" t="14608" r="9727" b="9422"/>
          <a:stretch/>
        </p:blipFill>
        <p:spPr>
          <a:xfrm>
            <a:off x="6324448" y="4809399"/>
            <a:ext cx="1164660" cy="786524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5"/>
          <a:srcRect l="5678" t="11843" r="17150" b="12076"/>
          <a:stretch/>
        </p:blipFill>
        <p:spPr>
          <a:xfrm>
            <a:off x="1898900" y="2700550"/>
            <a:ext cx="792948" cy="764628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6"/>
          <a:srcRect l="11191" t="12875" r="13265" b="2468"/>
          <a:stretch/>
        </p:blipFill>
        <p:spPr>
          <a:xfrm>
            <a:off x="1979156" y="1710465"/>
            <a:ext cx="675741" cy="842591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7"/>
          <a:srcRect l="8933" t="14194" r="17852" b="13590"/>
          <a:stretch/>
        </p:blipFill>
        <p:spPr>
          <a:xfrm>
            <a:off x="1856167" y="3549711"/>
            <a:ext cx="835681" cy="892426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8"/>
          <a:srcRect t="9180" r="10688" b="15760"/>
          <a:stretch/>
        </p:blipFill>
        <p:spPr>
          <a:xfrm>
            <a:off x="7240314" y="5724805"/>
            <a:ext cx="1080271" cy="724768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9"/>
          <a:srcRect t="5253" r="8664" b="3831"/>
          <a:stretch/>
        </p:blipFill>
        <p:spPr>
          <a:xfrm>
            <a:off x="7343932" y="3472669"/>
            <a:ext cx="725792" cy="770298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10"/>
          <a:srcRect l="2621" t="7555" r="5710" b="7065"/>
          <a:stretch/>
        </p:blipFill>
        <p:spPr>
          <a:xfrm>
            <a:off x="5245881" y="5750882"/>
            <a:ext cx="838458" cy="861475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 rotWithShape="1">
          <a:blip r:embed="rId11"/>
          <a:srcRect t="11595" r="12236"/>
          <a:stretch/>
        </p:blipFill>
        <p:spPr>
          <a:xfrm>
            <a:off x="5553494" y="3638611"/>
            <a:ext cx="661750" cy="698520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 rotWithShape="1">
          <a:blip r:embed="rId12"/>
          <a:srcRect l="6105" r="16793" b="8410"/>
          <a:stretch/>
        </p:blipFill>
        <p:spPr>
          <a:xfrm>
            <a:off x="6936721" y="1560357"/>
            <a:ext cx="1602280" cy="852534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 rotWithShape="1">
          <a:blip r:embed="rId13"/>
          <a:srcRect l="12364" t="9987" r="10547" b="24472"/>
          <a:stretch/>
        </p:blipFill>
        <p:spPr>
          <a:xfrm>
            <a:off x="3963974" y="5688157"/>
            <a:ext cx="1177144" cy="798064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 rotWithShape="1">
          <a:blip r:embed="rId14"/>
          <a:srcRect l="1722" t="4319" r="13718" b="7868"/>
          <a:stretch/>
        </p:blipFill>
        <p:spPr>
          <a:xfrm>
            <a:off x="7359398" y="2537175"/>
            <a:ext cx="733222" cy="839723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 rotWithShape="1">
          <a:blip r:embed="rId15"/>
          <a:srcRect l="5306" t="14898" r="7435" b="9209"/>
          <a:stretch/>
        </p:blipFill>
        <p:spPr>
          <a:xfrm>
            <a:off x="1594821" y="4783547"/>
            <a:ext cx="1358375" cy="728285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448482" y="2965356"/>
            <a:ext cx="871774" cy="619829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 rotWithShape="1">
          <a:blip r:embed="rId17"/>
          <a:srcRect l="9536" t="16799" r="9622" b="24837"/>
          <a:stretch/>
        </p:blipFill>
        <p:spPr>
          <a:xfrm>
            <a:off x="5294229" y="1590984"/>
            <a:ext cx="1143944" cy="586531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 rotWithShape="1">
          <a:blip r:embed="rId18"/>
          <a:srcRect l="7161" t="17465" r="5999" b="7829"/>
          <a:stretch/>
        </p:blipFill>
        <p:spPr>
          <a:xfrm>
            <a:off x="5309389" y="2231914"/>
            <a:ext cx="1128784" cy="699528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 rotWithShape="1">
          <a:blip r:embed="rId19"/>
          <a:srcRect l="-2858" t="7422" r="14146" b="-1059"/>
          <a:stretch/>
        </p:blipFill>
        <p:spPr>
          <a:xfrm>
            <a:off x="10918329" y="2209718"/>
            <a:ext cx="851514" cy="836088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 rotWithShape="1">
          <a:blip r:embed="rId20"/>
          <a:srcRect l="2194" t="16798" r="6050" b="14903"/>
          <a:stretch/>
        </p:blipFill>
        <p:spPr>
          <a:xfrm>
            <a:off x="6246494" y="5750882"/>
            <a:ext cx="831665" cy="569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7086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nb-NO" b="1" dirty="0"/>
            </a:br>
            <a:r>
              <a:rPr lang="nb-NO" b="1" dirty="0"/>
              <a:t>2E</a:t>
            </a:r>
            <a:r>
              <a:rPr lang="nb-NO" dirty="0"/>
              <a:t> </a:t>
            </a:r>
            <a:r>
              <a:rPr lang="nb-NO" b="1" dirty="0"/>
              <a:t>Vurdere livsløpet til et produkt</a:t>
            </a:r>
            <a:br>
              <a:rPr lang="en-US" dirty="0"/>
            </a:b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3011" y="1690687"/>
            <a:ext cx="4120831" cy="4774767"/>
          </a:xfrm>
          <a:prstGeom prst="rect">
            <a:avLst/>
          </a:prstGeom>
        </p:spPr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257963" y="1825625"/>
            <a:ext cx="7601527" cy="4351338"/>
          </a:xfrm>
        </p:spPr>
        <p:txBody>
          <a:bodyPr>
            <a:normAutofit/>
          </a:bodyPr>
          <a:lstStyle/>
          <a:p>
            <a:r>
              <a:rPr lang="nb-NO" sz="2200" dirty="0"/>
              <a:t>Hvilke produktmerker har boksen med hakkede tomater? Hva betyr produktmerkene? Hvilken annen informasjon har dere om livsløpet?</a:t>
            </a:r>
          </a:p>
          <a:p>
            <a:r>
              <a:rPr lang="nb-NO" sz="2200" dirty="0"/>
              <a:t>Plasser merkene og informasjonen i de ulike fasene i produktets livsløp i figuren. </a:t>
            </a:r>
            <a:endParaRPr lang="en-US" sz="2200" dirty="0"/>
          </a:p>
        </p:txBody>
      </p:sp>
      <p:sp>
        <p:nvSpPr>
          <p:cNvPr id="6" name="Rounded Rectangular Callout 5"/>
          <p:cNvSpPr/>
          <p:nvPr/>
        </p:nvSpPr>
        <p:spPr>
          <a:xfrm>
            <a:off x="8848436" y="4397658"/>
            <a:ext cx="2435319" cy="1716991"/>
          </a:xfrm>
          <a:prstGeom prst="wedgeRoundRectCallout">
            <a:avLst>
              <a:gd name="adj1" fmla="val 65366"/>
              <a:gd name="adj2" fmla="val 4419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b-NO" sz="2000" dirty="0"/>
              <a:t>Når dere er ferdige: Se på forslag neste bilde</a:t>
            </a:r>
            <a:endParaRPr lang="en-US" sz="2000" dirty="0"/>
          </a:p>
          <a:p>
            <a:endParaRPr lang="en-US" sz="20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3679" y="4177137"/>
            <a:ext cx="3353315" cy="1802245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75198" y="2945656"/>
            <a:ext cx="1377365" cy="36933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dirty="0">
                <a:solidFill>
                  <a:srgbClr val="3C3C3B"/>
                </a:solidFill>
                <a:latin typeface="Muli"/>
              </a:rPr>
              <a:t>kr. 25,00/kg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1217918" y="6114650"/>
            <a:ext cx="2476960" cy="3385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600" b="1" dirty="0" err="1">
                <a:solidFill>
                  <a:srgbClr val="2A1E2A"/>
                </a:solidFill>
                <a:latin typeface="Muli"/>
              </a:rPr>
              <a:t>Opprinnelsesland</a:t>
            </a:r>
            <a:r>
              <a:rPr lang="en-US" sz="1600" b="1" dirty="0">
                <a:solidFill>
                  <a:srgbClr val="2A1E2A"/>
                </a:solidFill>
                <a:latin typeface="Muli"/>
              </a:rPr>
              <a:t>:</a:t>
            </a:r>
            <a:r>
              <a:rPr lang="en-US" sz="1600" dirty="0">
                <a:solidFill>
                  <a:srgbClr val="2A1E2A"/>
                </a:solidFill>
                <a:latin typeface="Muli"/>
              </a:rPr>
              <a:t> Italia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1423604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" y="0"/>
          <a:ext cx="12480324" cy="70309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83577" y="4730262"/>
            <a:ext cx="15914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Økologiske tomater fra Italia (uten sprøytegifter og kjemikalier)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59723" y="4853354"/>
            <a:ext cx="1283677" cy="7561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b-NO" dirty="0"/>
          </a:p>
        </p:txBody>
      </p:sp>
      <p:sp>
        <p:nvSpPr>
          <p:cNvPr id="6" name="TextBox 5"/>
          <p:cNvSpPr txBox="1"/>
          <p:nvPr/>
        </p:nvSpPr>
        <p:spPr>
          <a:xfrm>
            <a:off x="2983523" y="4662855"/>
            <a:ext cx="15914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Fra Italia til Norge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69169" y="4665786"/>
            <a:ext cx="179656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Økologiske tomater blandet med økologisk tomatjuice</a:t>
            </a:r>
          </a:p>
          <a:p>
            <a:endParaRPr lang="nb-NO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27405" y="3246560"/>
            <a:ext cx="781050" cy="6286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63787" y="3410682"/>
            <a:ext cx="666750" cy="47625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8262" y="474783"/>
            <a:ext cx="2110769" cy="244572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0269415" y="4431325"/>
            <a:ext cx="201637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Resirkulert metall går direkte til Norsk Gjenvinning AS. </a:t>
            </a:r>
          </a:p>
          <a:p>
            <a:r>
              <a:rPr lang="nb-NO" dirty="0"/>
              <a:t>Gjenvunnet metall blir for eksempel til bildeler, arbeidsredskap, armeringsjern eller metallemballasje. </a:t>
            </a:r>
          </a:p>
          <a:p>
            <a:endParaRPr lang="nb-NO" dirty="0"/>
          </a:p>
        </p:txBody>
      </p:sp>
      <p:sp>
        <p:nvSpPr>
          <p:cNvPr id="12" name="Rounded Rectangular Callout 11"/>
          <p:cNvSpPr/>
          <p:nvPr/>
        </p:nvSpPr>
        <p:spPr>
          <a:xfrm>
            <a:off x="6009254" y="1332552"/>
            <a:ext cx="4082473" cy="757381"/>
          </a:xfrm>
          <a:prstGeom prst="wedgeRoundRectCallout">
            <a:avLst>
              <a:gd name="adj1" fmla="val 54280"/>
              <a:gd name="adj2" fmla="val -192379"/>
              <a:gd name="adj3" fmla="val 16667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b-NO" sz="2400" b="1" dirty="0"/>
          </a:p>
          <a:p>
            <a:pPr algn="ctr"/>
            <a:r>
              <a:rPr lang="nb-NO" sz="2400" b="1" dirty="0"/>
              <a:t>Er dere enige? </a:t>
            </a:r>
            <a:endParaRPr lang="en-US" sz="2400" b="1" dirty="0"/>
          </a:p>
          <a:p>
            <a:pPr algn="ctr"/>
            <a:endParaRPr lang="en-US" sz="2400" b="1" dirty="0"/>
          </a:p>
        </p:txBody>
      </p:sp>
      <p:sp>
        <p:nvSpPr>
          <p:cNvPr id="13" name="Rectangle 12"/>
          <p:cNvSpPr/>
          <p:nvPr/>
        </p:nvSpPr>
        <p:spPr>
          <a:xfrm>
            <a:off x="7769469" y="4558725"/>
            <a:ext cx="205813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dirty="0"/>
              <a:t>Økologisk dyrket, uten sprøytegifter og kjemikalier og nøkkelhullmerket. </a:t>
            </a:r>
            <a:endParaRPr lang="nb-NO" i="1" dirty="0"/>
          </a:p>
        </p:txBody>
      </p:sp>
    </p:spTree>
    <p:extLst>
      <p:ext uri="{BB962C8B-B14F-4D97-AF65-F5344CB8AC3E}">
        <p14:creationId xmlns:p14="http://schemas.microsoft.com/office/powerpoint/2010/main" val="29490120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/>
              <a:t>2F Lag logo og bedriftsnavn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200" dirty="0"/>
              <a:t>Finn et passende navn og lag en logo som reflekterer den bærekraftige profilen til bedriftens deres </a:t>
            </a:r>
          </a:p>
          <a:p>
            <a:endParaRPr lang="en-US" sz="2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4132" y="2881745"/>
            <a:ext cx="5302654" cy="376157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546787" y="3151977"/>
            <a:ext cx="313924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Tips:</a:t>
            </a:r>
          </a:p>
          <a:p>
            <a:r>
              <a:rPr lang="en-US" dirty="0">
                <a:hlinkClick r:id="rId3"/>
              </a:rPr>
              <a:t>https://ndla.no/nb/subjects/subject:1/topic:1:172416/topic:1:186407/resource:1:177548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654923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/>
              <a:t>2A </a:t>
            </a:r>
            <a:r>
              <a:rPr lang="nb-NO" b="1" i="1" dirty="0"/>
              <a:t>Hvem skal ut?</a:t>
            </a:r>
            <a:r>
              <a:rPr lang="nb-NO" b="1" dirty="0"/>
              <a:t> </a:t>
            </a:r>
            <a:endParaRPr lang="en-US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65540923"/>
              </p:ext>
            </p:extLst>
          </p:nvPr>
        </p:nvGraphicFramePr>
        <p:xfrm>
          <a:off x="1227765" y="1504161"/>
          <a:ext cx="8349087" cy="49182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074101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/>
              <a:t>2B Bærekraftsanalyse av produkter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802463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b="1" dirty="0"/>
              <a:t>I del 1 av oppdraget skal dere </a:t>
            </a:r>
            <a:r>
              <a:rPr lang="nb-NO" sz="2200" dirty="0"/>
              <a:t>lage en bærekraftsanalyse av to produkter innen deres bransje. </a:t>
            </a:r>
            <a:r>
              <a:rPr lang="nb-NO" sz="2200" i="1" dirty="0"/>
              <a:t>Vi skal nå se på et eksempel på hvordan en slik analyse kan se ut. </a:t>
            </a:r>
          </a:p>
          <a:p>
            <a:endParaRPr lang="nb-NO" sz="2200" dirty="0"/>
          </a:p>
          <a:p>
            <a:endParaRPr lang="en-US" sz="2200" dirty="0"/>
          </a:p>
        </p:txBody>
      </p:sp>
      <p:grpSp>
        <p:nvGrpSpPr>
          <p:cNvPr id="5" name="Group 4"/>
          <p:cNvGrpSpPr/>
          <p:nvPr/>
        </p:nvGrpSpPr>
        <p:grpSpPr>
          <a:xfrm>
            <a:off x="6867144" y="2300998"/>
            <a:ext cx="3714726" cy="3400591"/>
            <a:chOff x="2152072" y="94797"/>
            <a:chExt cx="7067342" cy="6469694"/>
          </a:xfrm>
        </p:grpSpPr>
        <p:sp>
          <p:nvSpPr>
            <p:cNvPr id="6" name="Oval 5"/>
            <p:cNvSpPr/>
            <p:nvPr/>
          </p:nvSpPr>
          <p:spPr>
            <a:xfrm>
              <a:off x="3551820" y="94797"/>
              <a:ext cx="4225567" cy="4197833"/>
            </a:xfrm>
            <a:prstGeom prst="ellipse">
              <a:avLst/>
            </a:prstGeom>
            <a:solidFill>
              <a:srgbClr val="1DAFE3">
                <a:alpha val="49804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sz="1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7" name="Oval 6"/>
            <p:cNvSpPr/>
            <p:nvPr/>
          </p:nvSpPr>
          <p:spPr>
            <a:xfrm>
              <a:off x="4908440" y="2328950"/>
              <a:ext cx="4310974" cy="4184019"/>
            </a:xfrm>
            <a:prstGeom prst="ellipse">
              <a:avLst/>
            </a:prstGeom>
            <a:solidFill>
              <a:srgbClr val="EA1C00">
                <a:alpha val="45882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nb-NO" sz="1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Oval 7"/>
            <p:cNvSpPr/>
            <p:nvPr/>
          </p:nvSpPr>
          <p:spPr>
            <a:xfrm>
              <a:off x="2152072" y="2366658"/>
              <a:ext cx="4325207" cy="4197833"/>
            </a:xfrm>
            <a:prstGeom prst="ellipse">
              <a:avLst/>
            </a:prstGeom>
            <a:solidFill>
              <a:srgbClr val="7CC341">
                <a:alpha val="36078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nb-NO" sz="1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3698448" y="2928731"/>
              <a:ext cx="1759672" cy="4977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b-NO" sz="11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Akseptabelt</a:t>
              </a:r>
            </a:p>
          </p:txBody>
        </p:sp>
        <p:sp>
          <p:nvSpPr>
            <p:cNvPr id="10" name="Rectangle 9"/>
            <p:cNvSpPr/>
            <p:nvPr/>
          </p:nvSpPr>
          <p:spPr>
            <a:xfrm>
              <a:off x="3522693" y="1480009"/>
              <a:ext cx="4283818" cy="6441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b-NO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SOSIALE FORHOLD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2389879" y="4496820"/>
              <a:ext cx="2820218" cy="6441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b-NO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MILJØ</a:t>
              </a: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6607598" y="4496820"/>
              <a:ext cx="2388243" cy="6441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b-NO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ØKONOMI</a:t>
              </a: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5927599" y="2928731"/>
              <a:ext cx="1759672" cy="4977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b-NO" sz="11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Rettferdig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4782767" y="4438495"/>
              <a:ext cx="1759672" cy="81977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b-NO" sz="11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Gjennom-</a:t>
              </a:r>
              <a:br>
                <a:rPr lang="nb-NO" sz="11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</a:br>
              <a:r>
                <a:rPr lang="nb-NO" sz="11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førbart</a:t>
              </a: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4782767" y="3610680"/>
              <a:ext cx="1759672" cy="4977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b-NO" sz="11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Bærekraftig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512453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2224836" y="3172249"/>
            <a:ext cx="3714726" cy="3400591"/>
            <a:chOff x="2152072" y="94797"/>
            <a:chExt cx="7067342" cy="6469694"/>
          </a:xfrm>
        </p:grpSpPr>
        <p:sp>
          <p:nvSpPr>
            <p:cNvPr id="15" name="Oval 14"/>
            <p:cNvSpPr/>
            <p:nvPr/>
          </p:nvSpPr>
          <p:spPr>
            <a:xfrm>
              <a:off x="3551820" y="94797"/>
              <a:ext cx="4225567" cy="4197833"/>
            </a:xfrm>
            <a:prstGeom prst="ellipse">
              <a:avLst/>
            </a:prstGeom>
            <a:solidFill>
              <a:srgbClr val="1DAFE3">
                <a:alpha val="49804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sz="1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4908440" y="2328950"/>
              <a:ext cx="4310974" cy="4184019"/>
            </a:xfrm>
            <a:prstGeom prst="ellipse">
              <a:avLst/>
            </a:prstGeom>
            <a:solidFill>
              <a:srgbClr val="EA1C00">
                <a:alpha val="45882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nb-NO" sz="1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7" name="Oval 16"/>
            <p:cNvSpPr/>
            <p:nvPr/>
          </p:nvSpPr>
          <p:spPr>
            <a:xfrm>
              <a:off x="2152072" y="2366658"/>
              <a:ext cx="4325207" cy="4197833"/>
            </a:xfrm>
            <a:prstGeom prst="ellipse">
              <a:avLst/>
            </a:prstGeom>
            <a:solidFill>
              <a:srgbClr val="7CC341">
                <a:alpha val="36078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nb-NO" sz="1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3698448" y="2928731"/>
              <a:ext cx="1759672" cy="4977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b-NO" sz="11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Akseptabelt</a:t>
              </a: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3522693" y="1480009"/>
              <a:ext cx="4283818" cy="6441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b-NO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SOSIALE FORHOLD</a:t>
              </a: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2389879" y="4496820"/>
              <a:ext cx="2820218" cy="6441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b-NO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MILJØ</a:t>
              </a: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6607598" y="4496820"/>
              <a:ext cx="2388243" cy="6441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b-NO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ØKONOMI</a:t>
              </a: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5927599" y="2928731"/>
              <a:ext cx="1759672" cy="4977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b-NO" sz="11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Rettferdig</a:t>
              </a: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4782767" y="4438495"/>
              <a:ext cx="1759672" cy="81977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b-NO" sz="11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Gjennom-</a:t>
              </a:r>
              <a:br>
                <a:rPr lang="nb-NO" sz="11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</a:br>
              <a:r>
                <a:rPr lang="nb-NO" sz="11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førbart</a:t>
              </a: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4782767" y="3610680"/>
              <a:ext cx="1759672" cy="4977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b-NO" sz="11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Bærekraftig</a:t>
              </a: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/>
              <a:t>2B Bærekraftsanalyse av produkter </a:t>
            </a:r>
            <a:endParaRPr lang="en-US" b="1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dirty="0"/>
              <a:t>Eksempel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4758" y="2696740"/>
            <a:ext cx="3421279" cy="3964202"/>
          </a:xfrm>
          <a:prstGeom prst="rect">
            <a:avLst/>
          </a:prstGeom>
        </p:spPr>
      </p:pic>
      <p:sp>
        <p:nvSpPr>
          <p:cNvPr id="9" name="Rounded Rectangular Callout 8"/>
          <p:cNvSpPr/>
          <p:nvPr/>
        </p:nvSpPr>
        <p:spPr>
          <a:xfrm>
            <a:off x="8719127" y="75443"/>
            <a:ext cx="3311908" cy="3096806"/>
          </a:xfrm>
          <a:prstGeom prst="wedgeRoundRectCallout">
            <a:avLst>
              <a:gd name="adj1" fmla="val 36667"/>
              <a:gd name="adj2" fmla="val 68221"/>
              <a:gd name="adj3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dirty="0"/>
              <a:t>Spørsmål vi kan stille oss:</a:t>
            </a:r>
          </a:p>
          <a:p>
            <a:pPr marL="342900" indent="-342900">
              <a:buFont typeface="+mj-lt"/>
              <a:buAutoNum type="arabicPeriod"/>
            </a:pPr>
            <a:r>
              <a:rPr lang="nb-NO" dirty="0"/>
              <a:t>Hvilken informasjon får vi om sosiale forhold, miljø og økonomi på denne boksen med hakkede tomater? </a:t>
            </a:r>
            <a:endParaRPr lang="en-US" dirty="0"/>
          </a:p>
          <a:p>
            <a:pPr marL="342900" indent="-342900">
              <a:buFont typeface="+mj-lt"/>
              <a:buAutoNum type="arabicPeriod"/>
            </a:pPr>
            <a:endParaRPr lang="nb-NO" dirty="0"/>
          </a:p>
          <a:p>
            <a:pPr marL="342900" indent="-342900">
              <a:buFont typeface="+mj-lt"/>
              <a:buAutoNum type="arabicPeriod"/>
            </a:pPr>
            <a:r>
              <a:rPr lang="nb-NO" dirty="0"/>
              <a:t>Er informasjonen knyttet til </a:t>
            </a:r>
            <a:r>
              <a:rPr lang="nb-NO" b="1" dirty="0"/>
              <a:t>produksjon </a:t>
            </a:r>
            <a:r>
              <a:rPr lang="nb-NO" dirty="0"/>
              <a:t>og/eller for meg som</a:t>
            </a:r>
            <a:r>
              <a:rPr lang="nb-NO" b="1" dirty="0"/>
              <a:t> forbruker</a:t>
            </a:r>
            <a:r>
              <a:rPr lang="nb-NO" dirty="0"/>
              <a:t>? </a:t>
            </a:r>
          </a:p>
        </p:txBody>
      </p:sp>
      <p:sp>
        <p:nvSpPr>
          <p:cNvPr id="10" name="Rectangle 9"/>
          <p:cNvSpPr/>
          <p:nvPr/>
        </p:nvSpPr>
        <p:spPr>
          <a:xfrm>
            <a:off x="7121121" y="3816628"/>
            <a:ext cx="1326004" cy="36933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dirty="0" err="1">
                <a:solidFill>
                  <a:srgbClr val="3C3C3B"/>
                </a:solidFill>
                <a:latin typeface="Muli"/>
              </a:rPr>
              <a:t>kr</a:t>
            </a:r>
            <a:r>
              <a:rPr lang="en-US" dirty="0">
                <a:solidFill>
                  <a:srgbClr val="3C3C3B"/>
                </a:solidFill>
                <a:latin typeface="Muli"/>
              </a:rPr>
              <a:t> 25,00/kg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8367041" y="6234286"/>
            <a:ext cx="2476960" cy="3385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600" b="1" dirty="0" err="1">
                <a:solidFill>
                  <a:srgbClr val="2A1E2A"/>
                </a:solidFill>
                <a:latin typeface="Muli"/>
              </a:rPr>
              <a:t>Opprinnelsesland</a:t>
            </a:r>
            <a:r>
              <a:rPr lang="en-US" sz="1600" b="1" dirty="0">
                <a:solidFill>
                  <a:srgbClr val="2A1E2A"/>
                </a:solidFill>
                <a:latin typeface="Muli"/>
              </a:rPr>
              <a:t>:</a:t>
            </a:r>
            <a:r>
              <a:rPr lang="en-US" sz="1600" dirty="0">
                <a:solidFill>
                  <a:srgbClr val="2A1E2A"/>
                </a:solidFill>
                <a:latin typeface="Muli"/>
              </a:rPr>
              <a:t> Italia</a:t>
            </a:r>
            <a:endParaRPr lang="en-US" sz="1600" dirty="0"/>
          </a:p>
        </p:txBody>
      </p:sp>
      <p:sp>
        <p:nvSpPr>
          <p:cNvPr id="13" name="Rounded Rectangular Callout 12"/>
          <p:cNvSpPr/>
          <p:nvPr/>
        </p:nvSpPr>
        <p:spPr>
          <a:xfrm>
            <a:off x="306808" y="1614998"/>
            <a:ext cx="3407240" cy="1812999"/>
          </a:xfrm>
          <a:prstGeom prst="wedgeRoundRectCallout">
            <a:avLst>
              <a:gd name="adj1" fmla="val 31896"/>
              <a:gd name="adj2" fmla="val 93251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Vi skriver inn informasjonen i hver dimensjon.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50117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oup 40"/>
          <p:cNvGrpSpPr/>
          <p:nvPr/>
        </p:nvGrpSpPr>
        <p:grpSpPr>
          <a:xfrm>
            <a:off x="1885936" y="822484"/>
            <a:ext cx="5649789" cy="5172016"/>
            <a:chOff x="2152072" y="94797"/>
            <a:chExt cx="7067342" cy="6469694"/>
          </a:xfrm>
        </p:grpSpPr>
        <p:sp>
          <p:nvSpPr>
            <p:cNvPr id="42" name="Oval 41"/>
            <p:cNvSpPr/>
            <p:nvPr/>
          </p:nvSpPr>
          <p:spPr>
            <a:xfrm>
              <a:off x="3551820" y="94797"/>
              <a:ext cx="4225567" cy="4197833"/>
            </a:xfrm>
            <a:prstGeom prst="ellipse">
              <a:avLst/>
            </a:prstGeom>
            <a:solidFill>
              <a:srgbClr val="1DAFE3">
                <a:alpha val="49804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sz="2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3" name="Oval 42"/>
            <p:cNvSpPr/>
            <p:nvPr/>
          </p:nvSpPr>
          <p:spPr>
            <a:xfrm>
              <a:off x="4908440" y="2328950"/>
              <a:ext cx="4310974" cy="4184019"/>
            </a:xfrm>
            <a:prstGeom prst="ellipse">
              <a:avLst/>
            </a:prstGeom>
            <a:solidFill>
              <a:srgbClr val="EA1C00">
                <a:alpha val="45882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nb-NO" sz="2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4" name="Oval 43"/>
            <p:cNvSpPr/>
            <p:nvPr/>
          </p:nvSpPr>
          <p:spPr>
            <a:xfrm>
              <a:off x="2152072" y="2366658"/>
              <a:ext cx="4325207" cy="4197833"/>
            </a:xfrm>
            <a:prstGeom prst="ellipse">
              <a:avLst/>
            </a:prstGeom>
            <a:solidFill>
              <a:srgbClr val="7CC341">
                <a:alpha val="36078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nb-NO" sz="2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3698449" y="2928731"/>
              <a:ext cx="1759671" cy="4234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b-NO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Akseptabelt</a:t>
              </a:r>
            </a:p>
          </p:txBody>
        </p:sp>
        <p:sp>
          <p:nvSpPr>
            <p:cNvPr id="46" name="Rectangle 45"/>
            <p:cNvSpPr/>
            <p:nvPr/>
          </p:nvSpPr>
          <p:spPr>
            <a:xfrm>
              <a:off x="3522693" y="1480008"/>
              <a:ext cx="4283819" cy="5774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b-NO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SOSIALE FORHOLD</a:t>
              </a:r>
            </a:p>
          </p:txBody>
        </p:sp>
        <p:sp>
          <p:nvSpPr>
            <p:cNvPr id="47" name="Rectangle 46"/>
            <p:cNvSpPr/>
            <p:nvPr/>
          </p:nvSpPr>
          <p:spPr>
            <a:xfrm>
              <a:off x="2389879" y="4496820"/>
              <a:ext cx="2820219" cy="5774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b-NO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MILJØ</a:t>
              </a:r>
            </a:p>
          </p:txBody>
        </p:sp>
        <p:sp>
          <p:nvSpPr>
            <p:cNvPr id="48" name="Rectangle 47"/>
            <p:cNvSpPr/>
            <p:nvPr/>
          </p:nvSpPr>
          <p:spPr>
            <a:xfrm>
              <a:off x="6607597" y="4496820"/>
              <a:ext cx="2388243" cy="5774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b-NO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ØKONOMI</a:t>
              </a:r>
            </a:p>
          </p:txBody>
        </p:sp>
        <p:sp>
          <p:nvSpPr>
            <p:cNvPr id="49" name="Rectangle 48"/>
            <p:cNvSpPr/>
            <p:nvPr/>
          </p:nvSpPr>
          <p:spPr>
            <a:xfrm>
              <a:off x="5927600" y="2928731"/>
              <a:ext cx="1759671" cy="4234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b-NO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Rettferdig</a:t>
              </a:r>
            </a:p>
          </p:txBody>
        </p:sp>
        <p:sp>
          <p:nvSpPr>
            <p:cNvPr id="50" name="Rectangle 49"/>
            <p:cNvSpPr/>
            <p:nvPr/>
          </p:nvSpPr>
          <p:spPr>
            <a:xfrm>
              <a:off x="4782768" y="4438494"/>
              <a:ext cx="1759671" cy="7314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b-NO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Gjennom-</a:t>
              </a:r>
              <a:br>
                <a:rPr lang="nb-NO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</a:br>
              <a:r>
                <a:rPr lang="nb-NO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førbart</a:t>
              </a:r>
            </a:p>
          </p:txBody>
        </p:sp>
        <p:sp>
          <p:nvSpPr>
            <p:cNvPr id="51" name="Rectangle 50"/>
            <p:cNvSpPr/>
            <p:nvPr/>
          </p:nvSpPr>
          <p:spPr>
            <a:xfrm>
              <a:off x="4782768" y="3610680"/>
              <a:ext cx="1759671" cy="4234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b-NO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Bærekraftig</a:t>
              </a: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238299" y="247153"/>
            <a:ext cx="2693769" cy="8309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nb-NO" sz="2400" b="1" dirty="0"/>
              <a:t>Bærekraft forbruker</a:t>
            </a: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8436" y="358405"/>
            <a:ext cx="2110769" cy="2445727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5936" y="3612321"/>
            <a:ext cx="781050" cy="628650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1783" y="763825"/>
            <a:ext cx="781050" cy="628650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6016999" y="312517"/>
            <a:ext cx="2466724" cy="258532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b-NO" dirty="0"/>
              <a:t>Økologisk dyrket, uten sprøytegifter og kjemikalier. </a:t>
            </a:r>
          </a:p>
          <a:p>
            <a:endParaRPr lang="nb-NO" dirty="0"/>
          </a:p>
          <a:p>
            <a:r>
              <a:rPr lang="nb-NO" i="1" dirty="0"/>
              <a:t>Dette betyr at tomatene ikke inneholder miljøgifter som kan være skadelige for kroppen.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57978" y="5117337"/>
            <a:ext cx="4613515" cy="175432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b-NO" dirty="0"/>
              <a:t>Økologisk dyrket, uten sprøytegifter og kjemikalier. </a:t>
            </a:r>
          </a:p>
          <a:p>
            <a:endParaRPr lang="nb-NO" dirty="0"/>
          </a:p>
          <a:p>
            <a:r>
              <a:rPr lang="nb-NO" i="1" dirty="0"/>
              <a:t>Dette betyr at produksjonen av produktet er bra for miljøet, da ingen miljøgifter havner i jorda, avløp og avfall. 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093528" y="5117337"/>
            <a:ext cx="4064000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b-NO" dirty="0"/>
              <a:t>Økologisk dyrket, dyrere å produsere.</a:t>
            </a:r>
          </a:p>
          <a:p>
            <a:r>
              <a:rPr lang="nb-NO" dirty="0"/>
              <a:t> </a:t>
            </a:r>
          </a:p>
          <a:p>
            <a:r>
              <a:rPr lang="nb-NO" i="1" dirty="0"/>
              <a:t>Tomater som er økologisk dyrket blir dyrere for forbrukeren. </a:t>
            </a:r>
          </a:p>
        </p:txBody>
      </p:sp>
      <p:sp>
        <p:nvSpPr>
          <p:cNvPr id="24" name="Rectangle 23"/>
          <p:cNvSpPr/>
          <p:nvPr/>
        </p:nvSpPr>
        <p:spPr>
          <a:xfrm>
            <a:off x="7121121" y="3816628"/>
            <a:ext cx="1377365" cy="36933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dirty="0">
                <a:solidFill>
                  <a:srgbClr val="3C3C3B"/>
                </a:solidFill>
                <a:latin typeface="Muli"/>
              </a:rPr>
              <a:t>kr. 25,00/kg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44872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1428501" y="790655"/>
            <a:ext cx="6156738" cy="5636095"/>
            <a:chOff x="2152072" y="94797"/>
            <a:chExt cx="7067342" cy="6469694"/>
          </a:xfrm>
        </p:grpSpPr>
        <p:sp>
          <p:nvSpPr>
            <p:cNvPr id="28" name="Oval 27"/>
            <p:cNvSpPr/>
            <p:nvPr/>
          </p:nvSpPr>
          <p:spPr>
            <a:xfrm>
              <a:off x="3551820" y="94797"/>
              <a:ext cx="4225567" cy="4197833"/>
            </a:xfrm>
            <a:prstGeom prst="ellipse">
              <a:avLst/>
            </a:prstGeom>
            <a:solidFill>
              <a:srgbClr val="1DAFE3">
                <a:alpha val="49804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sz="2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9" name="Oval 28"/>
            <p:cNvSpPr/>
            <p:nvPr/>
          </p:nvSpPr>
          <p:spPr>
            <a:xfrm>
              <a:off x="4908440" y="2328950"/>
              <a:ext cx="4310974" cy="4184019"/>
            </a:xfrm>
            <a:prstGeom prst="ellipse">
              <a:avLst/>
            </a:prstGeom>
            <a:solidFill>
              <a:srgbClr val="EA1C00">
                <a:alpha val="45882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nb-NO" sz="2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0" name="Oval 29"/>
            <p:cNvSpPr/>
            <p:nvPr/>
          </p:nvSpPr>
          <p:spPr>
            <a:xfrm>
              <a:off x="2152072" y="2366658"/>
              <a:ext cx="4325207" cy="4197833"/>
            </a:xfrm>
            <a:prstGeom prst="ellipse">
              <a:avLst/>
            </a:prstGeom>
            <a:solidFill>
              <a:srgbClr val="7CC341">
                <a:alpha val="36078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nb-NO" sz="2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3698449" y="2928731"/>
              <a:ext cx="1759671" cy="4234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b-NO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Akseptabelt</a:t>
              </a: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3522693" y="1480008"/>
              <a:ext cx="4283819" cy="5774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b-NO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SOSIALE FORHOLD</a:t>
              </a: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2389879" y="4496820"/>
              <a:ext cx="2820219" cy="5774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b-NO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MILJØ</a:t>
              </a: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6607597" y="4496820"/>
              <a:ext cx="2388243" cy="5774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b-NO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ØKONOMI</a:t>
              </a: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5927600" y="2928731"/>
              <a:ext cx="1759671" cy="4234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b-NO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Rettferdig</a:t>
              </a: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4782768" y="4438494"/>
              <a:ext cx="1759671" cy="7314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b-NO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Gjennom-</a:t>
              </a:r>
              <a:br>
                <a:rPr lang="nb-NO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</a:br>
              <a:r>
                <a:rPr lang="nb-NO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førbart</a:t>
              </a: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4782768" y="3610680"/>
              <a:ext cx="1759671" cy="38862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b-NO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Bærekraftig</a:t>
              </a: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276224" y="504825"/>
            <a:ext cx="2314575" cy="4616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nb-NO" sz="2400" b="1" dirty="0"/>
              <a:t>Bærekraft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8436" y="358405"/>
            <a:ext cx="2110769" cy="244572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0874" y="3196684"/>
            <a:ext cx="781050" cy="62865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95747" y="4357393"/>
            <a:ext cx="2453625" cy="230832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b-NO" dirty="0"/>
              <a:t>Økologisk dyrket, uten sprøytegifter og kjemikalier. </a:t>
            </a:r>
          </a:p>
          <a:p>
            <a:endParaRPr lang="nb-NO" dirty="0"/>
          </a:p>
          <a:p>
            <a:r>
              <a:rPr lang="nb-NO" i="1" dirty="0"/>
              <a:t>Dette er bra for miljøet men kan være en utfordring med hensyn på ugress og skadedyr. 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813368" y="543098"/>
            <a:ext cx="2374668" cy="258532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b-NO" dirty="0"/>
              <a:t>Økologisk dyrket, uten sprøytegifter og kjemikalier. </a:t>
            </a:r>
          </a:p>
          <a:p>
            <a:endParaRPr lang="nb-NO" dirty="0"/>
          </a:p>
          <a:p>
            <a:r>
              <a:rPr lang="nb-NO" i="1" dirty="0"/>
              <a:t>Dette er bra for helsen til de som jobber med produksjonen. Men vi får ikke informasjon om deres arbeidsforhold. 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5820" y="1487033"/>
            <a:ext cx="781050" cy="62865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8622846" y="4197844"/>
            <a:ext cx="2998124" cy="230832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b-NO" dirty="0"/>
              <a:t>Økologisk dyrket, dyrere å produsere.</a:t>
            </a:r>
          </a:p>
          <a:p>
            <a:r>
              <a:rPr lang="nb-NO" dirty="0"/>
              <a:t> </a:t>
            </a:r>
          </a:p>
          <a:p>
            <a:r>
              <a:rPr lang="nb-NO" i="1" dirty="0"/>
              <a:t>Tomater som er økologisk dyrket blir solgt til en høyere pris, men vi har ingen informasjon om det kommer produsenten til gode. 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38299" y="247153"/>
            <a:ext cx="2693769" cy="8309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nb-NO" sz="2400" b="1" dirty="0"/>
              <a:t>Bærekraft produsent</a:t>
            </a:r>
          </a:p>
        </p:txBody>
      </p:sp>
    </p:spTree>
    <p:extLst>
      <p:ext uri="{BB962C8B-B14F-4D97-AF65-F5344CB8AC3E}">
        <p14:creationId xmlns:p14="http://schemas.microsoft.com/office/powerpoint/2010/main" val="10174299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/>
              <a:t>2B Bærekraftsanalyse av egne produkter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b="1" dirty="0"/>
              <a:t>Løs oppdraget del I</a:t>
            </a:r>
          </a:p>
          <a:p>
            <a:r>
              <a:rPr lang="nb-NO" sz="2200" dirty="0"/>
              <a:t>lag en bærekraftsanalyse av de to produktene deres for både </a:t>
            </a:r>
            <a:r>
              <a:rPr lang="nb-NO" sz="2200" i="1" dirty="0"/>
              <a:t>produsent</a:t>
            </a:r>
            <a:r>
              <a:rPr lang="nb-NO" sz="2200" dirty="0"/>
              <a:t> og </a:t>
            </a:r>
            <a:r>
              <a:rPr lang="nb-NO" sz="2200" i="1" dirty="0"/>
              <a:t>forbruker. </a:t>
            </a:r>
          </a:p>
          <a:p>
            <a:endParaRPr lang="nb-NO" sz="2200" dirty="0"/>
          </a:p>
          <a:p>
            <a:endParaRPr lang="en-US" sz="2200" dirty="0"/>
          </a:p>
        </p:txBody>
      </p:sp>
      <p:sp>
        <p:nvSpPr>
          <p:cNvPr id="9" name="Rounded Rectangular Callout 8"/>
          <p:cNvSpPr/>
          <p:nvPr/>
        </p:nvSpPr>
        <p:spPr>
          <a:xfrm>
            <a:off x="7747286" y="2947182"/>
            <a:ext cx="4393835" cy="2743506"/>
          </a:xfrm>
          <a:prstGeom prst="wedgeRoundRectCallout">
            <a:avLst>
              <a:gd name="adj1" fmla="val -38607"/>
              <a:gd name="adj2" fmla="val 78277"/>
              <a:gd name="adj3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nb-NO" sz="2000" dirty="0"/>
              <a:t>Hvilken informasjon får vi om sosiale forhold, miljø og økonomi? </a:t>
            </a:r>
            <a:endParaRPr lang="en-US" sz="2000" dirty="0"/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nb-NO" sz="2000" dirty="0"/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nb-NO" sz="2000" dirty="0"/>
              <a:t>Er informasjonen knyttet til </a:t>
            </a:r>
            <a:r>
              <a:rPr lang="nb-NO" sz="2000" b="1" dirty="0"/>
              <a:t>produksjon </a:t>
            </a:r>
            <a:r>
              <a:rPr lang="nb-NO" sz="2000" dirty="0"/>
              <a:t>og/eller for meg som</a:t>
            </a:r>
            <a:r>
              <a:rPr lang="nb-NO" sz="2000" b="1" dirty="0"/>
              <a:t> forbruker</a:t>
            </a:r>
            <a:r>
              <a:rPr lang="nb-NO" sz="2000" dirty="0"/>
              <a:t>? </a:t>
            </a:r>
          </a:p>
        </p:txBody>
      </p:sp>
      <p:sp>
        <p:nvSpPr>
          <p:cNvPr id="13" name="Rounded Rectangular Callout 12"/>
          <p:cNvSpPr/>
          <p:nvPr/>
        </p:nvSpPr>
        <p:spPr>
          <a:xfrm>
            <a:off x="170436" y="4784189"/>
            <a:ext cx="3407240" cy="1812999"/>
          </a:xfrm>
          <a:prstGeom prst="wedgeRoundRectCallout">
            <a:avLst>
              <a:gd name="adj1" fmla="val 75269"/>
              <a:gd name="adj2" fmla="val 868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/>
              <a:t>Skriv inn informasjonen i hver dimensjon i figuren på de to plakatene (en for hvert produkt). </a:t>
            </a:r>
            <a:endParaRPr lang="en-US" sz="2000" dirty="0"/>
          </a:p>
          <a:p>
            <a:pPr algn="ctr"/>
            <a:endParaRPr lang="en-US" sz="20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1236" y="3655025"/>
            <a:ext cx="2217869" cy="2942163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4478499" y="5142120"/>
            <a:ext cx="2367964" cy="886692"/>
          </a:xfrm>
          <a:prstGeom prst="roundRect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432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966704" cy="1325563"/>
          </a:xfrm>
        </p:spPr>
        <p:txBody>
          <a:bodyPr>
            <a:normAutofit/>
          </a:bodyPr>
          <a:lstStyle/>
          <a:p>
            <a:r>
              <a:rPr lang="nb-NO" sz="4000" b="1" dirty="0"/>
              <a:t>2C Oppsummering: Bærekraftsanalyse av produkter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6979920" cy="4351338"/>
          </a:xfrm>
        </p:spPr>
        <p:txBody>
          <a:bodyPr>
            <a:normAutofit/>
          </a:bodyPr>
          <a:lstStyle/>
          <a:p>
            <a:endParaRPr lang="nb-NO" sz="2200" dirty="0"/>
          </a:p>
          <a:p>
            <a:r>
              <a:rPr lang="nb-NO" sz="2200" dirty="0"/>
              <a:t>hvor lett/vanskelig var det å finne informasjon og vurdere informasjonen i forhold til bærekraftighet? </a:t>
            </a:r>
          </a:p>
          <a:p>
            <a:endParaRPr lang="nb-NO" sz="2200" dirty="0"/>
          </a:p>
          <a:p>
            <a:endParaRPr lang="nb-NO" sz="2200" dirty="0"/>
          </a:p>
          <a:p>
            <a:endParaRPr lang="nb-NO" sz="2200" dirty="0"/>
          </a:p>
          <a:p>
            <a:endParaRPr lang="nb-NO" sz="2200" dirty="0"/>
          </a:p>
          <a:p>
            <a:endParaRPr lang="nb-NO" sz="2200" dirty="0"/>
          </a:p>
          <a:p>
            <a:endParaRPr lang="nb-NO" sz="2200" dirty="0"/>
          </a:p>
        </p:txBody>
      </p:sp>
      <p:grpSp>
        <p:nvGrpSpPr>
          <p:cNvPr id="5" name="Group 4"/>
          <p:cNvGrpSpPr/>
          <p:nvPr/>
        </p:nvGrpSpPr>
        <p:grpSpPr>
          <a:xfrm>
            <a:off x="7086599" y="2871216"/>
            <a:ext cx="3325249" cy="3044050"/>
            <a:chOff x="2152072" y="94797"/>
            <a:chExt cx="7067342" cy="6469694"/>
          </a:xfrm>
        </p:grpSpPr>
        <p:sp>
          <p:nvSpPr>
            <p:cNvPr id="6" name="Oval 5"/>
            <p:cNvSpPr/>
            <p:nvPr/>
          </p:nvSpPr>
          <p:spPr>
            <a:xfrm>
              <a:off x="3551820" y="94797"/>
              <a:ext cx="4225567" cy="4197833"/>
            </a:xfrm>
            <a:prstGeom prst="ellipse">
              <a:avLst/>
            </a:prstGeom>
            <a:solidFill>
              <a:srgbClr val="1DAFE3">
                <a:alpha val="49804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7" name="Oval 6"/>
            <p:cNvSpPr/>
            <p:nvPr/>
          </p:nvSpPr>
          <p:spPr>
            <a:xfrm>
              <a:off x="4908440" y="2328950"/>
              <a:ext cx="4310974" cy="4184019"/>
            </a:xfrm>
            <a:prstGeom prst="ellipse">
              <a:avLst/>
            </a:prstGeom>
            <a:solidFill>
              <a:srgbClr val="EA1C00">
                <a:alpha val="45882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nb-NO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Oval 7"/>
            <p:cNvSpPr/>
            <p:nvPr/>
          </p:nvSpPr>
          <p:spPr>
            <a:xfrm>
              <a:off x="2152072" y="2366658"/>
              <a:ext cx="4325207" cy="4197833"/>
            </a:xfrm>
            <a:prstGeom prst="ellipse">
              <a:avLst/>
            </a:prstGeom>
            <a:solidFill>
              <a:srgbClr val="7CC341">
                <a:alpha val="36078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nb-NO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3698447" y="2928732"/>
              <a:ext cx="1759673" cy="95478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b-NO" sz="10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Akseptabelt</a:t>
              </a:r>
            </a:p>
          </p:txBody>
        </p:sp>
        <p:sp>
          <p:nvSpPr>
            <p:cNvPr id="10" name="Rectangle 9"/>
            <p:cNvSpPr/>
            <p:nvPr/>
          </p:nvSpPr>
          <p:spPr>
            <a:xfrm>
              <a:off x="3522692" y="1480009"/>
              <a:ext cx="4283817" cy="63652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b-NO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SOSIALE FORHOLD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2389880" y="4496820"/>
              <a:ext cx="2820218" cy="63652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b-NO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MILJØ</a:t>
              </a: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6607597" y="4496820"/>
              <a:ext cx="2388243" cy="63652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b-NO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ØKONOMI</a:t>
              </a: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5927600" y="2928732"/>
              <a:ext cx="1759673" cy="58348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b-NO" sz="10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Rettferdig</a:t>
              </a: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4782766" y="4438494"/>
              <a:ext cx="1759673" cy="95478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b-NO" sz="10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Gjennom-</a:t>
              </a:r>
              <a:br>
                <a:rPr lang="nb-NO" sz="10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</a:br>
              <a:r>
                <a:rPr lang="nb-NO" sz="10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førbart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4782767" y="3610680"/>
              <a:ext cx="1759673" cy="5233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b-NO" sz="10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Bærekraftig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857183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/>
              <a:t>2D Sortering av produktmerker i livsløp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967" y="2450970"/>
            <a:ext cx="4680065" cy="3100647"/>
          </a:xfrm>
        </p:spPr>
      </p:pic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sz="2200" dirty="0"/>
              <a:t>I del 2 av oppdraget skal dere vurdere livsløpet til de to produktene deres. Det skal dere løse i neste økt. </a:t>
            </a:r>
          </a:p>
          <a:p>
            <a:pPr marL="0" indent="0">
              <a:buNone/>
            </a:pPr>
            <a:r>
              <a:rPr lang="nb-NO" sz="2200" dirty="0"/>
              <a:t>Men først: </a:t>
            </a:r>
            <a:endParaRPr lang="en-US" sz="2200" dirty="0"/>
          </a:p>
          <a:p>
            <a:endParaRPr lang="en-US" sz="2200" dirty="0"/>
          </a:p>
        </p:txBody>
      </p:sp>
      <p:sp>
        <p:nvSpPr>
          <p:cNvPr id="4" name="Rounded Rectangular Callout 3"/>
          <p:cNvSpPr/>
          <p:nvPr/>
        </p:nvSpPr>
        <p:spPr>
          <a:xfrm>
            <a:off x="6172200" y="3630840"/>
            <a:ext cx="4891229" cy="1134394"/>
          </a:xfrm>
          <a:prstGeom prst="wedgeRoundRectCallout">
            <a:avLst>
              <a:gd name="adj1" fmla="val -36292"/>
              <a:gd name="adj2" fmla="val -78905"/>
              <a:gd name="adj3" fmla="val 16667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sz="2200" dirty="0"/>
              <a:t>Hvordan vurderer man livsløpet til et produkt?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4201221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305</TotalTime>
  <Words>755</Words>
  <Application>Microsoft Office PowerPoint</Application>
  <PresentationFormat>Widescreen</PresentationFormat>
  <Paragraphs>127</Paragraphs>
  <Slides>15</Slides>
  <Notes>1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Muli</vt:lpstr>
      <vt:lpstr>Office Theme</vt:lpstr>
      <vt:lpstr>Økt 2  Produkters livsløp</vt:lpstr>
      <vt:lpstr>2A Hvem skal ut? </vt:lpstr>
      <vt:lpstr>2B Bærekraftsanalyse av produkter </vt:lpstr>
      <vt:lpstr>2B Bærekraftsanalyse av produkter </vt:lpstr>
      <vt:lpstr>PowerPoint-presentasjon</vt:lpstr>
      <vt:lpstr>PowerPoint-presentasjon</vt:lpstr>
      <vt:lpstr>2B Bærekraftsanalyse av egne produkter </vt:lpstr>
      <vt:lpstr>2C Oppsummering: Bærekraftsanalyse av produkter</vt:lpstr>
      <vt:lpstr>2D Sortering av produktmerker i livsløp</vt:lpstr>
      <vt:lpstr>2D Vurdere livsløpet til et produkt</vt:lpstr>
      <vt:lpstr>2D Sorter produktmerker i livsløpet</vt:lpstr>
      <vt:lpstr>2D Forslag på sortering</vt:lpstr>
      <vt:lpstr> 2E Vurdere livsløpet til et produkt </vt:lpstr>
      <vt:lpstr>PowerPoint-presentasjon</vt:lpstr>
      <vt:lpstr>2F Lag logo og bedriftsnavn</vt:lpstr>
    </vt:vector>
  </TitlesOfParts>
  <Company>Universitetet i Oslo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Majken Korsager</dc:creator>
  <cp:lastModifiedBy>Berit Reitan</cp:lastModifiedBy>
  <cp:revision>44</cp:revision>
  <dcterms:created xsi:type="dcterms:W3CDTF">2020-08-05T08:53:50Z</dcterms:created>
  <dcterms:modified xsi:type="dcterms:W3CDTF">2023-06-19T11:27:40Z</dcterms:modified>
</cp:coreProperties>
</file>