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309" r:id="rId2"/>
    <p:sldId id="257" r:id="rId3"/>
    <p:sldId id="306" r:id="rId4"/>
    <p:sldId id="261" r:id="rId5"/>
    <p:sldId id="273" r:id="rId6"/>
    <p:sldId id="301" r:id="rId7"/>
    <p:sldId id="294" r:id="rId8"/>
    <p:sldId id="300" r:id="rId9"/>
    <p:sldId id="271" r:id="rId10"/>
    <p:sldId id="302" r:id="rId11"/>
    <p:sldId id="275" r:id="rId12"/>
    <p:sldId id="274" r:id="rId13"/>
    <p:sldId id="264" r:id="rId14"/>
    <p:sldId id="265" r:id="rId15"/>
    <p:sldId id="266" r:id="rId16"/>
    <p:sldId id="267" r:id="rId17"/>
    <p:sldId id="269" r:id="rId18"/>
    <p:sldId id="262" r:id="rId19"/>
    <p:sldId id="268" r:id="rId20"/>
    <p:sldId id="276" r:id="rId21"/>
    <p:sldId id="278" r:id="rId22"/>
    <p:sldId id="277" r:id="rId23"/>
    <p:sldId id="279" r:id="rId24"/>
    <p:sldId id="280" r:id="rId25"/>
    <p:sldId id="281" r:id="rId26"/>
    <p:sldId id="282" r:id="rId27"/>
    <p:sldId id="284" r:id="rId28"/>
    <p:sldId id="283" r:id="rId29"/>
    <p:sldId id="295" r:id="rId30"/>
    <p:sldId id="296" r:id="rId31"/>
    <p:sldId id="286" r:id="rId32"/>
    <p:sldId id="287" r:id="rId33"/>
    <p:sldId id="288" r:id="rId34"/>
    <p:sldId id="289" r:id="rId35"/>
    <p:sldId id="307" r:id="rId36"/>
    <p:sldId id="291" r:id="rId37"/>
    <p:sldId id="263"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it Reitan" initials="BR" lastIdx="7" clrIdx="0">
    <p:extLst>
      <p:ext uri="{19B8F6BF-5375-455C-9EA6-DF929625EA0E}">
        <p15:presenceInfo xmlns:p15="http://schemas.microsoft.com/office/powerpoint/2012/main" userId="S-1-5-21-1927809936-1189766144-1318725885-4267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0"/>
  </p:normalViewPr>
  <p:slideViewPr>
    <p:cSldViewPr snapToGrid="0">
      <p:cViewPr varScale="1">
        <p:scale>
          <a:sx n="114" d="100"/>
          <a:sy n="114" d="100"/>
        </p:scale>
        <p:origin x="102" y="91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70C83C-F2B8-4CD7-B428-E6E523C86A2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9BAF40F-91DA-4622-B43F-02227B73066F}">
      <dgm:prSet custT="1"/>
      <dgm:spPr>
        <a:solidFill>
          <a:schemeClr val="accent1">
            <a:lumMod val="50000"/>
          </a:schemeClr>
        </a:solidFill>
      </dgm:spPr>
      <dgm:t>
        <a:bodyPr/>
        <a:lstStyle/>
        <a:p>
          <a:r>
            <a:rPr lang="nb-NO" sz="1800" dirty="0"/>
            <a:t>Omtrent 2 % av kroppsvekta vår består av bakterier.</a:t>
          </a:r>
          <a:endParaRPr lang="en-US" sz="1800" dirty="0"/>
        </a:p>
      </dgm:t>
    </dgm:pt>
    <dgm:pt modelId="{CC8FF5D0-249B-48D6-BD17-C3C9535C6FD0}" type="parTrans" cxnId="{70C4651D-3CAA-4E5F-A6D7-773CF477F1B7}">
      <dgm:prSet/>
      <dgm:spPr/>
      <dgm:t>
        <a:bodyPr/>
        <a:lstStyle/>
        <a:p>
          <a:endParaRPr lang="en-US"/>
        </a:p>
      </dgm:t>
    </dgm:pt>
    <dgm:pt modelId="{121FB187-F393-49FD-B2C9-5E8A7D9F0C30}" type="sibTrans" cxnId="{70C4651D-3CAA-4E5F-A6D7-773CF477F1B7}">
      <dgm:prSet/>
      <dgm:spPr/>
      <dgm:t>
        <a:bodyPr/>
        <a:lstStyle/>
        <a:p>
          <a:endParaRPr lang="en-US"/>
        </a:p>
      </dgm:t>
    </dgm:pt>
    <dgm:pt modelId="{D4454813-6B4D-42F6-9F72-F9B7E7A2977E}">
      <dgm:prSet custT="1"/>
      <dgm:spPr>
        <a:solidFill>
          <a:schemeClr val="accent1">
            <a:lumMod val="50000"/>
          </a:schemeClr>
        </a:solidFill>
      </dgm:spPr>
      <dgm:t>
        <a:bodyPr/>
        <a:lstStyle/>
        <a:p>
          <a:r>
            <a:rPr lang="nb-NO" sz="1800" dirty="0"/>
            <a:t>Bakteriene er levende og formerer seg ved celledeling.</a:t>
          </a:r>
          <a:endParaRPr lang="en-US" sz="1800" dirty="0"/>
        </a:p>
      </dgm:t>
    </dgm:pt>
    <dgm:pt modelId="{859C17E6-AEC9-43EB-B291-4F3FA10BC26A}" type="parTrans" cxnId="{1CF8BC2C-DC3C-46BB-9A86-5A6551A0960B}">
      <dgm:prSet/>
      <dgm:spPr/>
      <dgm:t>
        <a:bodyPr/>
        <a:lstStyle/>
        <a:p>
          <a:endParaRPr lang="en-US"/>
        </a:p>
      </dgm:t>
    </dgm:pt>
    <dgm:pt modelId="{48B56581-DC37-4D22-B38E-62E681E9911C}" type="sibTrans" cxnId="{1CF8BC2C-DC3C-46BB-9A86-5A6551A0960B}">
      <dgm:prSet/>
      <dgm:spPr/>
      <dgm:t>
        <a:bodyPr/>
        <a:lstStyle/>
        <a:p>
          <a:endParaRPr lang="en-US"/>
        </a:p>
      </dgm:t>
    </dgm:pt>
    <dgm:pt modelId="{39FB4BED-2C8A-4FCC-9098-EFAD981D714E}">
      <dgm:prSet custT="1"/>
      <dgm:spPr>
        <a:solidFill>
          <a:schemeClr val="accent1">
            <a:lumMod val="50000"/>
          </a:schemeClr>
        </a:solidFill>
      </dgm:spPr>
      <dgm:t>
        <a:bodyPr/>
        <a:lstStyle/>
        <a:p>
          <a:r>
            <a:rPr lang="nb-NO" sz="1800" dirty="0"/>
            <a:t>Bakteriene kan grupperes etter navn på utseende, for eksempel kokker og staver.</a:t>
          </a:r>
          <a:endParaRPr lang="en-US" sz="1800" dirty="0"/>
        </a:p>
      </dgm:t>
    </dgm:pt>
    <dgm:pt modelId="{9B394874-0580-464D-B9FC-A2C318208A2E}" type="parTrans" cxnId="{5E0DDBF3-C6A1-48E5-9F63-0CF06B91F0EF}">
      <dgm:prSet/>
      <dgm:spPr/>
      <dgm:t>
        <a:bodyPr/>
        <a:lstStyle/>
        <a:p>
          <a:endParaRPr lang="en-US"/>
        </a:p>
      </dgm:t>
    </dgm:pt>
    <dgm:pt modelId="{20071D9E-9685-453F-9CAD-326ECF08BAA3}" type="sibTrans" cxnId="{5E0DDBF3-C6A1-48E5-9F63-0CF06B91F0EF}">
      <dgm:prSet/>
      <dgm:spPr/>
      <dgm:t>
        <a:bodyPr/>
        <a:lstStyle/>
        <a:p>
          <a:endParaRPr lang="en-US"/>
        </a:p>
      </dgm:t>
    </dgm:pt>
    <dgm:pt modelId="{DAA6F390-299C-4CC9-AB2F-5F88922775C3}">
      <dgm:prSet custT="1"/>
      <dgm:spPr>
        <a:solidFill>
          <a:schemeClr val="accent1">
            <a:lumMod val="50000"/>
          </a:schemeClr>
        </a:solidFill>
      </dgm:spPr>
      <dgm:t>
        <a:bodyPr/>
        <a:lstStyle/>
        <a:p>
          <a:r>
            <a:rPr lang="nb-NO" sz="1800" dirty="0"/>
            <a:t>De fleste bakteriene er harmløse eller til og med nyttige for oss.</a:t>
          </a:r>
          <a:endParaRPr lang="en-US" sz="1800" dirty="0"/>
        </a:p>
      </dgm:t>
    </dgm:pt>
    <dgm:pt modelId="{D98E672E-F28A-4CB8-AAF9-2657BBD36E5E}" type="parTrans" cxnId="{A09FE483-181B-4585-B396-9FB0B7652EF9}">
      <dgm:prSet/>
      <dgm:spPr/>
      <dgm:t>
        <a:bodyPr/>
        <a:lstStyle/>
        <a:p>
          <a:endParaRPr lang="en-US"/>
        </a:p>
      </dgm:t>
    </dgm:pt>
    <dgm:pt modelId="{DFDB1B42-B81C-4966-ADE3-6D13E24C1F7F}" type="sibTrans" cxnId="{A09FE483-181B-4585-B396-9FB0B7652EF9}">
      <dgm:prSet/>
      <dgm:spPr/>
      <dgm:t>
        <a:bodyPr/>
        <a:lstStyle/>
        <a:p>
          <a:endParaRPr lang="en-US"/>
        </a:p>
      </dgm:t>
    </dgm:pt>
    <dgm:pt modelId="{E71CC205-A7E4-40EC-807C-A476EF4F5E01}">
      <dgm:prSet custT="1"/>
      <dgm:spPr>
        <a:solidFill>
          <a:schemeClr val="accent1">
            <a:lumMod val="50000"/>
          </a:schemeClr>
        </a:solidFill>
      </dgm:spPr>
      <dgm:t>
        <a:bodyPr/>
        <a:lstStyle/>
        <a:p>
          <a:r>
            <a:rPr lang="nb-NO" sz="1800" dirty="0"/>
            <a:t>Ulike bakterier bidrar til å fordøye maten, hindre sykdomsbakterier i å trenge inn i kroppen og lager essensielle næringsstoffer og vitaminer.</a:t>
          </a:r>
          <a:endParaRPr lang="en-US" sz="1800" dirty="0"/>
        </a:p>
      </dgm:t>
    </dgm:pt>
    <dgm:pt modelId="{F806F176-60A3-4E24-90B3-448E60482A3D}" type="parTrans" cxnId="{510C3A0A-CFB8-4C69-A1BC-D3B8FFCBD92E}">
      <dgm:prSet/>
      <dgm:spPr/>
      <dgm:t>
        <a:bodyPr/>
        <a:lstStyle/>
        <a:p>
          <a:endParaRPr lang="en-US"/>
        </a:p>
      </dgm:t>
    </dgm:pt>
    <dgm:pt modelId="{251806FF-CB46-4894-A83D-EB10BB797531}" type="sibTrans" cxnId="{510C3A0A-CFB8-4C69-A1BC-D3B8FFCBD92E}">
      <dgm:prSet/>
      <dgm:spPr/>
      <dgm:t>
        <a:bodyPr/>
        <a:lstStyle/>
        <a:p>
          <a:endParaRPr lang="en-US"/>
        </a:p>
      </dgm:t>
    </dgm:pt>
    <dgm:pt modelId="{862A5818-3591-4131-8D3F-74CD72C8B3F6}">
      <dgm:prSet custT="1"/>
      <dgm:spPr>
        <a:solidFill>
          <a:schemeClr val="accent1">
            <a:lumMod val="50000"/>
          </a:schemeClr>
        </a:solidFill>
      </dgm:spPr>
      <dgm:t>
        <a:bodyPr/>
        <a:lstStyle/>
        <a:p>
          <a:r>
            <a:rPr lang="nb-NO" sz="1800" dirty="0"/>
            <a:t>Noen bakterier er skadelige for oss og kan forårsake infeksjoner.</a:t>
          </a:r>
          <a:endParaRPr lang="en-US" sz="1800" dirty="0"/>
        </a:p>
      </dgm:t>
    </dgm:pt>
    <dgm:pt modelId="{E6467887-4729-4C98-ABD9-6E6843FA3AA7}" type="parTrans" cxnId="{5FC5B955-BCE5-47E7-8D77-ADC5741D0FEF}">
      <dgm:prSet/>
      <dgm:spPr/>
      <dgm:t>
        <a:bodyPr/>
        <a:lstStyle/>
        <a:p>
          <a:endParaRPr lang="en-US"/>
        </a:p>
      </dgm:t>
    </dgm:pt>
    <dgm:pt modelId="{1E0410A2-E442-4BB7-B047-B660219DDA63}" type="sibTrans" cxnId="{5FC5B955-BCE5-47E7-8D77-ADC5741D0FEF}">
      <dgm:prSet/>
      <dgm:spPr/>
      <dgm:t>
        <a:bodyPr/>
        <a:lstStyle/>
        <a:p>
          <a:endParaRPr lang="en-US"/>
        </a:p>
      </dgm:t>
    </dgm:pt>
    <dgm:pt modelId="{43B97088-C909-48C1-BC77-D9CB1F955C67}">
      <dgm:prSet custT="1"/>
      <dgm:spPr>
        <a:solidFill>
          <a:schemeClr val="accent1">
            <a:lumMod val="50000"/>
          </a:schemeClr>
        </a:solidFill>
      </dgm:spPr>
      <dgm:t>
        <a:bodyPr/>
        <a:lstStyle/>
        <a:p>
          <a:r>
            <a:rPr lang="nb-NO" sz="1800" dirty="0"/>
            <a:t>Noen vanlige bakteriesykdommer er blant andre urinveisinfeksjoner, hudinfeksjoner, hals- og lungebetennelse, sårinfeksjoner, tarminfeksjoner og gonoré.</a:t>
          </a:r>
          <a:endParaRPr lang="en-US" sz="1800" dirty="0"/>
        </a:p>
      </dgm:t>
    </dgm:pt>
    <dgm:pt modelId="{4CB21196-C7E3-4FFC-9D28-60261AB5CE10}" type="parTrans" cxnId="{6BFA9460-35CE-426E-BE04-811FC7E6F08B}">
      <dgm:prSet/>
      <dgm:spPr/>
      <dgm:t>
        <a:bodyPr/>
        <a:lstStyle/>
        <a:p>
          <a:endParaRPr lang="en-US"/>
        </a:p>
      </dgm:t>
    </dgm:pt>
    <dgm:pt modelId="{979A35B7-C1F2-4709-A837-170411E8FA6D}" type="sibTrans" cxnId="{6BFA9460-35CE-426E-BE04-811FC7E6F08B}">
      <dgm:prSet/>
      <dgm:spPr/>
      <dgm:t>
        <a:bodyPr/>
        <a:lstStyle/>
        <a:p>
          <a:endParaRPr lang="en-US"/>
        </a:p>
      </dgm:t>
    </dgm:pt>
    <dgm:pt modelId="{6E741783-B22D-4927-9821-8048C73050EB}">
      <dgm:prSet custT="1"/>
      <dgm:spPr>
        <a:solidFill>
          <a:schemeClr val="accent1">
            <a:lumMod val="50000"/>
          </a:schemeClr>
        </a:solidFill>
      </dgm:spPr>
      <dgm:t>
        <a:bodyPr/>
        <a:lstStyle/>
        <a:p>
          <a:r>
            <a:rPr lang="nb-NO" sz="1800" dirty="0"/>
            <a:t>De fleste </a:t>
          </a:r>
          <a:r>
            <a:rPr lang="nb-NO" sz="1800" dirty="0" err="1"/>
            <a:t>sykdomsfrem</a:t>
          </a:r>
          <a:r>
            <a:rPr lang="nb-NO" sz="1800" dirty="0"/>
            <a:t>-kallende bakteriene kan uskadeliggjøres ved hjelp av antibiotika.</a:t>
          </a:r>
          <a:endParaRPr lang="en-US" sz="1800" dirty="0"/>
        </a:p>
      </dgm:t>
    </dgm:pt>
    <dgm:pt modelId="{ACD1AB82-0757-4028-9547-9074200B929B}" type="parTrans" cxnId="{6A510148-08F6-46B7-8069-652CCF14392B}">
      <dgm:prSet/>
      <dgm:spPr/>
      <dgm:t>
        <a:bodyPr/>
        <a:lstStyle/>
        <a:p>
          <a:endParaRPr lang="en-US"/>
        </a:p>
      </dgm:t>
    </dgm:pt>
    <dgm:pt modelId="{8B82684A-ED3A-446E-841F-95EC3B90FA2C}" type="sibTrans" cxnId="{6A510148-08F6-46B7-8069-652CCF14392B}">
      <dgm:prSet/>
      <dgm:spPr/>
      <dgm:t>
        <a:bodyPr/>
        <a:lstStyle/>
        <a:p>
          <a:endParaRPr lang="en-US"/>
        </a:p>
      </dgm:t>
    </dgm:pt>
    <dgm:pt modelId="{4B8255B2-3C4A-4AF7-BD25-5431F3755DDB}" type="pres">
      <dgm:prSet presAssocID="{4670C83C-F2B8-4CD7-B428-E6E523C86A2E}" presName="diagram" presStyleCnt="0">
        <dgm:presLayoutVars>
          <dgm:dir/>
          <dgm:resizeHandles val="exact"/>
        </dgm:presLayoutVars>
      </dgm:prSet>
      <dgm:spPr/>
    </dgm:pt>
    <dgm:pt modelId="{C451B1CC-B97F-4322-B53F-68352577925C}" type="pres">
      <dgm:prSet presAssocID="{E9BAF40F-91DA-4622-B43F-02227B73066F}" presName="node" presStyleLbl="node1" presStyleIdx="0" presStyleCnt="8" custScaleX="110815" custScaleY="169739">
        <dgm:presLayoutVars>
          <dgm:bulletEnabled val="1"/>
        </dgm:presLayoutVars>
      </dgm:prSet>
      <dgm:spPr/>
    </dgm:pt>
    <dgm:pt modelId="{AC32851C-6D99-4774-81D5-AE6D356B1EC6}" type="pres">
      <dgm:prSet presAssocID="{121FB187-F393-49FD-B2C9-5E8A7D9F0C30}" presName="sibTrans" presStyleCnt="0"/>
      <dgm:spPr/>
    </dgm:pt>
    <dgm:pt modelId="{836026A5-801C-4FC6-966F-E5345C093981}" type="pres">
      <dgm:prSet presAssocID="{D4454813-6B4D-42F6-9F72-F9B7E7A2977E}" presName="node" presStyleLbl="node1" presStyleIdx="1" presStyleCnt="8" custScaleY="171536">
        <dgm:presLayoutVars>
          <dgm:bulletEnabled val="1"/>
        </dgm:presLayoutVars>
      </dgm:prSet>
      <dgm:spPr/>
    </dgm:pt>
    <dgm:pt modelId="{A3D5E75A-083D-438A-AD1F-E96E3BF3257E}" type="pres">
      <dgm:prSet presAssocID="{48B56581-DC37-4D22-B38E-62E681E9911C}" presName="sibTrans" presStyleCnt="0"/>
      <dgm:spPr/>
    </dgm:pt>
    <dgm:pt modelId="{6D1A415E-E106-4F86-8AA2-D7295F138900}" type="pres">
      <dgm:prSet presAssocID="{39FB4BED-2C8A-4FCC-9098-EFAD981D714E}" presName="node" presStyleLbl="node1" presStyleIdx="2" presStyleCnt="8" custScaleX="194264" custScaleY="168644">
        <dgm:presLayoutVars>
          <dgm:bulletEnabled val="1"/>
        </dgm:presLayoutVars>
      </dgm:prSet>
      <dgm:spPr/>
    </dgm:pt>
    <dgm:pt modelId="{DAC6E86E-3C4D-41C3-B68E-865801A24370}" type="pres">
      <dgm:prSet presAssocID="{20071D9E-9685-453F-9CAD-326ECF08BAA3}" presName="sibTrans" presStyleCnt="0"/>
      <dgm:spPr/>
    </dgm:pt>
    <dgm:pt modelId="{9A4464F3-33BD-48C0-ACF9-75DC847DB1DC}" type="pres">
      <dgm:prSet presAssocID="{DAA6F390-299C-4CC9-AB2F-5F88922775C3}" presName="node" presStyleLbl="node1" presStyleIdx="3" presStyleCnt="8" custScaleX="155572" custScaleY="165061">
        <dgm:presLayoutVars>
          <dgm:bulletEnabled val="1"/>
        </dgm:presLayoutVars>
      </dgm:prSet>
      <dgm:spPr/>
    </dgm:pt>
    <dgm:pt modelId="{3D59638F-2CF6-4A29-8264-C149612F8408}" type="pres">
      <dgm:prSet presAssocID="{DFDB1B42-B81C-4966-ADE3-6D13E24C1F7F}" presName="sibTrans" presStyleCnt="0"/>
      <dgm:spPr/>
    </dgm:pt>
    <dgm:pt modelId="{1373B1FB-18D3-46E0-B61D-B2ED9B7B0B9D}" type="pres">
      <dgm:prSet presAssocID="{E71CC205-A7E4-40EC-807C-A476EF4F5E01}" presName="node" presStyleLbl="node1" presStyleIdx="4" presStyleCnt="8" custScaleX="157414" custScaleY="275502">
        <dgm:presLayoutVars>
          <dgm:bulletEnabled val="1"/>
        </dgm:presLayoutVars>
      </dgm:prSet>
      <dgm:spPr/>
    </dgm:pt>
    <dgm:pt modelId="{1B61F6BE-26B5-4724-9421-E5F483968B89}" type="pres">
      <dgm:prSet presAssocID="{251806FF-CB46-4894-A83D-EB10BB797531}" presName="sibTrans" presStyleCnt="0"/>
      <dgm:spPr/>
    </dgm:pt>
    <dgm:pt modelId="{3E24091F-A7AE-46BA-BB5A-AEC168D55771}" type="pres">
      <dgm:prSet presAssocID="{862A5818-3591-4131-8D3F-74CD72C8B3F6}" presName="node" presStyleLbl="node1" presStyleIdx="5" presStyleCnt="8" custScaleX="118687" custScaleY="277050">
        <dgm:presLayoutVars>
          <dgm:bulletEnabled val="1"/>
        </dgm:presLayoutVars>
      </dgm:prSet>
      <dgm:spPr/>
    </dgm:pt>
    <dgm:pt modelId="{1CDA39E5-C71A-4273-9097-171AAF2E6361}" type="pres">
      <dgm:prSet presAssocID="{1E0410A2-E442-4BB7-B047-B660219DDA63}" presName="sibTrans" presStyleCnt="0"/>
      <dgm:spPr/>
    </dgm:pt>
    <dgm:pt modelId="{4E3EBCD3-32FE-47AA-B892-739BE233EE93}" type="pres">
      <dgm:prSet presAssocID="{43B97088-C909-48C1-BC77-D9CB1F955C67}" presName="node" presStyleLbl="node1" presStyleIdx="6" presStyleCnt="8" custScaleX="157336" custScaleY="278398" custLinFactNeighborX="230" custLinFactNeighborY="-1779">
        <dgm:presLayoutVars>
          <dgm:bulletEnabled val="1"/>
        </dgm:presLayoutVars>
      </dgm:prSet>
      <dgm:spPr/>
    </dgm:pt>
    <dgm:pt modelId="{54872DA3-0499-4045-8568-3DE0FFB5C384}" type="pres">
      <dgm:prSet presAssocID="{979A35B7-C1F2-4709-A837-170411E8FA6D}" presName="sibTrans" presStyleCnt="0"/>
      <dgm:spPr/>
    </dgm:pt>
    <dgm:pt modelId="{BDE73141-ECE5-4B18-9C5E-385904741270}" type="pres">
      <dgm:prSet presAssocID="{6E741783-B22D-4927-9821-8048C73050EB}" presName="node" presStyleLbl="node1" presStyleIdx="7" presStyleCnt="8" custScaleX="130531" custScaleY="277050">
        <dgm:presLayoutVars>
          <dgm:bulletEnabled val="1"/>
        </dgm:presLayoutVars>
      </dgm:prSet>
      <dgm:spPr/>
    </dgm:pt>
  </dgm:ptLst>
  <dgm:cxnLst>
    <dgm:cxn modelId="{D892B408-BA64-480F-B11D-537729BC7657}" type="presOf" srcId="{39FB4BED-2C8A-4FCC-9098-EFAD981D714E}" destId="{6D1A415E-E106-4F86-8AA2-D7295F138900}" srcOrd="0" destOrd="0" presId="urn:microsoft.com/office/officeart/2005/8/layout/default"/>
    <dgm:cxn modelId="{510C3A0A-CFB8-4C69-A1BC-D3B8FFCBD92E}" srcId="{4670C83C-F2B8-4CD7-B428-E6E523C86A2E}" destId="{E71CC205-A7E4-40EC-807C-A476EF4F5E01}" srcOrd="4" destOrd="0" parTransId="{F806F176-60A3-4E24-90B3-448E60482A3D}" sibTransId="{251806FF-CB46-4894-A83D-EB10BB797531}"/>
    <dgm:cxn modelId="{70C4651D-3CAA-4E5F-A6D7-773CF477F1B7}" srcId="{4670C83C-F2B8-4CD7-B428-E6E523C86A2E}" destId="{E9BAF40F-91DA-4622-B43F-02227B73066F}" srcOrd="0" destOrd="0" parTransId="{CC8FF5D0-249B-48D6-BD17-C3C9535C6FD0}" sibTransId="{121FB187-F393-49FD-B2C9-5E8A7D9F0C30}"/>
    <dgm:cxn modelId="{1CF8BC2C-DC3C-46BB-9A86-5A6551A0960B}" srcId="{4670C83C-F2B8-4CD7-B428-E6E523C86A2E}" destId="{D4454813-6B4D-42F6-9F72-F9B7E7A2977E}" srcOrd="1" destOrd="0" parTransId="{859C17E6-AEC9-43EB-B291-4F3FA10BC26A}" sibTransId="{48B56581-DC37-4D22-B38E-62E681E9911C}"/>
    <dgm:cxn modelId="{6BFA9460-35CE-426E-BE04-811FC7E6F08B}" srcId="{4670C83C-F2B8-4CD7-B428-E6E523C86A2E}" destId="{43B97088-C909-48C1-BC77-D9CB1F955C67}" srcOrd="6" destOrd="0" parTransId="{4CB21196-C7E3-4FFC-9D28-60261AB5CE10}" sibTransId="{979A35B7-C1F2-4709-A837-170411E8FA6D}"/>
    <dgm:cxn modelId="{6A510148-08F6-46B7-8069-652CCF14392B}" srcId="{4670C83C-F2B8-4CD7-B428-E6E523C86A2E}" destId="{6E741783-B22D-4927-9821-8048C73050EB}" srcOrd="7" destOrd="0" parTransId="{ACD1AB82-0757-4028-9547-9074200B929B}" sibTransId="{8B82684A-ED3A-446E-841F-95EC3B90FA2C}"/>
    <dgm:cxn modelId="{77AEBF69-41D7-48EA-ABDF-322615FD4BEF}" type="presOf" srcId="{D4454813-6B4D-42F6-9F72-F9B7E7A2977E}" destId="{836026A5-801C-4FC6-966F-E5345C093981}" srcOrd="0" destOrd="0" presId="urn:microsoft.com/office/officeart/2005/8/layout/default"/>
    <dgm:cxn modelId="{9707926B-82AC-4E30-AB0D-CC5D60294C58}" type="presOf" srcId="{6E741783-B22D-4927-9821-8048C73050EB}" destId="{BDE73141-ECE5-4B18-9C5E-385904741270}" srcOrd="0" destOrd="0" presId="urn:microsoft.com/office/officeart/2005/8/layout/default"/>
    <dgm:cxn modelId="{5FC5B955-BCE5-47E7-8D77-ADC5741D0FEF}" srcId="{4670C83C-F2B8-4CD7-B428-E6E523C86A2E}" destId="{862A5818-3591-4131-8D3F-74CD72C8B3F6}" srcOrd="5" destOrd="0" parTransId="{E6467887-4729-4C98-ABD9-6E6843FA3AA7}" sibTransId="{1E0410A2-E442-4BB7-B047-B660219DDA63}"/>
    <dgm:cxn modelId="{A97C8D57-E8B8-40EA-9668-0E6643CFB01B}" type="presOf" srcId="{4670C83C-F2B8-4CD7-B428-E6E523C86A2E}" destId="{4B8255B2-3C4A-4AF7-BD25-5431F3755DDB}" srcOrd="0" destOrd="0" presId="urn:microsoft.com/office/officeart/2005/8/layout/default"/>
    <dgm:cxn modelId="{A7F99A7C-EC2C-40EA-9122-55A2957607DB}" type="presOf" srcId="{DAA6F390-299C-4CC9-AB2F-5F88922775C3}" destId="{9A4464F3-33BD-48C0-ACF9-75DC847DB1DC}" srcOrd="0" destOrd="0" presId="urn:microsoft.com/office/officeart/2005/8/layout/default"/>
    <dgm:cxn modelId="{A09FE483-181B-4585-B396-9FB0B7652EF9}" srcId="{4670C83C-F2B8-4CD7-B428-E6E523C86A2E}" destId="{DAA6F390-299C-4CC9-AB2F-5F88922775C3}" srcOrd="3" destOrd="0" parTransId="{D98E672E-F28A-4CB8-AAF9-2657BBD36E5E}" sibTransId="{DFDB1B42-B81C-4966-ADE3-6D13E24C1F7F}"/>
    <dgm:cxn modelId="{79DAF78B-8B59-4B67-BA75-B538B7951FEB}" type="presOf" srcId="{E71CC205-A7E4-40EC-807C-A476EF4F5E01}" destId="{1373B1FB-18D3-46E0-B61D-B2ED9B7B0B9D}" srcOrd="0" destOrd="0" presId="urn:microsoft.com/office/officeart/2005/8/layout/default"/>
    <dgm:cxn modelId="{FEE2CEBD-E712-499C-A2CE-F2C79B493C77}" type="presOf" srcId="{862A5818-3591-4131-8D3F-74CD72C8B3F6}" destId="{3E24091F-A7AE-46BA-BB5A-AEC168D55771}" srcOrd="0" destOrd="0" presId="urn:microsoft.com/office/officeart/2005/8/layout/default"/>
    <dgm:cxn modelId="{FFF0CCC5-698A-4E04-A41C-93D4E115AF4B}" type="presOf" srcId="{43B97088-C909-48C1-BC77-D9CB1F955C67}" destId="{4E3EBCD3-32FE-47AA-B892-739BE233EE93}" srcOrd="0" destOrd="0" presId="urn:microsoft.com/office/officeart/2005/8/layout/default"/>
    <dgm:cxn modelId="{06A1DFE4-847D-4F13-9942-02AB9E624BDE}" type="presOf" srcId="{E9BAF40F-91DA-4622-B43F-02227B73066F}" destId="{C451B1CC-B97F-4322-B53F-68352577925C}" srcOrd="0" destOrd="0" presId="urn:microsoft.com/office/officeart/2005/8/layout/default"/>
    <dgm:cxn modelId="{5E0DDBF3-C6A1-48E5-9F63-0CF06B91F0EF}" srcId="{4670C83C-F2B8-4CD7-B428-E6E523C86A2E}" destId="{39FB4BED-2C8A-4FCC-9098-EFAD981D714E}" srcOrd="2" destOrd="0" parTransId="{9B394874-0580-464D-B9FC-A2C318208A2E}" sibTransId="{20071D9E-9685-453F-9CAD-326ECF08BAA3}"/>
    <dgm:cxn modelId="{C3F0E169-0070-4F25-B9B5-DECDC245D229}" type="presParOf" srcId="{4B8255B2-3C4A-4AF7-BD25-5431F3755DDB}" destId="{C451B1CC-B97F-4322-B53F-68352577925C}" srcOrd="0" destOrd="0" presId="urn:microsoft.com/office/officeart/2005/8/layout/default"/>
    <dgm:cxn modelId="{730613EF-CD21-4EAF-BCED-08A435B3A34D}" type="presParOf" srcId="{4B8255B2-3C4A-4AF7-BD25-5431F3755DDB}" destId="{AC32851C-6D99-4774-81D5-AE6D356B1EC6}" srcOrd="1" destOrd="0" presId="urn:microsoft.com/office/officeart/2005/8/layout/default"/>
    <dgm:cxn modelId="{5EEDBD63-E0DB-4798-AE15-AA0C8835EA06}" type="presParOf" srcId="{4B8255B2-3C4A-4AF7-BD25-5431F3755DDB}" destId="{836026A5-801C-4FC6-966F-E5345C093981}" srcOrd="2" destOrd="0" presId="urn:microsoft.com/office/officeart/2005/8/layout/default"/>
    <dgm:cxn modelId="{7612776E-B319-4E19-833D-41466A9D5379}" type="presParOf" srcId="{4B8255B2-3C4A-4AF7-BD25-5431F3755DDB}" destId="{A3D5E75A-083D-438A-AD1F-E96E3BF3257E}" srcOrd="3" destOrd="0" presId="urn:microsoft.com/office/officeart/2005/8/layout/default"/>
    <dgm:cxn modelId="{4AF4DA36-F25D-48C7-9F51-7AD877592152}" type="presParOf" srcId="{4B8255B2-3C4A-4AF7-BD25-5431F3755DDB}" destId="{6D1A415E-E106-4F86-8AA2-D7295F138900}" srcOrd="4" destOrd="0" presId="urn:microsoft.com/office/officeart/2005/8/layout/default"/>
    <dgm:cxn modelId="{04EE76ED-5840-4354-8062-0A9E1E81DC21}" type="presParOf" srcId="{4B8255B2-3C4A-4AF7-BD25-5431F3755DDB}" destId="{DAC6E86E-3C4D-41C3-B68E-865801A24370}" srcOrd="5" destOrd="0" presId="urn:microsoft.com/office/officeart/2005/8/layout/default"/>
    <dgm:cxn modelId="{5FF2B1A9-21BD-46D5-8FC4-3CC06EC118E7}" type="presParOf" srcId="{4B8255B2-3C4A-4AF7-BD25-5431F3755DDB}" destId="{9A4464F3-33BD-48C0-ACF9-75DC847DB1DC}" srcOrd="6" destOrd="0" presId="urn:microsoft.com/office/officeart/2005/8/layout/default"/>
    <dgm:cxn modelId="{E461F776-9ADF-4D63-B13D-4E9391019443}" type="presParOf" srcId="{4B8255B2-3C4A-4AF7-BD25-5431F3755DDB}" destId="{3D59638F-2CF6-4A29-8264-C149612F8408}" srcOrd="7" destOrd="0" presId="urn:microsoft.com/office/officeart/2005/8/layout/default"/>
    <dgm:cxn modelId="{CFCA6BCC-210E-473B-8A13-E6A1B054DCC0}" type="presParOf" srcId="{4B8255B2-3C4A-4AF7-BD25-5431F3755DDB}" destId="{1373B1FB-18D3-46E0-B61D-B2ED9B7B0B9D}" srcOrd="8" destOrd="0" presId="urn:microsoft.com/office/officeart/2005/8/layout/default"/>
    <dgm:cxn modelId="{0DA4F15F-7E03-48F8-A106-604ED987FD14}" type="presParOf" srcId="{4B8255B2-3C4A-4AF7-BD25-5431F3755DDB}" destId="{1B61F6BE-26B5-4724-9421-E5F483968B89}" srcOrd="9" destOrd="0" presId="urn:microsoft.com/office/officeart/2005/8/layout/default"/>
    <dgm:cxn modelId="{D6A06899-52CA-46AE-BA6C-2D0D10E1F521}" type="presParOf" srcId="{4B8255B2-3C4A-4AF7-BD25-5431F3755DDB}" destId="{3E24091F-A7AE-46BA-BB5A-AEC168D55771}" srcOrd="10" destOrd="0" presId="urn:microsoft.com/office/officeart/2005/8/layout/default"/>
    <dgm:cxn modelId="{CF7DB692-0BFA-43D7-A7C2-C40D3893F40F}" type="presParOf" srcId="{4B8255B2-3C4A-4AF7-BD25-5431F3755DDB}" destId="{1CDA39E5-C71A-4273-9097-171AAF2E6361}" srcOrd="11" destOrd="0" presId="urn:microsoft.com/office/officeart/2005/8/layout/default"/>
    <dgm:cxn modelId="{6398AE52-351E-450B-80D6-0211194EDFEE}" type="presParOf" srcId="{4B8255B2-3C4A-4AF7-BD25-5431F3755DDB}" destId="{4E3EBCD3-32FE-47AA-B892-739BE233EE93}" srcOrd="12" destOrd="0" presId="urn:microsoft.com/office/officeart/2005/8/layout/default"/>
    <dgm:cxn modelId="{66DF8615-E669-4ED1-93B1-D3420D0FB115}" type="presParOf" srcId="{4B8255B2-3C4A-4AF7-BD25-5431F3755DDB}" destId="{54872DA3-0499-4045-8568-3DE0FFB5C384}" srcOrd="13" destOrd="0" presId="urn:microsoft.com/office/officeart/2005/8/layout/default"/>
    <dgm:cxn modelId="{30DFD700-850B-44E2-BB28-FCFE5951CA73}" type="presParOf" srcId="{4B8255B2-3C4A-4AF7-BD25-5431F3755DDB}" destId="{BDE73141-ECE5-4B18-9C5E-385904741270}" srcOrd="1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1B1CC-B97F-4322-B53F-68352577925C}">
      <dsp:nvSpPr>
        <dsp:cNvPr id="0" name=""/>
        <dsp:cNvSpPr/>
      </dsp:nvSpPr>
      <dsp:spPr>
        <a:xfrm>
          <a:off x="26441" y="147161"/>
          <a:ext cx="1528584" cy="1404830"/>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dirty="0"/>
            <a:t>Omtrent 2 % av kroppsvekta vår består av bakterier.</a:t>
          </a:r>
          <a:endParaRPr lang="en-US" sz="1800" kern="1200" dirty="0"/>
        </a:p>
      </dsp:txBody>
      <dsp:txXfrm>
        <a:off x="26441" y="147161"/>
        <a:ext cx="1528584" cy="1404830"/>
      </dsp:txXfrm>
    </dsp:sp>
    <dsp:sp modelId="{836026A5-801C-4FC6-966F-E5345C093981}">
      <dsp:nvSpPr>
        <dsp:cNvPr id="0" name=""/>
        <dsp:cNvSpPr/>
      </dsp:nvSpPr>
      <dsp:spPr>
        <a:xfrm>
          <a:off x="1692966" y="139725"/>
          <a:ext cx="1379402" cy="1419703"/>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dirty="0"/>
            <a:t>Bakteriene er levende og formerer seg ved celledeling.</a:t>
          </a:r>
          <a:endParaRPr lang="en-US" sz="1800" kern="1200" dirty="0"/>
        </a:p>
      </dsp:txBody>
      <dsp:txXfrm>
        <a:off x="1692966" y="139725"/>
        <a:ext cx="1379402" cy="1419703"/>
      </dsp:txXfrm>
    </dsp:sp>
    <dsp:sp modelId="{6D1A415E-E106-4F86-8AA2-D7295F138900}">
      <dsp:nvSpPr>
        <dsp:cNvPr id="0" name=""/>
        <dsp:cNvSpPr/>
      </dsp:nvSpPr>
      <dsp:spPr>
        <a:xfrm>
          <a:off x="3210309" y="151693"/>
          <a:ext cx="2679682" cy="1395767"/>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dirty="0"/>
            <a:t>Bakteriene kan grupperes etter navn på utseende, for eksempel kokker og staver.</a:t>
          </a:r>
          <a:endParaRPr lang="en-US" sz="1800" kern="1200" dirty="0"/>
        </a:p>
      </dsp:txBody>
      <dsp:txXfrm>
        <a:off x="3210309" y="151693"/>
        <a:ext cx="2679682" cy="1395767"/>
      </dsp:txXfrm>
    </dsp:sp>
    <dsp:sp modelId="{9A4464F3-33BD-48C0-ACF9-75DC847DB1DC}">
      <dsp:nvSpPr>
        <dsp:cNvPr id="0" name=""/>
        <dsp:cNvSpPr/>
      </dsp:nvSpPr>
      <dsp:spPr>
        <a:xfrm>
          <a:off x="6027932" y="166520"/>
          <a:ext cx="2145964" cy="1366113"/>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dirty="0"/>
            <a:t>De fleste bakteriene er harmløse eller til og med nyttige for oss.</a:t>
          </a:r>
          <a:endParaRPr lang="en-US" sz="1800" kern="1200" dirty="0"/>
        </a:p>
      </dsp:txBody>
      <dsp:txXfrm>
        <a:off x="6027932" y="166520"/>
        <a:ext cx="2145964" cy="1366113"/>
      </dsp:txXfrm>
    </dsp:sp>
    <dsp:sp modelId="{1373B1FB-18D3-46E0-B61D-B2ED9B7B0B9D}">
      <dsp:nvSpPr>
        <dsp:cNvPr id="0" name=""/>
        <dsp:cNvSpPr/>
      </dsp:nvSpPr>
      <dsp:spPr>
        <a:xfrm>
          <a:off x="3564" y="1709353"/>
          <a:ext cx="2171372" cy="2280168"/>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dirty="0"/>
            <a:t>Ulike bakterier bidrar til å fordøye maten, hindre sykdomsbakterier i å trenge inn i kroppen og lager essensielle næringsstoffer og vitaminer.</a:t>
          </a:r>
          <a:endParaRPr lang="en-US" sz="1800" kern="1200" dirty="0"/>
        </a:p>
      </dsp:txBody>
      <dsp:txXfrm>
        <a:off x="3564" y="1709353"/>
        <a:ext cx="2171372" cy="2280168"/>
      </dsp:txXfrm>
    </dsp:sp>
    <dsp:sp modelId="{3E24091F-A7AE-46BA-BB5A-AEC168D55771}">
      <dsp:nvSpPr>
        <dsp:cNvPr id="0" name=""/>
        <dsp:cNvSpPr/>
      </dsp:nvSpPr>
      <dsp:spPr>
        <a:xfrm>
          <a:off x="2312877" y="1702947"/>
          <a:ext cx="1637171" cy="2292980"/>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dirty="0"/>
            <a:t>Noen bakterier er skadelige for oss og kan forårsake infeksjoner.</a:t>
          </a:r>
          <a:endParaRPr lang="en-US" sz="1800" kern="1200" dirty="0"/>
        </a:p>
      </dsp:txBody>
      <dsp:txXfrm>
        <a:off x="2312877" y="1702947"/>
        <a:ext cx="1637171" cy="2292980"/>
      </dsp:txXfrm>
    </dsp:sp>
    <dsp:sp modelId="{4E3EBCD3-32FE-47AA-B892-739BE233EE93}">
      <dsp:nvSpPr>
        <dsp:cNvPr id="0" name=""/>
        <dsp:cNvSpPr/>
      </dsp:nvSpPr>
      <dsp:spPr>
        <a:xfrm>
          <a:off x="4091161" y="1682645"/>
          <a:ext cx="2170296" cy="2304137"/>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dirty="0"/>
            <a:t>Noen vanlige bakteriesykdommer er blant andre urinveisinfeksjoner, hudinfeksjoner, hals- og lungebetennelse, sårinfeksjoner, tarminfeksjoner og gonoré.</a:t>
          </a:r>
          <a:endParaRPr lang="en-US" sz="1800" kern="1200" dirty="0"/>
        </a:p>
      </dsp:txBody>
      <dsp:txXfrm>
        <a:off x="4091161" y="1682645"/>
        <a:ext cx="2170296" cy="2304137"/>
      </dsp:txXfrm>
    </dsp:sp>
    <dsp:sp modelId="{BDE73141-ECE5-4B18-9C5E-385904741270}">
      <dsp:nvSpPr>
        <dsp:cNvPr id="0" name=""/>
        <dsp:cNvSpPr/>
      </dsp:nvSpPr>
      <dsp:spPr>
        <a:xfrm>
          <a:off x="6396225" y="1702947"/>
          <a:ext cx="1800547" cy="2292980"/>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dirty="0"/>
            <a:t>De fleste </a:t>
          </a:r>
          <a:r>
            <a:rPr lang="nb-NO" sz="1800" kern="1200" dirty="0" err="1"/>
            <a:t>sykdomsfrem</a:t>
          </a:r>
          <a:r>
            <a:rPr lang="nb-NO" sz="1800" kern="1200" dirty="0"/>
            <a:t>-kallende bakteriene kan uskadeliggjøres ved hjelp av antibiotika.</a:t>
          </a:r>
          <a:endParaRPr lang="en-US" sz="1800" kern="1200" dirty="0"/>
        </a:p>
      </dsp:txBody>
      <dsp:txXfrm>
        <a:off x="6396225" y="1702947"/>
        <a:ext cx="1800547" cy="229298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E61DC0-B952-489E-A369-0C7790FEF4B8}" type="datetimeFigureOut">
              <a:rPr lang="nb-NO" smtClean="0"/>
              <a:t>20.01.2026</a:t>
            </a:fld>
            <a:endParaRPr lang="nb-NO"/>
          </a:p>
        </p:txBody>
      </p:sp>
      <p:sp>
        <p:nvSpPr>
          <p:cNvPr id="4" name="Plassholder for lysbil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1151BC-769F-4323-B2E4-96E879402E38}" type="slidenum">
              <a:rPr lang="nb-NO" smtClean="0"/>
              <a:t>‹#›</a:t>
            </a:fld>
            <a:endParaRPr lang="nb-NO"/>
          </a:p>
        </p:txBody>
      </p:sp>
    </p:spTree>
    <p:extLst>
      <p:ext uri="{BB962C8B-B14F-4D97-AF65-F5344CB8AC3E}">
        <p14:creationId xmlns:p14="http://schemas.microsoft.com/office/powerpoint/2010/main" val="2524407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811151BC-769F-4323-B2E4-96E879402E38}" type="slidenum">
              <a:rPr lang="nb-NO" smtClean="0"/>
              <a:t>18</a:t>
            </a:fld>
            <a:endParaRPr lang="nb-NO"/>
          </a:p>
        </p:txBody>
      </p:sp>
    </p:spTree>
    <p:extLst>
      <p:ext uri="{BB962C8B-B14F-4D97-AF65-F5344CB8AC3E}">
        <p14:creationId xmlns:p14="http://schemas.microsoft.com/office/powerpoint/2010/main" val="1753332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https://www.ecdc.europa.eu/sites/default/files/documents/antimicrobial-resistance-eu-annual-epidemiological-report-2024.pdf</a:t>
            </a:r>
          </a:p>
        </p:txBody>
      </p:sp>
      <p:sp>
        <p:nvSpPr>
          <p:cNvPr id="4" name="Plassholder for lysbildenummer 3"/>
          <p:cNvSpPr>
            <a:spLocks noGrp="1"/>
          </p:cNvSpPr>
          <p:nvPr>
            <p:ph type="sldNum" sz="quarter" idx="5"/>
          </p:nvPr>
        </p:nvSpPr>
        <p:spPr/>
        <p:txBody>
          <a:bodyPr/>
          <a:lstStyle/>
          <a:p>
            <a:fld id="{811151BC-769F-4323-B2E4-96E879402E38}" type="slidenum">
              <a:rPr lang="nb-NO" smtClean="0"/>
              <a:t>34</a:t>
            </a:fld>
            <a:endParaRPr lang="nb-NO"/>
          </a:p>
        </p:txBody>
      </p:sp>
    </p:spTree>
    <p:extLst>
      <p:ext uri="{BB962C8B-B14F-4D97-AF65-F5344CB8AC3E}">
        <p14:creationId xmlns:p14="http://schemas.microsoft.com/office/powerpoint/2010/main" val="982600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3E50B-D13D-EEED-5B11-9C9F209C36B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2B9BEAB-A0BE-5756-CAE2-3565696A7A9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2BF365E-08AF-E25E-A919-2ABD3A99B04C}"/>
              </a:ext>
            </a:extLst>
          </p:cNvPr>
          <p:cNvSpPr>
            <a:spLocks noGrp="1"/>
          </p:cNvSpPr>
          <p:nvPr>
            <p:ph type="body" idx="1"/>
          </p:nvPr>
        </p:nvSpPr>
        <p:spPr/>
        <p:txBody>
          <a:bodyPr/>
          <a:lstStyle/>
          <a:p>
            <a:r>
              <a:rPr lang="nb-NO" dirty="0"/>
              <a:t>https://www.ecdc.europa.eu/sites/default/files/documents/antimicrobial-resistance-eu-annual-epidemiological-report-2024.pdf</a:t>
            </a:r>
          </a:p>
        </p:txBody>
      </p:sp>
      <p:sp>
        <p:nvSpPr>
          <p:cNvPr id="4" name="Plassholder for lysbildenummer 3">
            <a:extLst>
              <a:ext uri="{FF2B5EF4-FFF2-40B4-BE49-F238E27FC236}">
                <a16:creationId xmlns:a16="http://schemas.microsoft.com/office/drawing/2014/main" id="{FB64E62F-493A-FACD-23F7-1896CCB38517}"/>
              </a:ext>
            </a:extLst>
          </p:cNvPr>
          <p:cNvSpPr>
            <a:spLocks noGrp="1"/>
          </p:cNvSpPr>
          <p:nvPr>
            <p:ph type="sldNum" sz="quarter" idx="5"/>
          </p:nvPr>
        </p:nvSpPr>
        <p:spPr/>
        <p:txBody>
          <a:bodyPr/>
          <a:lstStyle/>
          <a:p>
            <a:fld id="{811151BC-769F-4323-B2E4-96E879402E38}" type="slidenum">
              <a:rPr lang="nb-NO" smtClean="0"/>
              <a:t>35</a:t>
            </a:fld>
            <a:endParaRPr lang="nb-NO"/>
          </a:p>
        </p:txBody>
      </p:sp>
    </p:spTree>
    <p:extLst>
      <p:ext uri="{BB962C8B-B14F-4D97-AF65-F5344CB8AC3E}">
        <p14:creationId xmlns:p14="http://schemas.microsoft.com/office/powerpoint/2010/main" val="2784345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b-NO"/>
              <a:t>Klikk for å redigere tittelstil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53160C8A-7E69-4BF0-B453-5BCC5088100D}" type="datetimeFigureOut">
              <a:rPr lang="nb-NO" smtClean="0"/>
              <a:t>20.01.2026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009521B-49F9-4C0D-99C9-49D52B036D1C}" type="slidenum">
              <a:rPr lang="nb-NO" smtClean="0"/>
              <a:t>‹#›</a:t>
            </a:fld>
            <a:endParaRPr lang="nb-NO"/>
          </a:p>
        </p:txBody>
      </p:sp>
    </p:spTree>
    <p:extLst>
      <p:ext uri="{BB962C8B-B14F-4D97-AF65-F5344CB8AC3E}">
        <p14:creationId xmlns:p14="http://schemas.microsoft.com/office/powerpoint/2010/main" val="1224028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53160C8A-7E69-4BF0-B453-5BCC5088100D}" type="datetimeFigureOut">
              <a:rPr lang="nb-NO" smtClean="0"/>
              <a:t>20.01.2026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009521B-49F9-4C0D-99C9-49D52B036D1C}" type="slidenum">
              <a:rPr lang="nb-NO" smtClean="0"/>
              <a:t>‹#›</a:t>
            </a:fld>
            <a:endParaRPr lang="nb-NO"/>
          </a:p>
        </p:txBody>
      </p:sp>
    </p:spTree>
    <p:extLst>
      <p:ext uri="{BB962C8B-B14F-4D97-AF65-F5344CB8AC3E}">
        <p14:creationId xmlns:p14="http://schemas.microsoft.com/office/powerpoint/2010/main" val="1292020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53160C8A-7E69-4BF0-B453-5BCC5088100D}" type="datetimeFigureOut">
              <a:rPr lang="nb-NO" smtClean="0"/>
              <a:t>20.01.2026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009521B-49F9-4C0D-99C9-49D52B036D1C}" type="slidenum">
              <a:rPr lang="nb-NO" smtClean="0"/>
              <a:t>‹#›</a:t>
            </a:fld>
            <a:endParaRPr lang="nb-NO"/>
          </a:p>
        </p:txBody>
      </p:sp>
    </p:spTree>
    <p:extLst>
      <p:ext uri="{BB962C8B-B14F-4D97-AF65-F5344CB8AC3E}">
        <p14:creationId xmlns:p14="http://schemas.microsoft.com/office/powerpoint/2010/main" val="1127023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53160C8A-7E69-4BF0-B453-5BCC5088100D}" type="datetimeFigureOut">
              <a:rPr lang="nb-NO" smtClean="0"/>
              <a:t>20.01.2026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009521B-49F9-4C0D-99C9-49D52B036D1C}" type="slidenum">
              <a:rPr lang="nb-NO" smtClean="0"/>
              <a:t>‹#›</a:t>
            </a:fld>
            <a:endParaRPr lang="nb-NO"/>
          </a:p>
        </p:txBody>
      </p:sp>
    </p:spTree>
    <p:extLst>
      <p:ext uri="{BB962C8B-B14F-4D97-AF65-F5344CB8AC3E}">
        <p14:creationId xmlns:p14="http://schemas.microsoft.com/office/powerpoint/2010/main" val="1444495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b-NO"/>
              <a:t>Klikk for å redigere tittelstil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53160C8A-7E69-4BF0-B453-5BCC5088100D}" type="datetimeFigureOut">
              <a:rPr lang="nb-NO" smtClean="0"/>
              <a:t>20.01.2026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009521B-49F9-4C0D-99C9-49D52B036D1C}" type="slidenum">
              <a:rPr lang="nb-NO" smtClean="0"/>
              <a:t>‹#›</a:t>
            </a:fld>
            <a:endParaRPr lang="nb-NO"/>
          </a:p>
        </p:txBody>
      </p:sp>
    </p:spTree>
    <p:extLst>
      <p:ext uri="{BB962C8B-B14F-4D97-AF65-F5344CB8AC3E}">
        <p14:creationId xmlns:p14="http://schemas.microsoft.com/office/powerpoint/2010/main" val="4203483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53160C8A-7E69-4BF0-B453-5BCC5088100D}" type="datetimeFigureOut">
              <a:rPr lang="nb-NO" smtClean="0"/>
              <a:t>20.01.2026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5009521B-49F9-4C0D-99C9-49D52B036D1C}" type="slidenum">
              <a:rPr lang="nb-NO" smtClean="0"/>
              <a:t>‹#›</a:t>
            </a:fld>
            <a:endParaRPr lang="nb-NO"/>
          </a:p>
        </p:txBody>
      </p:sp>
    </p:spTree>
    <p:extLst>
      <p:ext uri="{BB962C8B-B14F-4D97-AF65-F5344CB8AC3E}">
        <p14:creationId xmlns:p14="http://schemas.microsoft.com/office/powerpoint/2010/main" val="2830388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b-NO"/>
              <a:t>Klikk for å redigere tittelstil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629842" y="2505075"/>
            <a:ext cx="3868340"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4629150" y="2505075"/>
            <a:ext cx="3887391"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53160C8A-7E69-4BF0-B453-5BCC5088100D}" type="datetimeFigureOut">
              <a:rPr lang="nb-NO" smtClean="0"/>
              <a:t>20.01.2026</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5009521B-49F9-4C0D-99C9-49D52B036D1C}" type="slidenum">
              <a:rPr lang="nb-NO" smtClean="0"/>
              <a:t>‹#›</a:t>
            </a:fld>
            <a:endParaRPr lang="nb-NO"/>
          </a:p>
        </p:txBody>
      </p:sp>
    </p:spTree>
    <p:extLst>
      <p:ext uri="{BB962C8B-B14F-4D97-AF65-F5344CB8AC3E}">
        <p14:creationId xmlns:p14="http://schemas.microsoft.com/office/powerpoint/2010/main" val="428183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53160C8A-7E69-4BF0-B453-5BCC5088100D}" type="datetimeFigureOut">
              <a:rPr lang="nb-NO" smtClean="0"/>
              <a:t>20.01.2026</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5009521B-49F9-4C0D-99C9-49D52B036D1C}" type="slidenum">
              <a:rPr lang="nb-NO" smtClean="0"/>
              <a:t>‹#›</a:t>
            </a:fld>
            <a:endParaRPr lang="nb-NO"/>
          </a:p>
        </p:txBody>
      </p:sp>
    </p:spTree>
    <p:extLst>
      <p:ext uri="{BB962C8B-B14F-4D97-AF65-F5344CB8AC3E}">
        <p14:creationId xmlns:p14="http://schemas.microsoft.com/office/powerpoint/2010/main" val="1946001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160C8A-7E69-4BF0-B453-5BCC5088100D}" type="datetimeFigureOut">
              <a:rPr lang="nb-NO" smtClean="0"/>
              <a:t>20.01.2026</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5009521B-49F9-4C0D-99C9-49D52B036D1C}" type="slidenum">
              <a:rPr lang="nb-NO" smtClean="0"/>
              <a:t>‹#›</a:t>
            </a:fld>
            <a:endParaRPr lang="nb-NO"/>
          </a:p>
        </p:txBody>
      </p:sp>
    </p:spTree>
    <p:extLst>
      <p:ext uri="{BB962C8B-B14F-4D97-AF65-F5344CB8AC3E}">
        <p14:creationId xmlns:p14="http://schemas.microsoft.com/office/powerpoint/2010/main" val="438657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b-NO"/>
              <a:t>Klikk for å redigere tittelstil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Date Placeholder 4"/>
          <p:cNvSpPr>
            <a:spLocks noGrp="1"/>
          </p:cNvSpPr>
          <p:nvPr>
            <p:ph type="dt" sz="half" idx="10"/>
          </p:nvPr>
        </p:nvSpPr>
        <p:spPr/>
        <p:txBody>
          <a:bodyPr/>
          <a:lstStyle/>
          <a:p>
            <a:fld id="{53160C8A-7E69-4BF0-B453-5BCC5088100D}" type="datetimeFigureOut">
              <a:rPr lang="nb-NO" smtClean="0"/>
              <a:t>20.01.2026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5009521B-49F9-4C0D-99C9-49D52B036D1C}" type="slidenum">
              <a:rPr lang="nb-NO" smtClean="0"/>
              <a:t>‹#›</a:t>
            </a:fld>
            <a:endParaRPr lang="nb-NO"/>
          </a:p>
        </p:txBody>
      </p:sp>
    </p:spTree>
    <p:extLst>
      <p:ext uri="{BB962C8B-B14F-4D97-AF65-F5344CB8AC3E}">
        <p14:creationId xmlns:p14="http://schemas.microsoft.com/office/powerpoint/2010/main" val="4107766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Date Placeholder 4"/>
          <p:cNvSpPr>
            <a:spLocks noGrp="1"/>
          </p:cNvSpPr>
          <p:nvPr>
            <p:ph type="dt" sz="half" idx="10"/>
          </p:nvPr>
        </p:nvSpPr>
        <p:spPr/>
        <p:txBody>
          <a:bodyPr/>
          <a:lstStyle/>
          <a:p>
            <a:fld id="{53160C8A-7E69-4BF0-B453-5BCC5088100D}" type="datetimeFigureOut">
              <a:rPr lang="nb-NO" smtClean="0"/>
              <a:t>20.01.2026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5009521B-49F9-4C0D-99C9-49D52B036D1C}" type="slidenum">
              <a:rPr lang="nb-NO" smtClean="0"/>
              <a:t>‹#›</a:t>
            </a:fld>
            <a:endParaRPr lang="nb-NO"/>
          </a:p>
        </p:txBody>
      </p:sp>
    </p:spTree>
    <p:extLst>
      <p:ext uri="{BB962C8B-B14F-4D97-AF65-F5344CB8AC3E}">
        <p14:creationId xmlns:p14="http://schemas.microsoft.com/office/powerpoint/2010/main" val="805683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160C8A-7E69-4BF0-B453-5BCC5088100D}" type="datetimeFigureOut">
              <a:rPr lang="nb-NO" smtClean="0"/>
              <a:t>20.01.2026</a:t>
            </a:fld>
            <a:endParaRPr lang="nb-N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09521B-49F9-4C0D-99C9-49D52B036D1C}" type="slidenum">
              <a:rPr lang="nb-NO" smtClean="0"/>
              <a:t>‹#›</a:t>
            </a:fld>
            <a:endParaRPr lang="nb-NO"/>
          </a:p>
        </p:txBody>
      </p:sp>
    </p:spTree>
    <p:extLst>
      <p:ext uri="{BB962C8B-B14F-4D97-AF65-F5344CB8AC3E}">
        <p14:creationId xmlns:p14="http://schemas.microsoft.com/office/powerpoint/2010/main" val="43043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nhi.no/kroppen-var/funksjoner/immunsystemet-generelt/"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s://www.menti.com/"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forskning.no/bakterier/2016/08/bakterier-pa-godt-og-vondt" TargetMode="External"/><Relationship Id="rId2" Type="http://schemas.openxmlformats.org/officeDocument/2006/relationships/hyperlink" Target="https://nhi.no/kroppen-var/sykdomsprosesser/infeksjoner/"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6.jp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7.jpeg"/><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nrk.no/skole/?mediaId=26618&amp;page=objectives&amp;learningProgramme=LK20"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ecdc.europa.eu/sites/default/files/documents/antimicrobial-resistance-eu-annual-epidemiological-report-2024.pdf"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nhi.no/sykdommer/infeksjoner/bakteriesykdommer/mrsa-resistente-bakterier"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fhi.no/" TargetMode="External"/><Relationship Id="rId2" Type="http://schemas.openxmlformats.org/officeDocument/2006/relationships/hyperlink" Target="http://www.nhi.no/" TargetMode="External"/><Relationship Id="rId1" Type="http://schemas.openxmlformats.org/officeDocument/2006/relationships/slideLayout" Target="../slideLayouts/slideLayout2.xml"/><Relationship Id="rId5" Type="http://schemas.openxmlformats.org/officeDocument/2006/relationships/hyperlink" Target="https://www.mn.uio.no/ibv/tjenester/kunnskap/plantefys/leksikon/g/gramfa.html" TargetMode="External"/><Relationship Id="rId4" Type="http://schemas.openxmlformats.org/officeDocument/2006/relationships/hyperlink" Target="https://legehandboka.no/handboken/kliniske-kapitler/infeksjoner/pasientinformasjon/om-infeksjoner/immunsystemet/"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BDB842C5-63A8-A453-6054-514529D47F80}"/>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val="0"/>
              </a:ext>
            </a:extLst>
          </a:blip>
          <a:srcRect l="35502" r="25298"/>
          <a:stretch/>
        </p:blipFill>
        <p:spPr>
          <a:xfrm>
            <a:off x="5095874" y="10"/>
            <a:ext cx="4053093" cy="6875809"/>
          </a:xfrm>
          <a:prstGeom prst="rect">
            <a:avLst/>
          </a:prstGeom>
        </p:spPr>
      </p:pic>
      <p:sp>
        <p:nvSpPr>
          <p:cNvPr id="6" name="Tittel 5">
            <a:extLst>
              <a:ext uri="{FF2B5EF4-FFF2-40B4-BE49-F238E27FC236}">
                <a16:creationId xmlns:a16="http://schemas.microsoft.com/office/drawing/2014/main" id="{D1705FEF-6BB9-335A-BC16-A37B1E767833}"/>
              </a:ext>
            </a:extLst>
          </p:cNvPr>
          <p:cNvSpPr>
            <a:spLocks noGrp="1"/>
          </p:cNvSpPr>
          <p:nvPr>
            <p:ph type="title"/>
          </p:nvPr>
        </p:nvSpPr>
        <p:spPr/>
        <p:txBody>
          <a:bodyPr/>
          <a:lstStyle/>
          <a:p>
            <a:r>
              <a:rPr lang="nb-NO" dirty="0">
                <a:solidFill>
                  <a:schemeClr val="bg1"/>
                </a:solidFill>
              </a:rPr>
              <a:t>Bakgrunn</a:t>
            </a:r>
            <a:endParaRPr lang="nn-NO" dirty="0">
              <a:solidFill>
                <a:schemeClr val="bg1"/>
              </a:solidFill>
            </a:endParaRPr>
          </a:p>
        </p:txBody>
      </p:sp>
      <p:sp>
        <p:nvSpPr>
          <p:cNvPr id="4" name="Undertittel 2">
            <a:extLst>
              <a:ext uri="{FF2B5EF4-FFF2-40B4-BE49-F238E27FC236}">
                <a16:creationId xmlns:a16="http://schemas.microsoft.com/office/drawing/2014/main" id="{12CA44DA-EE8E-0F6D-228D-4C6C13B9486B}"/>
              </a:ext>
            </a:extLst>
          </p:cNvPr>
          <p:cNvSpPr txBox="1">
            <a:spLocks/>
          </p:cNvSpPr>
          <p:nvPr/>
        </p:nvSpPr>
        <p:spPr>
          <a:xfrm>
            <a:off x="628650" y="5138927"/>
            <a:ext cx="4095750" cy="1436801"/>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2200" dirty="0">
                <a:solidFill>
                  <a:srgbClr val="FFFFFF"/>
                </a:solidFill>
              </a:rPr>
              <a:t>Dere er en del av legeteamet </a:t>
            </a:r>
            <a:r>
              <a:rPr lang="nb-NO" sz="2200" i="1" dirty="0">
                <a:solidFill>
                  <a:srgbClr val="FFFFFF"/>
                </a:solidFill>
              </a:rPr>
              <a:t>Frisk og Rask</a:t>
            </a:r>
            <a:r>
              <a:rPr lang="nb-NO" sz="2200" dirty="0">
                <a:solidFill>
                  <a:srgbClr val="FFFFFF"/>
                </a:solidFill>
              </a:rPr>
              <a:t>. Hver dag går legesekretæren gjennom meldinger som er sendt til legesenteret for å tildele timer til pasienter.</a:t>
            </a:r>
          </a:p>
          <a:p>
            <a:pPr marL="0" indent="0">
              <a:buNone/>
            </a:pPr>
            <a:r>
              <a:rPr lang="nb-NO" sz="2200" dirty="0">
                <a:solidFill>
                  <a:srgbClr val="FFFFFF"/>
                </a:solidFill>
              </a:rPr>
              <a:t>Denne morgenen har følgende melding kommet inn til legesenteret:</a:t>
            </a:r>
          </a:p>
          <a:p>
            <a:pPr marL="0" indent="0">
              <a:buNone/>
            </a:pPr>
            <a:r>
              <a:rPr lang="nb-NO" sz="2200" dirty="0">
                <a:solidFill>
                  <a:srgbClr val="FFFFFF"/>
                </a:solidFill>
              </a:rPr>
              <a:t>«Hei, dette er Greta Garberg. Jeg har ikke vært hos dere før, men håper dere kan sette av en time til meg så fort som mulig. Jeg må ha fått en infeksjon som jeg ikke blir kvitt. Nå har jeg hatt kraftig diare i flere dager, og jeg blir ikke bedre.»</a:t>
            </a:r>
          </a:p>
        </p:txBody>
      </p:sp>
    </p:spTree>
    <p:extLst>
      <p:ext uri="{BB962C8B-B14F-4D97-AF65-F5344CB8AC3E}">
        <p14:creationId xmlns:p14="http://schemas.microsoft.com/office/powerpoint/2010/main" val="326692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7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7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500"/>
                                  </p:stCondLst>
                                  <p:iterate>
                                    <p:tmPct val="10000"/>
                                  </p:iterate>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7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C3636CB-A9EF-E970-3C10-9C5CC501A136}"/>
              </a:ext>
            </a:extLst>
          </p:cNvPr>
          <p:cNvSpPr>
            <a:spLocks noGrp="1"/>
          </p:cNvSpPr>
          <p:nvPr>
            <p:ph type="title"/>
          </p:nvPr>
        </p:nvSpPr>
        <p:spPr/>
        <p:txBody>
          <a:bodyPr/>
          <a:lstStyle/>
          <a:p>
            <a:r>
              <a:rPr lang="nb-NO" dirty="0"/>
              <a:t>Kjennetegn på måloppnåelse</a:t>
            </a:r>
          </a:p>
        </p:txBody>
      </p:sp>
      <p:graphicFrame>
        <p:nvGraphicFramePr>
          <p:cNvPr id="4" name="Plassholder for innhold 3">
            <a:extLst>
              <a:ext uri="{FF2B5EF4-FFF2-40B4-BE49-F238E27FC236}">
                <a16:creationId xmlns:a16="http://schemas.microsoft.com/office/drawing/2014/main" id="{34181B83-DAEE-F136-1673-F809AE1C6A6C}"/>
              </a:ext>
            </a:extLst>
          </p:cNvPr>
          <p:cNvGraphicFramePr>
            <a:graphicFrameLocks noGrp="1"/>
          </p:cNvGraphicFramePr>
          <p:nvPr>
            <p:ph idx="1"/>
            <p:extLst>
              <p:ext uri="{D42A27DB-BD31-4B8C-83A1-F6EECF244321}">
                <p14:modId xmlns:p14="http://schemas.microsoft.com/office/powerpoint/2010/main" val="69807078"/>
              </p:ext>
            </p:extLst>
          </p:nvPr>
        </p:nvGraphicFramePr>
        <p:xfrm>
          <a:off x="628650" y="2138220"/>
          <a:ext cx="7886700" cy="3726148"/>
        </p:xfrm>
        <a:graphic>
          <a:graphicData uri="http://schemas.openxmlformats.org/drawingml/2006/table">
            <a:tbl>
              <a:tblPr firstRow="1" firstCol="1" bandRow="1">
                <a:tableStyleId>{5C22544A-7EE6-4342-B048-85BDC9FD1C3A}</a:tableStyleId>
              </a:tblPr>
              <a:tblGrid>
                <a:gridCol w="2257324">
                  <a:extLst>
                    <a:ext uri="{9D8B030D-6E8A-4147-A177-3AD203B41FA5}">
                      <a16:colId xmlns:a16="http://schemas.microsoft.com/office/drawing/2014/main" val="3650189634"/>
                    </a:ext>
                  </a:extLst>
                </a:gridCol>
                <a:gridCol w="1631556">
                  <a:extLst>
                    <a:ext uri="{9D8B030D-6E8A-4147-A177-3AD203B41FA5}">
                      <a16:colId xmlns:a16="http://schemas.microsoft.com/office/drawing/2014/main" val="2023630815"/>
                    </a:ext>
                  </a:extLst>
                </a:gridCol>
                <a:gridCol w="1788632">
                  <a:extLst>
                    <a:ext uri="{9D8B030D-6E8A-4147-A177-3AD203B41FA5}">
                      <a16:colId xmlns:a16="http://schemas.microsoft.com/office/drawing/2014/main" val="603120450"/>
                    </a:ext>
                  </a:extLst>
                </a:gridCol>
                <a:gridCol w="2209188">
                  <a:extLst>
                    <a:ext uri="{9D8B030D-6E8A-4147-A177-3AD203B41FA5}">
                      <a16:colId xmlns:a16="http://schemas.microsoft.com/office/drawing/2014/main" val="141383189"/>
                    </a:ext>
                  </a:extLst>
                </a:gridCol>
              </a:tblGrid>
              <a:tr h="508595">
                <a:tc>
                  <a:txBody>
                    <a:bodyPr/>
                    <a:lstStyle/>
                    <a:p>
                      <a:pPr>
                        <a:lnSpc>
                          <a:spcPct val="115000"/>
                        </a:lnSpc>
                        <a:spcAft>
                          <a:spcPts val="800"/>
                        </a:spcAft>
                      </a:pPr>
                      <a:r>
                        <a:rPr lang="nb-NO" sz="1200" dirty="0">
                          <a:effectLst/>
                        </a:rPr>
                        <a:t>Overordna læringsmål</a:t>
                      </a:r>
                      <a:endParaRPr lang="nb-NO" sz="1100" dirty="0">
                        <a:effectLst/>
                      </a:endParaRPr>
                    </a:p>
                    <a:p>
                      <a:pPr>
                        <a:lnSpc>
                          <a:spcPct val="115000"/>
                        </a:lnSpc>
                        <a:spcAft>
                          <a:spcPts val="800"/>
                        </a:spcAft>
                      </a:pPr>
                      <a:r>
                        <a:rPr lang="nb-NO" sz="1200" dirty="0">
                          <a:effectLst/>
                        </a:rPr>
                        <a: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404" marR="68404" marT="0" marB="0">
                    <a:solidFill>
                      <a:schemeClr val="accent1">
                        <a:lumMod val="50000"/>
                      </a:schemeClr>
                    </a:solidFill>
                  </a:tcPr>
                </a:tc>
                <a:tc>
                  <a:txBody>
                    <a:bodyPr/>
                    <a:lstStyle/>
                    <a:p>
                      <a:pPr>
                        <a:lnSpc>
                          <a:spcPct val="115000"/>
                        </a:lnSpc>
                        <a:spcAft>
                          <a:spcPts val="800"/>
                        </a:spcAft>
                      </a:pPr>
                      <a:r>
                        <a:rPr lang="nb-NO" sz="1200">
                          <a:effectLst/>
                        </a:rPr>
                        <a:t>Lav måloppnåelse</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404" marR="68404" marT="0" marB="0">
                    <a:solidFill>
                      <a:schemeClr val="accent1">
                        <a:lumMod val="50000"/>
                      </a:schemeClr>
                    </a:solidFill>
                  </a:tcPr>
                </a:tc>
                <a:tc>
                  <a:txBody>
                    <a:bodyPr/>
                    <a:lstStyle/>
                    <a:p>
                      <a:pPr>
                        <a:lnSpc>
                          <a:spcPct val="115000"/>
                        </a:lnSpc>
                        <a:spcAft>
                          <a:spcPts val="800"/>
                        </a:spcAft>
                      </a:pPr>
                      <a:r>
                        <a:rPr lang="nb-NO" sz="1200">
                          <a:effectLst/>
                        </a:rPr>
                        <a:t>Middels måloppnåelse</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404" marR="68404" marT="0" marB="0">
                    <a:solidFill>
                      <a:schemeClr val="accent1">
                        <a:lumMod val="50000"/>
                      </a:schemeClr>
                    </a:solidFill>
                  </a:tcPr>
                </a:tc>
                <a:tc>
                  <a:txBody>
                    <a:bodyPr/>
                    <a:lstStyle/>
                    <a:p>
                      <a:pPr>
                        <a:lnSpc>
                          <a:spcPct val="115000"/>
                        </a:lnSpc>
                        <a:spcAft>
                          <a:spcPts val="800"/>
                        </a:spcAft>
                      </a:pPr>
                      <a:r>
                        <a:rPr lang="nb-NO" sz="1200" dirty="0">
                          <a:effectLst/>
                        </a:rPr>
                        <a:t>Høy måloppnåelse</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404" marR="68404" marT="0" marB="0">
                    <a:solidFill>
                      <a:schemeClr val="accent1">
                        <a:lumMod val="50000"/>
                      </a:schemeClr>
                    </a:solidFill>
                  </a:tcPr>
                </a:tc>
                <a:extLst>
                  <a:ext uri="{0D108BD9-81ED-4DB2-BD59-A6C34878D82A}">
                    <a16:rowId xmlns:a16="http://schemas.microsoft.com/office/drawing/2014/main" val="972597807"/>
                  </a:ext>
                </a:extLst>
              </a:tr>
              <a:tr h="1471947">
                <a:tc>
                  <a:txBody>
                    <a:bodyPr/>
                    <a:lstStyle/>
                    <a:p>
                      <a:pPr>
                        <a:lnSpc>
                          <a:spcPct val="107000"/>
                        </a:lnSpc>
                        <a:spcAft>
                          <a:spcPts val="800"/>
                        </a:spcAft>
                      </a:pPr>
                      <a:r>
                        <a:rPr lang="nb-NO" sz="1200" dirty="0">
                          <a:effectLst/>
                        </a:rPr>
                        <a:t>bruke informasjon om infeksjoner og immunsystem til å foreslå og begrunne diagnose.</a:t>
                      </a:r>
                      <a:endParaRPr lang="nb-NO" sz="1100" dirty="0">
                        <a:effectLst/>
                      </a:endParaRPr>
                    </a:p>
                    <a:p>
                      <a:pPr>
                        <a:lnSpc>
                          <a:spcPct val="107000"/>
                        </a:lnSpc>
                        <a:spcAft>
                          <a:spcPts val="800"/>
                        </a:spcAft>
                      </a:pPr>
                      <a:r>
                        <a:rPr lang="nb-NO" sz="1200" dirty="0">
                          <a:effectLst/>
                        </a:rPr>
                        <a:t> </a:t>
                      </a:r>
                      <a:endParaRPr lang="nb-NO" sz="1100" dirty="0">
                        <a:effectLst/>
                      </a:endParaRPr>
                    </a:p>
                    <a:p>
                      <a:pPr>
                        <a:lnSpc>
                          <a:spcPct val="107000"/>
                        </a:lnSpc>
                        <a:spcAft>
                          <a:spcPts val="800"/>
                        </a:spcAft>
                      </a:pPr>
                      <a:r>
                        <a:rPr lang="nb-NO" sz="1200" dirty="0">
                          <a:effectLst/>
                        </a:rPr>
                        <a:t> </a:t>
                      </a:r>
                      <a:endParaRPr lang="nb-NO" sz="1100" dirty="0">
                        <a:effectLst/>
                      </a:endParaRPr>
                    </a:p>
                    <a:p>
                      <a:pPr>
                        <a:lnSpc>
                          <a:spcPct val="107000"/>
                        </a:lnSpc>
                        <a:spcAft>
                          <a:spcPts val="800"/>
                        </a:spcAft>
                        <a:tabLst>
                          <a:tab pos="600075" algn="l"/>
                        </a:tabLst>
                      </a:pPr>
                      <a:r>
                        <a:rPr lang="nb-NO" sz="1200" dirty="0">
                          <a:effectLst/>
                        </a:rPr>
                        <a: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404" marR="68404" marT="0" marB="0">
                    <a:solidFill>
                      <a:schemeClr val="accent1">
                        <a:lumMod val="50000"/>
                      </a:schemeClr>
                    </a:solidFill>
                  </a:tcPr>
                </a:tc>
                <a:tc>
                  <a:txBody>
                    <a:bodyPr/>
                    <a:lstStyle/>
                    <a:p>
                      <a:pPr>
                        <a:lnSpc>
                          <a:spcPct val="115000"/>
                        </a:lnSpc>
                        <a:spcAft>
                          <a:spcPts val="800"/>
                        </a:spcAft>
                      </a:pPr>
                      <a:r>
                        <a:rPr lang="nb-NO" sz="1200" dirty="0">
                          <a:effectLst/>
                        </a:rPr>
                        <a:t>Stiller diagnose, men med mangelfull kobling mot symptomer.</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404" marR="68404" marT="0" marB="0"/>
                </a:tc>
                <a:tc>
                  <a:txBody>
                    <a:bodyPr/>
                    <a:lstStyle/>
                    <a:p>
                      <a:pPr>
                        <a:lnSpc>
                          <a:spcPct val="115000"/>
                        </a:lnSpc>
                        <a:spcAft>
                          <a:spcPts val="800"/>
                        </a:spcAft>
                      </a:pPr>
                      <a:r>
                        <a:rPr lang="nb-NO" sz="1200">
                          <a:effectLst/>
                        </a:rPr>
                        <a:t>Stiller diagnose og begrunner med noe informasjon om symptomer og sykdom.</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404" marR="68404" marT="0" marB="0"/>
                </a:tc>
                <a:tc>
                  <a:txBody>
                    <a:bodyPr/>
                    <a:lstStyle/>
                    <a:p>
                      <a:pPr>
                        <a:lnSpc>
                          <a:spcPct val="115000"/>
                        </a:lnSpc>
                        <a:spcAft>
                          <a:spcPts val="800"/>
                        </a:spcAft>
                      </a:pPr>
                      <a:r>
                        <a:rPr lang="nb-NO" sz="1200">
                          <a:effectLst/>
                        </a:rPr>
                        <a:t>Stiller riktig diagnose og begrunner med informasjon om infeksjoner, symptomer og immunsystemet.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404" marR="68404" marT="0" marB="0"/>
                </a:tc>
                <a:extLst>
                  <a:ext uri="{0D108BD9-81ED-4DB2-BD59-A6C34878D82A}">
                    <a16:rowId xmlns:a16="http://schemas.microsoft.com/office/drawing/2014/main" val="1189229807"/>
                  </a:ext>
                </a:extLst>
              </a:tr>
              <a:tr h="1744296">
                <a:tc>
                  <a:txBody>
                    <a:bodyPr/>
                    <a:lstStyle/>
                    <a:p>
                      <a:pPr>
                        <a:lnSpc>
                          <a:spcPct val="107000"/>
                        </a:lnSpc>
                        <a:spcAft>
                          <a:spcPts val="800"/>
                        </a:spcAft>
                      </a:pPr>
                      <a:r>
                        <a:rPr lang="nb-NO" sz="1200" dirty="0">
                          <a:effectLst/>
                        </a:rPr>
                        <a:t>foreslå og begrunne behandling og gi faglige råd om bruk av antibiotika.   </a:t>
                      </a:r>
                      <a:endParaRPr lang="nb-NO" sz="1100" dirty="0">
                        <a:effectLst/>
                      </a:endParaRPr>
                    </a:p>
                    <a:p>
                      <a:pPr>
                        <a:lnSpc>
                          <a:spcPct val="115000"/>
                        </a:lnSpc>
                        <a:spcAft>
                          <a:spcPts val="800"/>
                        </a:spcAft>
                      </a:pPr>
                      <a:r>
                        <a:rPr lang="nb-NO" sz="1200" dirty="0">
                          <a:effectLst/>
                        </a:rPr>
                        <a: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404" marR="68404" marT="0" marB="0">
                    <a:solidFill>
                      <a:schemeClr val="accent1">
                        <a:lumMod val="50000"/>
                      </a:schemeClr>
                    </a:solidFill>
                  </a:tcPr>
                </a:tc>
                <a:tc>
                  <a:txBody>
                    <a:bodyPr/>
                    <a:lstStyle/>
                    <a:p>
                      <a:pPr>
                        <a:lnSpc>
                          <a:spcPct val="115000"/>
                        </a:lnSpc>
                        <a:spcAft>
                          <a:spcPts val="800"/>
                        </a:spcAft>
                      </a:pPr>
                      <a:r>
                        <a:rPr lang="nb-NO" sz="1200">
                          <a:effectLst/>
                        </a:rPr>
                        <a:t>Foreslår en behandling og gjengir noe informasjon om bruk av antibiotika.</a:t>
                      </a:r>
                      <a:endParaRPr lang="nb-NO" sz="1100">
                        <a:effectLst/>
                      </a:endParaRPr>
                    </a:p>
                    <a:p>
                      <a:pPr>
                        <a:lnSpc>
                          <a:spcPct val="115000"/>
                        </a:lnSpc>
                        <a:spcAft>
                          <a:spcPts val="800"/>
                        </a:spcAft>
                      </a:pPr>
                      <a:r>
                        <a:rPr lang="nb-NO" sz="1200">
                          <a:effectLst/>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404" marR="68404" marT="0" marB="0"/>
                </a:tc>
                <a:tc>
                  <a:txBody>
                    <a:bodyPr/>
                    <a:lstStyle/>
                    <a:p>
                      <a:pPr>
                        <a:lnSpc>
                          <a:spcPct val="115000"/>
                        </a:lnSpc>
                        <a:spcAft>
                          <a:spcPts val="800"/>
                        </a:spcAft>
                      </a:pPr>
                      <a:r>
                        <a:rPr lang="nb-NO" sz="1200">
                          <a:effectLst/>
                        </a:rPr>
                        <a:t>Foreslår en behandling og begrunner den faglig ut fra diagnosen. Gir noen begrunnede faglige råd om bruk av antibiotika. </a:t>
                      </a:r>
                      <a:endParaRPr lang="nb-NO" sz="1100">
                        <a:effectLst/>
                      </a:endParaRPr>
                    </a:p>
                    <a:p>
                      <a:pPr>
                        <a:lnSpc>
                          <a:spcPct val="115000"/>
                        </a:lnSpc>
                        <a:spcAft>
                          <a:spcPts val="800"/>
                        </a:spcAft>
                      </a:pPr>
                      <a:r>
                        <a:rPr lang="nb-NO" sz="1200">
                          <a:effectLst/>
                        </a:rPr>
                        <a:t> </a:t>
                      </a:r>
                      <a:endParaRPr lang="nb-NO" sz="1100">
                        <a:effectLst/>
                      </a:endParaRPr>
                    </a:p>
                    <a:p>
                      <a:pPr>
                        <a:lnSpc>
                          <a:spcPct val="115000"/>
                        </a:lnSpc>
                        <a:spcAft>
                          <a:spcPts val="800"/>
                        </a:spcAft>
                      </a:pPr>
                      <a:r>
                        <a:rPr lang="nb-NO" sz="1200">
                          <a:effectLst/>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404" marR="68404" marT="0" marB="0"/>
                </a:tc>
                <a:tc>
                  <a:txBody>
                    <a:bodyPr/>
                    <a:lstStyle/>
                    <a:p>
                      <a:pPr>
                        <a:lnSpc>
                          <a:spcPct val="115000"/>
                        </a:lnSpc>
                        <a:spcAft>
                          <a:spcPts val="800"/>
                        </a:spcAft>
                      </a:pPr>
                      <a:r>
                        <a:rPr lang="nb-NO" sz="1200" dirty="0">
                          <a:effectLst/>
                        </a:rPr>
                        <a:t>Foreslår behandling og begrunner den faglig ut fra den riktige diagnosen. </a:t>
                      </a:r>
                      <a:endParaRPr lang="nb-NO" sz="1100" dirty="0">
                        <a:effectLst/>
                      </a:endParaRPr>
                    </a:p>
                    <a:p>
                      <a:pPr>
                        <a:lnSpc>
                          <a:spcPct val="115000"/>
                        </a:lnSpc>
                        <a:spcAft>
                          <a:spcPts val="800"/>
                        </a:spcAft>
                      </a:pPr>
                      <a:r>
                        <a:rPr lang="nb-NO" sz="1200" dirty="0">
                          <a:effectLst/>
                        </a:rPr>
                        <a:t>Vurderer fordeler og ulemper med bruk av antibiotika både på individ- og samfunnsnivå.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404" marR="68404" marT="0" marB="0"/>
                </a:tc>
                <a:extLst>
                  <a:ext uri="{0D108BD9-81ED-4DB2-BD59-A6C34878D82A}">
                    <a16:rowId xmlns:a16="http://schemas.microsoft.com/office/drawing/2014/main" val="984901427"/>
                  </a:ext>
                </a:extLst>
              </a:tr>
            </a:tbl>
          </a:graphicData>
        </a:graphic>
      </p:graphicFrame>
    </p:spTree>
    <p:extLst>
      <p:ext uri="{BB962C8B-B14F-4D97-AF65-F5344CB8AC3E}">
        <p14:creationId xmlns:p14="http://schemas.microsoft.com/office/powerpoint/2010/main" val="2589356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lassholder for innhold 3">
            <a:extLst>
              <a:ext uri="{C183D7F6-B498-43B3-948B-1728B52AA6E4}">
                <adec:decorative xmlns:adec="http://schemas.microsoft.com/office/drawing/2017/decorative" val="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l="15333"/>
          <a:stretch>
            <a:fillRect/>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165F98E-71E6-4A1F-97F0-1017AFA81172}"/>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a:solidFill>
                  <a:schemeClr val="tx1">
                    <a:lumMod val="85000"/>
                    <a:lumOff val="15000"/>
                  </a:schemeClr>
                </a:solidFill>
              </a:rPr>
              <a:t>Økt 2</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3264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68C5C4-CE34-4FF4-A32A-69607F4B3F27}"/>
              </a:ext>
            </a:extLst>
          </p:cNvPr>
          <p:cNvSpPr>
            <a:spLocks noGrp="1"/>
          </p:cNvSpPr>
          <p:nvPr>
            <p:ph type="title"/>
          </p:nvPr>
        </p:nvSpPr>
        <p:spPr/>
        <p:txBody>
          <a:bodyPr/>
          <a:lstStyle/>
          <a:p>
            <a:r>
              <a:rPr lang="nb-NO" dirty="0"/>
              <a:t>Les om immunsystemet</a:t>
            </a:r>
          </a:p>
        </p:txBody>
      </p:sp>
      <p:pic>
        <p:nvPicPr>
          <p:cNvPr id="6" name="Bilde 5" descr="Skjermdump av artikkelen: Generelt om immunsystemet">
            <a:extLst>
              <a:ext uri="{FF2B5EF4-FFF2-40B4-BE49-F238E27FC236}">
                <a16:creationId xmlns:a16="http://schemas.microsoft.com/office/drawing/2014/main" id="{18D9E257-1EBC-4F01-AB3C-AB18237A30AB}"/>
              </a:ext>
            </a:extLst>
          </p:cNvPr>
          <p:cNvPicPr>
            <a:picLocks noChangeAspect="1"/>
          </p:cNvPicPr>
          <p:nvPr/>
        </p:nvPicPr>
        <p:blipFill>
          <a:blip r:embed="rId2"/>
          <a:stretch>
            <a:fillRect/>
          </a:stretch>
        </p:blipFill>
        <p:spPr>
          <a:xfrm>
            <a:off x="628651" y="1985368"/>
            <a:ext cx="3465164" cy="3504605"/>
          </a:xfrm>
          <a:prstGeom prst="rect">
            <a:avLst/>
          </a:prstGeom>
        </p:spPr>
      </p:pic>
      <p:sp>
        <p:nvSpPr>
          <p:cNvPr id="3" name="Plassholder for innhold 2">
            <a:extLst>
              <a:ext uri="{FF2B5EF4-FFF2-40B4-BE49-F238E27FC236}">
                <a16:creationId xmlns:a16="http://schemas.microsoft.com/office/drawing/2014/main" id="{466E7224-100F-45B6-8D9F-DF1209E25216}"/>
              </a:ext>
            </a:extLst>
          </p:cNvPr>
          <p:cNvSpPr>
            <a:spLocks noGrp="1"/>
          </p:cNvSpPr>
          <p:nvPr>
            <p:ph idx="1"/>
          </p:nvPr>
        </p:nvSpPr>
        <p:spPr>
          <a:xfrm>
            <a:off x="4646647" y="2226469"/>
            <a:ext cx="3868703" cy="3263504"/>
          </a:xfrm>
        </p:spPr>
        <p:txBody>
          <a:bodyPr>
            <a:normAutofit/>
          </a:bodyPr>
          <a:lstStyle/>
          <a:p>
            <a:pPr marL="0" indent="0">
              <a:buNone/>
            </a:pPr>
            <a:r>
              <a:rPr lang="nb-NO" sz="2400" dirty="0"/>
              <a:t>Les artikkelen om immunsystemet på </a:t>
            </a:r>
            <a:r>
              <a:rPr lang="nb-NO" sz="2400" dirty="0">
                <a:hlinkClick r:id="rId3"/>
              </a:rPr>
              <a:t>nhi.no </a:t>
            </a:r>
            <a:r>
              <a:rPr lang="nb-NO" sz="2400" dirty="0"/>
              <a:t>, og skriv en setning som du mener beskriver hva immunsystemet er.</a:t>
            </a:r>
          </a:p>
          <a:p>
            <a:pPr marL="0" indent="0">
              <a:buNone/>
            </a:pPr>
            <a:r>
              <a:rPr lang="nb-NO" sz="2400" dirty="0"/>
              <a:t>Gå inn på </a:t>
            </a:r>
            <a:r>
              <a:rPr lang="nb-NO" sz="2400" dirty="0">
                <a:hlinkClick r:id="rId4"/>
              </a:rPr>
              <a:t>Menti.com</a:t>
            </a:r>
            <a:r>
              <a:rPr lang="nb-NO" sz="2400" dirty="0"/>
              <a:t>, logg deg inn med koden XXXX og skriv inn setningen du laget.</a:t>
            </a:r>
          </a:p>
          <a:p>
            <a:pPr marL="0" indent="0">
              <a:buNone/>
            </a:pPr>
            <a:endParaRPr lang="nb-NO" dirty="0"/>
          </a:p>
          <a:p>
            <a:pPr marL="0" indent="0">
              <a:buNone/>
            </a:pPr>
            <a:endParaRPr lang="nb-NO" dirty="0"/>
          </a:p>
        </p:txBody>
      </p:sp>
    </p:spTree>
    <p:extLst>
      <p:ext uri="{BB962C8B-B14F-4D97-AF65-F5344CB8AC3E}">
        <p14:creationId xmlns:p14="http://schemas.microsoft.com/office/powerpoint/2010/main" val="3703372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8CF712D-C648-4BC9-9685-FA042E30B027}"/>
              </a:ext>
            </a:extLst>
          </p:cNvPr>
          <p:cNvSpPr>
            <a:spLocks noGrp="1"/>
          </p:cNvSpPr>
          <p:nvPr>
            <p:ph type="title"/>
          </p:nvPr>
        </p:nvSpPr>
        <p:spPr>
          <a:xfrm>
            <a:off x="571350" y="158497"/>
            <a:ext cx="4000647" cy="1708242"/>
          </a:xfrm>
        </p:spPr>
        <p:txBody>
          <a:bodyPr anchor="ctr">
            <a:normAutofit/>
          </a:bodyPr>
          <a:lstStyle/>
          <a:p>
            <a:r>
              <a:rPr lang="nb-NO" sz="3500" dirty="0"/>
              <a:t>Immunsystemet</a:t>
            </a:r>
          </a:p>
        </p:txBody>
      </p:sp>
      <p:sp>
        <p:nvSpPr>
          <p:cNvPr id="3" name="Plassholder for innhold 2">
            <a:extLst>
              <a:ext uri="{FF2B5EF4-FFF2-40B4-BE49-F238E27FC236}">
                <a16:creationId xmlns:a16="http://schemas.microsoft.com/office/drawing/2014/main" id="{22198749-CC0F-4C43-B9A7-235F61F0F962}"/>
              </a:ext>
            </a:extLst>
          </p:cNvPr>
          <p:cNvSpPr>
            <a:spLocks noGrp="1"/>
          </p:cNvSpPr>
          <p:nvPr>
            <p:ph idx="1"/>
          </p:nvPr>
        </p:nvSpPr>
        <p:spPr>
          <a:xfrm>
            <a:off x="571350" y="2258568"/>
            <a:ext cx="6210450" cy="3981512"/>
          </a:xfrm>
        </p:spPr>
        <p:txBody>
          <a:bodyPr anchor="ctr">
            <a:noAutofit/>
          </a:bodyPr>
          <a:lstStyle/>
          <a:p>
            <a:pPr marL="0" indent="0">
              <a:buNone/>
            </a:pPr>
            <a:r>
              <a:rPr lang="nb-NO" sz="2200" dirty="0"/>
              <a:t>er kroppens eget forsvarsverk som går til motangrep når kroppen blir angrepet av uønskede mikroorganismer</a:t>
            </a:r>
          </a:p>
          <a:p>
            <a:r>
              <a:rPr lang="nb-NO" sz="2200" dirty="0"/>
              <a:t>Det består av ulike vevstyper, organer, proteiner, bakterier og celler.</a:t>
            </a:r>
          </a:p>
          <a:p>
            <a:r>
              <a:rPr lang="nb-NO" sz="2200" dirty="0"/>
              <a:t>Det beskytter kroppen mot uønskede inntrengere.</a:t>
            </a:r>
          </a:p>
          <a:p>
            <a:r>
              <a:rPr lang="nb-NO" sz="2200" dirty="0"/>
              <a:t>Det skiller mellom kroppens egne celler og mikroorganismer utenfra.</a:t>
            </a:r>
          </a:p>
          <a:p>
            <a:r>
              <a:rPr lang="nb-NO" sz="2200" dirty="0"/>
              <a:t>Feber er en del av immunsystemet og bidrar til at kroppen bedre bekjemper uønskede mikroorganismer.</a:t>
            </a:r>
          </a:p>
          <a:p>
            <a:r>
              <a:rPr lang="nb-NO" sz="2200" dirty="0"/>
              <a:t>Når immunsystemet ikke fungerer som det skal, kan det gi plager som for eksempel allergi. Kroppen oppfatter et ufarlig stoff som farlig, og går til angrep mot «inntrengeren».</a:t>
            </a:r>
          </a:p>
          <a:p>
            <a:endParaRPr lang="nb-NO" sz="2200" dirty="0"/>
          </a:p>
        </p:txBody>
      </p:sp>
      <p:pic>
        <p:nvPicPr>
          <p:cNvPr id="5" name="Picture 4" descr="En 3D-gjengivelse av virus celler">
            <a:extLst>
              <a:ext uri="{FF2B5EF4-FFF2-40B4-BE49-F238E27FC236}">
                <a16:creationId xmlns:a16="http://schemas.microsoft.com/office/drawing/2014/main" id="{A310D373-2AAD-ED9D-4982-CB85F8E93914}"/>
              </a:ext>
            </a:extLst>
          </p:cNvPr>
          <p:cNvPicPr>
            <a:picLocks noChangeAspect="1"/>
          </p:cNvPicPr>
          <p:nvPr/>
        </p:nvPicPr>
        <p:blipFill>
          <a:blip r:embed="rId2"/>
          <a:srcRect l="37842" t="-1" r="45466" b="-1"/>
          <a:stretch/>
        </p:blipFill>
        <p:spPr>
          <a:xfrm>
            <a:off x="7105650" y="-10886"/>
            <a:ext cx="2038350"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085337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Illustrasjon av kropp med skjelett som holder et skjold foran seg.">
            <a:extLst>
              <a:ext uri="{FF2B5EF4-FFF2-40B4-BE49-F238E27FC236}">
                <a16:creationId xmlns:a16="http://schemas.microsoft.com/office/drawing/2014/main" id="{2348FFB9-E0FF-D393-FCED-4476D81EC51C}"/>
              </a:ext>
            </a:extLst>
          </p:cNvPr>
          <p:cNvPicPr>
            <a:picLocks noChangeAspect="1"/>
          </p:cNvPicPr>
          <p:nvPr/>
        </p:nvPicPr>
        <p:blipFill>
          <a:blip r:embed="rId2">
            <a:extLst>
              <a:ext uri="{28A0092B-C50C-407E-A947-70E740481C1C}">
                <a14:useLocalDpi xmlns:a14="http://schemas.microsoft.com/office/drawing/2010/main" val="0"/>
              </a:ext>
            </a:extLst>
          </a:blip>
          <a:srcRect l="7203" r="33313"/>
          <a:stretch>
            <a:fillRect/>
          </a:stretch>
        </p:blipFill>
        <p:spPr>
          <a:xfrm>
            <a:off x="20" y="10"/>
            <a:ext cx="725221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DDF7E71E-473F-4D46-81FF-22DB1E95FD81}"/>
              </a:ext>
            </a:extLst>
          </p:cNvPr>
          <p:cNvSpPr>
            <a:spLocks noGrp="1"/>
          </p:cNvSpPr>
          <p:nvPr>
            <p:ph type="title"/>
          </p:nvPr>
        </p:nvSpPr>
        <p:spPr>
          <a:xfrm>
            <a:off x="5648707" y="365125"/>
            <a:ext cx="2866642" cy="1899912"/>
          </a:xfrm>
        </p:spPr>
        <p:txBody>
          <a:bodyPr>
            <a:normAutofit/>
          </a:bodyPr>
          <a:lstStyle/>
          <a:p>
            <a:r>
              <a:rPr lang="nb-NO" sz="3500"/>
              <a:t>Kroppens normalflora</a:t>
            </a:r>
          </a:p>
        </p:txBody>
      </p:sp>
      <p:sp>
        <p:nvSpPr>
          <p:cNvPr id="3" name="Plassholder for innhold 2">
            <a:extLst>
              <a:ext uri="{FF2B5EF4-FFF2-40B4-BE49-F238E27FC236}">
                <a16:creationId xmlns:a16="http://schemas.microsoft.com/office/drawing/2014/main" id="{9ACAB567-92C3-4B55-B105-D0279243B862}"/>
              </a:ext>
            </a:extLst>
          </p:cNvPr>
          <p:cNvSpPr>
            <a:spLocks noGrp="1"/>
          </p:cNvSpPr>
          <p:nvPr>
            <p:ph idx="1"/>
          </p:nvPr>
        </p:nvSpPr>
        <p:spPr>
          <a:xfrm>
            <a:off x="5648706" y="1965960"/>
            <a:ext cx="3403853" cy="4211003"/>
          </a:xfrm>
        </p:spPr>
        <p:txBody>
          <a:bodyPr>
            <a:noAutofit/>
          </a:bodyPr>
          <a:lstStyle/>
          <a:p>
            <a:r>
              <a:rPr lang="nb-NO" sz="2200" dirty="0"/>
              <a:t>Omtrent 2 % av kroppsvekta vår består av bakterier og danner  normalfloraen vår.</a:t>
            </a:r>
          </a:p>
          <a:p>
            <a:r>
              <a:rPr lang="nb-NO" sz="2200" dirty="0"/>
              <a:t>Normalfloraen består av over 10 000 forskjellige arter.</a:t>
            </a:r>
          </a:p>
          <a:p>
            <a:r>
              <a:rPr lang="nb-NO" sz="2200" dirty="0"/>
              <a:t>Normalfloraen bidrar til å fordøye maten, hindre sykdomsbakterier i å trenge inn i kroppen, og lager essensielle næringsstoffer og vitaminer.</a:t>
            </a:r>
          </a:p>
        </p:txBody>
      </p:sp>
    </p:spTree>
    <p:extLst>
      <p:ext uri="{BB962C8B-B14F-4D97-AF65-F5344CB8AC3E}">
        <p14:creationId xmlns:p14="http://schemas.microsoft.com/office/powerpoint/2010/main" val="3124236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e 6" descr="Foto av mikroskop med petriskål med bakteriekulturer.">
            <a:extLst>
              <a:ext uri="{FF2B5EF4-FFF2-40B4-BE49-F238E27FC236}">
                <a16:creationId xmlns:a16="http://schemas.microsoft.com/office/drawing/2014/main" id="{2405A338-64D0-B435-1705-1F4CDE7CE42F}"/>
              </a:ext>
            </a:extLst>
          </p:cNvPr>
          <p:cNvPicPr>
            <a:picLocks noChangeAspect="1"/>
          </p:cNvPicPr>
          <p:nvPr/>
        </p:nvPicPr>
        <p:blipFill>
          <a:blip r:embed="rId2">
            <a:extLst>
              <a:ext uri="{28A0092B-C50C-407E-A947-70E740481C1C}">
                <a14:useLocalDpi xmlns:a14="http://schemas.microsoft.com/office/drawing/2010/main" val="0"/>
              </a:ext>
            </a:extLst>
          </a:blip>
          <a:srcRect l="9379" r="20033" b="-1"/>
          <a:stretch>
            <a:fillRect/>
          </a:stretch>
        </p:blipFill>
        <p:spPr>
          <a:xfrm>
            <a:off x="20" y="10"/>
            <a:ext cx="725221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9753D170-8915-4F4A-8AD7-893CA67D4531}"/>
              </a:ext>
            </a:extLst>
          </p:cNvPr>
          <p:cNvSpPr>
            <a:spLocks noGrp="1"/>
          </p:cNvSpPr>
          <p:nvPr>
            <p:ph type="title"/>
          </p:nvPr>
        </p:nvSpPr>
        <p:spPr>
          <a:xfrm>
            <a:off x="5648707" y="365125"/>
            <a:ext cx="2866642" cy="1899912"/>
          </a:xfrm>
        </p:spPr>
        <p:txBody>
          <a:bodyPr>
            <a:normAutofit/>
          </a:bodyPr>
          <a:lstStyle/>
          <a:p>
            <a:r>
              <a:rPr lang="nb-NO" sz="3500"/>
              <a:t>Jakten på bakteriene </a:t>
            </a:r>
          </a:p>
        </p:txBody>
      </p:sp>
      <p:sp>
        <p:nvSpPr>
          <p:cNvPr id="3" name="Plassholder for innhold 2">
            <a:extLst>
              <a:ext uri="{FF2B5EF4-FFF2-40B4-BE49-F238E27FC236}">
                <a16:creationId xmlns:a16="http://schemas.microsoft.com/office/drawing/2014/main" id="{A3E773E7-F631-43B9-8E2E-BA4435A09167}"/>
              </a:ext>
            </a:extLst>
          </p:cNvPr>
          <p:cNvSpPr>
            <a:spLocks noGrp="1"/>
          </p:cNvSpPr>
          <p:nvPr>
            <p:ph idx="1"/>
          </p:nvPr>
        </p:nvSpPr>
        <p:spPr>
          <a:xfrm>
            <a:off x="5648707" y="2434201"/>
            <a:ext cx="2866642" cy="3742762"/>
          </a:xfrm>
        </p:spPr>
        <p:txBody>
          <a:bodyPr>
            <a:normAutofit/>
          </a:bodyPr>
          <a:lstStyle/>
          <a:p>
            <a:r>
              <a:rPr lang="nb-NO" sz="2200" dirty="0"/>
              <a:t>Merk petriskåla med navn og dato. </a:t>
            </a:r>
          </a:p>
          <a:p>
            <a:r>
              <a:rPr lang="nb-NO" sz="2200" dirty="0"/>
              <a:t>Løft av lokket og trykk hånda di ned i </a:t>
            </a:r>
            <a:r>
              <a:rPr lang="nb-NO" sz="2200" dirty="0" err="1"/>
              <a:t>agarløsningen</a:t>
            </a:r>
            <a:r>
              <a:rPr lang="nb-NO" sz="2200" dirty="0"/>
              <a:t>. </a:t>
            </a:r>
          </a:p>
          <a:p>
            <a:r>
              <a:rPr lang="nb-NO" sz="2200" dirty="0"/>
              <a:t>Sett lokket raskt på og fest det med tape. </a:t>
            </a:r>
          </a:p>
          <a:p>
            <a:r>
              <a:rPr lang="nb-NO" sz="2200" dirty="0"/>
              <a:t>Sett petriskåla i varmeskap på ca. 30 grader i 1–2 dager. </a:t>
            </a:r>
          </a:p>
        </p:txBody>
      </p:sp>
    </p:spTree>
    <p:extLst>
      <p:ext uri="{BB962C8B-B14F-4D97-AF65-F5344CB8AC3E}">
        <p14:creationId xmlns:p14="http://schemas.microsoft.com/office/powerpoint/2010/main" val="3729566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D86B1D-2868-4C39-9609-E1606A928DEC}"/>
              </a:ext>
            </a:extLst>
          </p:cNvPr>
          <p:cNvSpPr>
            <a:spLocks noGrp="1"/>
          </p:cNvSpPr>
          <p:nvPr>
            <p:ph type="title"/>
          </p:nvPr>
        </p:nvSpPr>
        <p:spPr/>
        <p:txBody>
          <a:bodyPr/>
          <a:lstStyle/>
          <a:p>
            <a:r>
              <a:rPr lang="nb-NO" dirty="0"/>
              <a:t>Bakterier og virus, </a:t>
            </a:r>
            <a:br>
              <a:rPr lang="nb-NO" dirty="0"/>
            </a:br>
            <a:r>
              <a:rPr lang="nb-NO" dirty="0"/>
              <a:t>sorteringsoppgave</a:t>
            </a:r>
          </a:p>
        </p:txBody>
      </p:sp>
      <p:pic>
        <p:nvPicPr>
          <p:cNvPr id="4" name="Bilde 3" descr="Elevarket med to kolonner: virus og bakterier.">
            <a:extLst>
              <a:ext uri="{FF2B5EF4-FFF2-40B4-BE49-F238E27FC236}">
                <a16:creationId xmlns:a16="http://schemas.microsoft.com/office/drawing/2014/main" id="{2052182A-2F60-4702-A9EA-ACDBF60548D9}"/>
              </a:ext>
            </a:extLst>
          </p:cNvPr>
          <p:cNvPicPr>
            <a:picLocks noChangeAspect="1"/>
          </p:cNvPicPr>
          <p:nvPr/>
        </p:nvPicPr>
        <p:blipFill>
          <a:blip r:embed="rId2"/>
          <a:stretch>
            <a:fillRect/>
          </a:stretch>
        </p:blipFill>
        <p:spPr>
          <a:xfrm>
            <a:off x="417909" y="2076451"/>
            <a:ext cx="5170099" cy="3563540"/>
          </a:xfrm>
          <a:prstGeom prst="rect">
            <a:avLst/>
          </a:prstGeom>
        </p:spPr>
      </p:pic>
      <p:pic>
        <p:nvPicPr>
          <p:cNvPr id="8" name="Bilde 7" descr="Foto av påstandslappene om virus og/eller bakterier">
            <a:extLst>
              <a:ext uri="{FF2B5EF4-FFF2-40B4-BE49-F238E27FC236}">
                <a16:creationId xmlns:a16="http://schemas.microsoft.com/office/drawing/2014/main" id="{446D1C76-F1F5-4684-A276-57DF81115D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5266540" y="1753791"/>
            <a:ext cx="4257675" cy="3193256"/>
          </a:xfrm>
          <a:prstGeom prst="rect">
            <a:avLst/>
          </a:prstGeom>
        </p:spPr>
      </p:pic>
    </p:spTree>
    <p:extLst>
      <p:ext uri="{BB962C8B-B14F-4D97-AF65-F5344CB8AC3E}">
        <p14:creationId xmlns:p14="http://schemas.microsoft.com/office/powerpoint/2010/main" val="3150456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3DE623-625B-41F6-B763-AC820CC86F92}"/>
              </a:ext>
            </a:extLst>
          </p:cNvPr>
          <p:cNvSpPr>
            <a:spLocks noGrp="1"/>
          </p:cNvSpPr>
          <p:nvPr>
            <p:ph type="title"/>
          </p:nvPr>
        </p:nvSpPr>
        <p:spPr/>
        <p:txBody>
          <a:bodyPr/>
          <a:lstStyle/>
          <a:p>
            <a:r>
              <a:rPr lang="nb-NO" dirty="0"/>
              <a:t>Sammenligne virus og bakterier</a:t>
            </a:r>
          </a:p>
        </p:txBody>
      </p:sp>
      <p:sp>
        <p:nvSpPr>
          <p:cNvPr id="3" name="Plassholder for innhold 2">
            <a:extLst>
              <a:ext uri="{FF2B5EF4-FFF2-40B4-BE49-F238E27FC236}">
                <a16:creationId xmlns:a16="http://schemas.microsoft.com/office/drawing/2014/main" id="{B3AC9D06-979D-4661-83D9-E0DCE0B7EEF0}"/>
              </a:ext>
            </a:extLst>
          </p:cNvPr>
          <p:cNvSpPr>
            <a:spLocks noGrp="1"/>
          </p:cNvSpPr>
          <p:nvPr>
            <p:ph idx="1"/>
          </p:nvPr>
        </p:nvSpPr>
        <p:spPr/>
        <p:txBody>
          <a:bodyPr>
            <a:normAutofit/>
          </a:bodyPr>
          <a:lstStyle/>
          <a:p>
            <a:r>
              <a:rPr lang="nb-NO" sz="2200" dirty="0"/>
              <a:t>Bruk informasjon fra nhi.no og forskning.no og eventuelt andre kilder, og vurder om dere vil endre sorteringen dere gjorde.</a:t>
            </a:r>
          </a:p>
          <a:p>
            <a:r>
              <a:rPr lang="nb-NO" sz="2200" dirty="0"/>
              <a:t>Suppler gjerne med flere opplysninger. </a:t>
            </a:r>
          </a:p>
          <a:p>
            <a:endParaRPr lang="nb-NO" sz="2200" dirty="0"/>
          </a:p>
          <a:p>
            <a:pPr marL="0" indent="0">
              <a:buNone/>
            </a:pPr>
            <a:r>
              <a:rPr lang="nb-NO" sz="2200" u="sng" dirty="0">
                <a:hlinkClick r:id="rId2"/>
              </a:rPr>
              <a:t>https://nhi.no/kroppen-var/sykdomsprosesser/infeksjoner/</a:t>
            </a:r>
            <a:r>
              <a:rPr lang="nb-NO" sz="2200" u="sng" dirty="0"/>
              <a:t>    </a:t>
            </a:r>
            <a:endParaRPr lang="nb-NO" sz="2200" dirty="0"/>
          </a:p>
          <a:p>
            <a:pPr marL="0" indent="0">
              <a:buNone/>
            </a:pPr>
            <a:r>
              <a:rPr lang="nb-NO" sz="2200" u="sng" dirty="0">
                <a:hlinkClick r:id="rId3"/>
              </a:rPr>
              <a:t>https://forskning.no/bakterier/2016/08/bakterier-pa-godt-og-vondt</a:t>
            </a:r>
            <a:r>
              <a:rPr lang="nb-NO" sz="2200" dirty="0"/>
              <a:t> </a:t>
            </a:r>
          </a:p>
          <a:p>
            <a:endParaRPr lang="nb-NO" sz="2200" dirty="0"/>
          </a:p>
        </p:txBody>
      </p:sp>
    </p:spTree>
    <p:extLst>
      <p:ext uri="{BB962C8B-B14F-4D97-AF65-F5344CB8AC3E}">
        <p14:creationId xmlns:p14="http://schemas.microsoft.com/office/powerpoint/2010/main" val="333844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78000"/>
          </a:schemeClr>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1A91684D-B460-85A1-BEB5-26007ADB2D0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a:blipFill dpi="0" rotWithShape="1">
            <a:blip r:embed="rId4">
              <a:alphaModFix amt="42000"/>
            </a:blip>
            <a:srcRect/>
            <a:tile tx="0" ty="0" sx="100000" sy="100000" flip="none" algn="tl"/>
          </a:blipFill>
        </p:spPr>
      </p:pic>
      <p:sp>
        <p:nvSpPr>
          <p:cNvPr id="2" name="Tittel 1">
            <a:extLst>
              <a:ext uri="{FF2B5EF4-FFF2-40B4-BE49-F238E27FC236}">
                <a16:creationId xmlns:a16="http://schemas.microsoft.com/office/drawing/2014/main" id="{00BDB374-C7CD-4F39-83CE-E652C2A03974}"/>
              </a:ext>
            </a:extLst>
          </p:cNvPr>
          <p:cNvSpPr>
            <a:spLocks noGrp="1"/>
          </p:cNvSpPr>
          <p:nvPr>
            <p:ph type="title"/>
          </p:nvPr>
        </p:nvSpPr>
        <p:spPr>
          <a:xfrm>
            <a:off x="570587" y="365126"/>
            <a:ext cx="7944763" cy="1325563"/>
          </a:xfrm>
        </p:spPr>
        <p:txBody>
          <a:bodyPr>
            <a:normAutofit/>
          </a:bodyPr>
          <a:lstStyle/>
          <a:p>
            <a:r>
              <a:rPr lang="nb-NO" sz="4800" b="1" dirty="0">
                <a:solidFill>
                  <a:schemeClr val="bg1"/>
                </a:solidFill>
              </a:rPr>
              <a:t>Bakterier</a:t>
            </a:r>
          </a:p>
        </p:txBody>
      </p:sp>
      <p:sp>
        <p:nvSpPr>
          <p:cNvPr id="3" name="Plassholder for innhold 2">
            <a:extLst>
              <a:ext uri="{FF2B5EF4-FFF2-40B4-BE49-F238E27FC236}">
                <a16:creationId xmlns:a16="http://schemas.microsoft.com/office/drawing/2014/main" id="{64CFB94C-39F8-457C-959A-5B57BC25E99C}"/>
              </a:ext>
              <a:ext uri="{C183D7F6-B498-43B3-948B-1728B52AA6E4}">
                <adec:decorative xmlns:adec="http://schemas.microsoft.com/office/drawing/2017/decorative" val="1"/>
              </a:ext>
            </a:extLst>
          </p:cNvPr>
          <p:cNvSpPr>
            <a:spLocks noGrp="1"/>
          </p:cNvSpPr>
          <p:nvPr>
            <p:ph idx="1"/>
          </p:nvPr>
        </p:nvSpPr>
        <p:spPr/>
        <p:txBody>
          <a:bodyPr/>
          <a:lstStyle/>
          <a:p>
            <a:endParaRPr lang="nb-NO" dirty="0"/>
          </a:p>
          <a:p>
            <a:endParaRPr lang="nb-NO" dirty="0"/>
          </a:p>
        </p:txBody>
      </p:sp>
      <p:graphicFrame>
        <p:nvGraphicFramePr>
          <p:cNvPr id="10" name="Plassholder for innhold 2">
            <a:extLst>
              <a:ext uri="{FF2B5EF4-FFF2-40B4-BE49-F238E27FC236}">
                <a16:creationId xmlns:a16="http://schemas.microsoft.com/office/drawing/2014/main" id="{C406A337-FE15-6FE3-B14C-14D4E941131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2375384"/>
              </p:ext>
            </p:extLst>
          </p:nvPr>
        </p:nvGraphicFramePr>
        <p:xfrm>
          <a:off x="570587" y="1463041"/>
          <a:ext cx="8200338" cy="41412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91268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6D59FDC-A68F-456C-8A15-73DDD5A64584}"/>
              </a:ext>
            </a:extLst>
          </p:cNvPr>
          <p:cNvSpPr>
            <a:spLocks noGrp="1"/>
          </p:cNvSpPr>
          <p:nvPr>
            <p:ph type="title"/>
          </p:nvPr>
        </p:nvSpPr>
        <p:spPr>
          <a:xfrm>
            <a:off x="843153" y="347472"/>
            <a:ext cx="3992787" cy="842148"/>
          </a:xfrm>
        </p:spPr>
        <p:txBody>
          <a:bodyPr anchor="b">
            <a:normAutofit/>
          </a:bodyPr>
          <a:lstStyle/>
          <a:p>
            <a:r>
              <a:rPr lang="nb-NO" sz="3500" dirty="0"/>
              <a:t>Virus</a:t>
            </a:r>
          </a:p>
        </p:txBody>
      </p:sp>
      <p:sp>
        <p:nvSpPr>
          <p:cNvPr id="3" name="Plassholder for innhold 2">
            <a:extLst>
              <a:ext uri="{FF2B5EF4-FFF2-40B4-BE49-F238E27FC236}">
                <a16:creationId xmlns:a16="http://schemas.microsoft.com/office/drawing/2014/main" id="{B9E42C4E-A488-426C-BE32-526873370736}"/>
              </a:ext>
            </a:extLst>
          </p:cNvPr>
          <p:cNvSpPr>
            <a:spLocks noGrp="1"/>
          </p:cNvSpPr>
          <p:nvPr>
            <p:ph idx="1"/>
          </p:nvPr>
        </p:nvSpPr>
        <p:spPr>
          <a:xfrm>
            <a:off x="709128" y="1344168"/>
            <a:ext cx="5271048" cy="5166360"/>
          </a:xfrm>
        </p:spPr>
        <p:txBody>
          <a:bodyPr anchor="t">
            <a:noAutofit/>
          </a:bodyPr>
          <a:lstStyle/>
          <a:p>
            <a:r>
              <a:rPr lang="nb-NO" sz="2200" dirty="0"/>
              <a:t>Et virus kan verken ta til seg næring eller formere seg, og det har heller ikke stoffskifte uten å invadere og ta kontroll over en vertscelle.</a:t>
            </a:r>
          </a:p>
          <a:p>
            <a:r>
              <a:rPr lang="nb-NO" sz="2200" dirty="0"/>
              <a:t>Viruset bruker cellematerialet i vertscella til å lage kopier av seg selv.</a:t>
            </a:r>
          </a:p>
          <a:p>
            <a:r>
              <a:rPr lang="nb-NO" sz="2200" dirty="0"/>
              <a:t>Virus har evne til å snylte på alle typer liv.</a:t>
            </a:r>
          </a:p>
          <a:p>
            <a:r>
              <a:rPr lang="nb-NO" sz="2200" dirty="0"/>
              <a:t>Mange virus, men ikke alle, er sykdomsfremkallende. </a:t>
            </a:r>
          </a:p>
          <a:p>
            <a:r>
              <a:rPr lang="nb-NO" sz="2200" dirty="0"/>
              <a:t>Vanlige virussykdommer er forkjølelse, influensa, munnsår (herpes), røde hunder, meslinger, vannkopper og helvetesild.</a:t>
            </a:r>
          </a:p>
          <a:p>
            <a:r>
              <a:rPr lang="nb-NO" sz="2200" dirty="0"/>
              <a:t>De fleste virussykdommene leges av seg selv, men noen kan kureres med medikamenter. </a:t>
            </a:r>
          </a:p>
          <a:p>
            <a:endParaRPr lang="nb-NO" sz="2200" dirty="0"/>
          </a:p>
          <a:p>
            <a:endParaRPr lang="nb-NO" sz="2200" dirty="0"/>
          </a:p>
        </p:txBody>
      </p:sp>
      <p:sp>
        <p:nvSpPr>
          <p:cNvPr id="26" name="Rectangle 25">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Bilde 4" descr="Illustrasjon av virus">
            <a:extLst>
              <a:ext uri="{FF2B5EF4-FFF2-40B4-BE49-F238E27FC236}">
                <a16:creationId xmlns:a16="http://schemas.microsoft.com/office/drawing/2014/main" id="{AE4356E9-37D5-9364-2694-21A5BCD4B4F4}"/>
              </a:ext>
            </a:extLst>
          </p:cNvPr>
          <p:cNvPicPr>
            <a:picLocks noChangeAspect="1"/>
          </p:cNvPicPr>
          <p:nvPr/>
        </p:nvPicPr>
        <p:blipFill>
          <a:blip r:embed="rId2">
            <a:extLst>
              <a:ext uri="{28A0092B-C50C-407E-A947-70E740481C1C}">
                <a14:useLocalDpi xmlns:a14="http://schemas.microsoft.com/office/drawing/2010/main" val="0"/>
              </a:ext>
            </a:extLst>
          </a:blip>
          <a:srcRect l="12225" r="15619" b="-3"/>
          <a:stretch>
            <a:fillRect/>
          </a:stretch>
        </p:blipFill>
        <p:spPr>
          <a:xfrm>
            <a:off x="5798656" y="1277428"/>
            <a:ext cx="2074328" cy="2874866"/>
          </a:xfrm>
          <a:prstGeom prst="rect">
            <a:avLst/>
          </a:prstGeom>
        </p:spPr>
      </p:pic>
    </p:spTree>
    <p:extLst>
      <p:ext uri="{BB962C8B-B14F-4D97-AF65-F5344CB8AC3E}">
        <p14:creationId xmlns:p14="http://schemas.microsoft.com/office/powerpoint/2010/main" val="3038571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FA67DA-6ED3-4E9F-9C30-5CCD563B971B}"/>
              </a:ext>
            </a:extLst>
          </p:cNvPr>
          <p:cNvSpPr>
            <a:spLocks noGrp="1"/>
          </p:cNvSpPr>
          <p:nvPr>
            <p:ph type="title"/>
          </p:nvPr>
        </p:nvSpPr>
        <p:spPr>
          <a:xfrm>
            <a:off x="360759" y="3752849"/>
            <a:ext cx="2468166" cy="2452687"/>
          </a:xfrm>
        </p:spPr>
        <p:txBody>
          <a:bodyPr anchor="ctr">
            <a:normAutofit/>
          </a:bodyPr>
          <a:lstStyle/>
          <a:p>
            <a:r>
              <a:rPr lang="nb-NO" dirty="0"/>
              <a:t>Oppdrag</a:t>
            </a:r>
          </a:p>
        </p:txBody>
      </p:sp>
      <p:pic>
        <p:nvPicPr>
          <p:cNvPr id="5" name="Bilde 4">
            <a:extLst>
              <a:ext uri="{FF2B5EF4-FFF2-40B4-BE49-F238E27FC236}">
                <a16:creationId xmlns:a16="http://schemas.microsoft.com/office/drawing/2014/main" id="{25AE53D2-944D-DA81-097B-29D1F150A5F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17810" b="21396"/>
          <a:stretch>
            <a:fill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Plassholder for innhold 2">
            <a:extLst>
              <a:ext uri="{FF2B5EF4-FFF2-40B4-BE49-F238E27FC236}">
                <a16:creationId xmlns:a16="http://schemas.microsoft.com/office/drawing/2014/main" id="{F58B92C4-D031-477A-A713-CAA7594641B3}"/>
              </a:ext>
            </a:extLst>
          </p:cNvPr>
          <p:cNvSpPr>
            <a:spLocks noGrp="1"/>
          </p:cNvSpPr>
          <p:nvPr>
            <p:ph idx="1"/>
          </p:nvPr>
        </p:nvSpPr>
        <p:spPr>
          <a:xfrm>
            <a:off x="3167986" y="3986784"/>
            <a:ext cx="5614060" cy="2218753"/>
          </a:xfrm>
        </p:spPr>
        <p:txBody>
          <a:bodyPr anchor="ctr">
            <a:normAutofit/>
          </a:bodyPr>
          <a:lstStyle/>
          <a:p>
            <a:pPr marL="0" indent="0">
              <a:buNone/>
            </a:pPr>
            <a:r>
              <a:rPr lang="nb-NO" sz="2200" dirty="0"/>
              <a:t>Dere skal stille pasientens diagnose og foreskrive behandling. Det er viktig at diagnosen som stilles er godt begrunnet for å sikre riktig behandling/medisinering.</a:t>
            </a:r>
          </a:p>
          <a:p>
            <a:pPr marL="0" indent="0">
              <a:buNone/>
            </a:pPr>
            <a:endParaRPr lang="nb-NO" sz="2200" dirty="0"/>
          </a:p>
        </p:txBody>
      </p:sp>
    </p:spTree>
    <p:extLst>
      <p:ext uri="{BB962C8B-B14F-4D97-AF65-F5344CB8AC3E}">
        <p14:creationId xmlns:p14="http://schemas.microsoft.com/office/powerpoint/2010/main" val="486068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tel 1">
            <a:extLst>
              <a:ext uri="{FF2B5EF4-FFF2-40B4-BE49-F238E27FC236}">
                <a16:creationId xmlns:a16="http://schemas.microsoft.com/office/drawing/2014/main" id="{780DD6E8-515B-400C-9D1E-1EA41E7B3507}"/>
              </a:ext>
            </a:extLst>
          </p:cNvPr>
          <p:cNvSpPr>
            <a:spLocks noGrp="1"/>
          </p:cNvSpPr>
          <p:nvPr>
            <p:ph type="title"/>
          </p:nvPr>
        </p:nvSpPr>
        <p:spPr>
          <a:xfrm>
            <a:off x="495030" y="2767106"/>
            <a:ext cx="2160621" cy="3071906"/>
          </a:xfrm>
        </p:spPr>
        <p:txBody>
          <a:bodyPr vert="horz" lIns="91440" tIns="45720" rIns="91440" bIns="45720" rtlCol="0" anchor="t">
            <a:normAutofit/>
          </a:bodyPr>
          <a:lstStyle/>
          <a:p>
            <a:r>
              <a:rPr lang="en-US" sz="3500" kern="1200">
                <a:solidFill>
                  <a:srgbClr val="FFFFFF"/>
                </a:solidFill>
                <a:latin typeface="+mj-lt"/>
                <a:ea typeface="+mj-ea"/>
                <a:cs typeface="+mj-cs"/>
              </a:rPr>
              <a:t>Økt 3</a:t>
            </a:r>
          </a:p>
        </p:txBody>
      </p:sp>
      <p:pic>
        <p:nvPicPr>
          <p:cNvPr id="4" name="Plassholder for innhold 3" descr="Illustrasjon av Tyfoid-Mary som lager mat."/>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5133" y="467208"/>
            <a:ext cx="4442686" cy="5923584"/>
          </a:xfrm>
          <a:prstGeom prst="rect">
            <a:avLst/>
          </a:prstGeom>
        </p:spPr>
      </p:pic>
      <p:sp>
        <p:nvSpPr>
          <p:cNvPr id="3" name="Tekstboks 1"/>
          <p:cNvSpPr txBox="1"/>
          <p:nvPr/>
        </p:nvSpPr>
        <p:spPr>
          <a:xfrm>
            <a:off x="3381180" y="5839012"/>
            <a:ext cx="5573363" cy="949219"/>
          </a:xfrm>
          <a:prstGeom prst="rect">
            <a:avLst/>
          </a:prstGeom>
        </p:spPr>
        <p:txBody>
          <a:bodyPr rot="0" spcFirstLastPara="0" vert="horz" lIns="91440" tIns="45720" rIns="91440" bIns="45720" numCol="1" spcCol="0" rtlCol="0" fromWordArt="0" anchor="b" anchorCtr="0" forceAA="0" compatLnSpc="1">
            <a:prstTxWarp prst="textNoShape">
              <a:avLst/>
            </a:prstTxWarp>
            <a:normAutofit/>
          </a:bodyPr>
          <a:lstStyle/>
          <a:p>
            <a:pPr defTabSz="914400">
              <a:lnSpc>
                <a:spcPct val="90000"/>
              </a:lnSpc>
              <a:spcBef>
                <a:spcPts val="1000"/>
              </a:spcBef>
              <a:spcAft>
                <a:spcPts val="1000"/>
              </a:spcAft>
            </a:pPr>
            <a:r>
              <a:rPr lang="en-US" sz="1200" i="0" kern="1200" dirty="0" err="1">
                <a:effectLst/>
                <a:latin typeface="+mn-lt"/>
                <a:ea typeface="+mn-ea"/>
                <a:cs typeface="+mn-cs"/>
              </a:rPr>
              <a:t>Illustrasjon</a:t>
            </a:r>
            <a:r>
              <a:rPr lang="en-US" sz="1200" i="0" kern="1200" dirty="0">
                <a:effectLst/>
                <a:latin typeface="+mn-lt"/>
                <a:ea typeface="+mn-ea"/>
                <a:cs typeface="+mn-cs"/>
              </a:rPr>
              <a:t>: Otis Historical Archives </a:t>
            </a:r>
            <a:r>
              <a:rPr lang="en-US" sz="1200" i="0" kern="1200" dirty="0" err="1">
                <a:effectLst/>
                <a:latin typeface="+mn-lt"/>
                <a:ea typeface="+mn-ea"/>
                <a:cs typeface="+mn-cs"/>
              </a:rPr>
              <a:t>Nat'l</a:t>
            </a:r>
            <a:r>
              <a:rPr lang="en-US" sz="1200" i="0" kern="1200" dirty="0">
                <a:effectLst/>
                <a:latin typeface="+mn-lt"/>
                <a:ea typeface="+mn-ea"/>
                <a:cs typeface="+mn-cs"/>
              </a:rPr>
              <a:t> Museum of Health &amp; Medicine, CC BY 2.0</a:t>
            </a:r>
            <a:endParaRPr lang="en-US" sz="1200" i="1" kern="1200" dirty="0">
              <a:effectLst/>
              <a:latin typeface="+mn-lt"/>
              <a:ea typeface="+mn-ea"/>
              <a:cs typeface="+mn-cs"/>
            </a:endParaRPr>
          </a:p>
        </p:txBody>
      </p:sp>
    </p:spTree>
    <p:extLst>
      <p:ext uri="{BB962C8B-B14F-4D97-AF65-F5344CB8AC3E}">
        <p14:creationId xmlns:p14="http://schemas.microsoft.com/office/powerpoint/2010/main" val="367629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9DC39F-A181-4B49-B739-173C057722AA}"/>
              </a:ext>
            </a:extLst>
          </p:cNvPr>
          <p:cNvSpPr>
            <a:spLocks noGrp="1"/>
          </p:cNvSpPr>
          <p:nvPr>
            <p:ph type="title"/>
          </p:nvPr>
        </p:nvSpPr>
        <p:spPr/>
        <p:txBody>
          <a:bodyPr/>
          <a:lstStyle/>
          <a:p>
            <a:r>
              <a:rPr lang="nb-NO" dirty="0"/>
              <a:t>Tyfoid-Mary</a:t>
            </a:r>
          </a:p>
        </p:txBody>
      </p:sp>
      <p:pic>
        <p:nvPicPr>
          <p:cNvPr id="4" name="Plassholder for innhold 3" descr="Illustrasjon av Tyfoid-Mary som lager mat.">
            <a:extLst>
              <a:ext uri="{FF2B5EF4-FFF2-40B4-BE49-F238E27FC236}">
                <a16:creationId xmlns:a16="http://schemas.microsoft.com/office/drawing/2014/main" id="{0509D46B-2C77-41AE-8941-12C4074D09E3}"/>
              </a:ext>
            </a:extLst>
          </p:cNvPr>
          <p:cNvPicPr>
            <a:picLocks noGrp="1" noChangeAspect="1"/>
          </p:cNvPicPr>
          <p:nvPr>
            <p:ph idx="1"/>
          </p:nvPr>
        </p:nvPicPr>
        <p:blipFill>
          <a:blip r:embed="rId2"/>
          <a:stretch>
            <a:fillRect/>
          </a:stretch>
        </p:blipFill>
        <p:spPr>
          <a:xfrm>
            <a:off x="628650" y="2125597"/>
            <a:ext cx="1878806" cy="2428875"/>
          </a:xfrm>
          <a:prstGeom prst="rect">
            <a:avLst/>
          </a:prstGeom>
        </p:spPr>
      </p:pic>
      <p:sp>
        <p:nvSpPr>
          <p:cNvPr id="6" name="Tekstboks 1"/>
          <p:cNvSpPr txBox="1"/>
          <p:nvPr/>
        </p:nvSpPr>
        <p:spPr>
          <a:xfrm>
            <a:off x="628650" y="4675378"/>
            <a:ext cx="1776548" cy="418996"/>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en-US" sz="900" i="0" dirty="0" err="1">
                <a:effectLst/>
                <a:latin typeface="Calibri" panose="020F0502020204030204" pitchFamily="34" charset="0"/>
                <a:ea typeface="SimSun" panose="02010600030101010101" pitchFamily="2" charset="-122"/>
                <a:cs typeface="Times New Roman" panose="02020603050405020304" pitchFamily="18" charset="0"/>
              </a:rPr>
              <a:t>Illustrasjon</a:t>
            </a:r>
            <a:r>
              <a:rPr lang="en-US" sz="900" i="0" dirty="0">
                <a:effectLst/>
                <a:latin typeface="Calibri" panose="020F0502020204030204" pitchFamily="34" charset="0"/>
                <a:ea typeface="SimSun" panose="02010600030101010101" pitchFamily="2" charset="-122"/>
                <a:cs typeface="Times New Roman" panose="02020603050405020304" pitchFamily="18" charset="0"/>
              </a:rPr>
              <a:t>: Otis Historical Archives Nat'l Museum of Health &amp; Medicine, CC BY 2.0</a:t>
            </a:r>
            <a:endParaRPr lang="nb-NO" sz="900" i="1"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5" name="Plassholder for innhold 2">
            <a:extLst>
              <a:ext uri="{FF2B5EF4-FFF2-40B4-BE49-F238E27FC236}">
                <a16:creationId xmlns:a16="http://schemas.microsoft.com/office/drawing/2014/main" id="{C0F27ECD-DD67-46D5-B402-76FF927C2553}"/>
              </a:ext>
            </a:extLst>
          </p:cNvPr>
          <p:cNvSpPr txBox="1">
            <a:spLocks/>
          </p:cNvSpPr>
          <p:nvPr/>
        </p:nvSpPr>
        <p:spPr>
          <a:xfrm>
            <a:off x="2981739" y="2226469"/>
            <a:ext cx="5533611"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2200" dirty="0"/>
              <a:t>Les historien om Mary </a:t>
            </a:r>
            <a:r>
              <a:rPr lang="nb-NO" sz="2200" dirty="0" err="1"/>
              <a:t>Mallon</a:t>
            </a:r>
            <a:r>
              <a:rPr lang="nb-NO" sz="2200" dirty="0"/>
              <a:t> (også kalt </a:t>
            </a:r>
            <a:r>
              <a:rPr lang="nb-NO" sz="2200" dirty="0" err="1"/>
              <a:t>tyfoid</a:t>
            </a:r>
            <a:r>
              <a:rPr lang="nb-NO" sz="2200" dirty="0"/>
              <a:t>-Mary).</a:t>
            </a:r>
          </a:p>
          <a:p>
            <a:pPr marL="0" indent="0">
              <a:buNone/>
            </a:pPr>
            <a:r>
              <a:rPr lang="nb-NO" sz="2200" dirty="0" err="1"/>
              <a:t>Leseoppdrag</a:t>
            </a:r>
            <a:r>
              <a:rPr lang="nb-NO" sz="2200" dirty="0"/>
              <a:t>:</a:t>
            </a:r>
          </a:p>
          <a:p>
            <a:pPr lvl="0" fontAlgn="ctr"/>
            <a:r>
              <a:rPr lang="nb-NO" sz="2200" dirty="0"/>
              <a:t>Beskriv smittekjeden fra smittekilden til personen som blir syk. Tegn, skriv eller forklar.</a:t>
            </a:r>
          </a:p>
          <a:p>
            <a:r>
              <a:rPr lang="nb-NO" sz="2200" dirty="0"/>
              <a:t>Hva kunne vært gjort for å hindre smitten av </a:t>
            </a:r>
            <a:r>
              <a:rPr lang="nb-NO" sz="2200" i="1" dirty="0"/>
              <a:t>Salmonella </a:t>
            </a:r>
            <a:r>
              <a:rPr lang="nb-NO" sz="2200" i="1" dirty="0" err="1"/>
              <a:t>Typhi</a:t>
            </a:r>
            <a:r>
              <a:rPr lang="nb-NO" sz="2200" i="1" dirty="0"/>
              <a:t> </a:t>
            </a:r>
            <a:r>
              <a:rPr lang="nb-NO" sz="2200" dirty="0"/>
              <a:t>og utbrudd av sykdommen tyfus?</a:t>
            </a:r>
          </a:p>
          <a:p>
            <a:endParaRPr lang="nb-NO" sz="2200" dirty="0"/>
          </a:p>
          <a:p>
            <a:endParaRPr lang="nb-NO" sz="2200" dirty="0"/>
          </a:p>
        </p:txBody>
      </p:sp>
    </p:spTree>
    <p:extLst>
      <p:ext uri="{BB962C8B-B14F-4D97-AF65-F5344CB8AC3E}">
        <p14:creationId xmlns:p14="http://schemas.microsoft.com/office/powerpoint/2010/main" val="1292191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56975A-8F62-483C-AAF7-77D726AD4EBD}"/>
              </a:ext>
            </a:extLst>
          </p:cNvPr>
          <p:cNvSpPr>
            <a:spLocks noGrp="1"/>
          </p:cNvSpPr>
          <p:nvPr>
            <p:ph type="title"/>
          </p:nvPr>
        </p:nvSpPr>
        <p:spPr/>
        <p:txBody>
          <a:bodyPr/>
          <a:lstStyle/>
          <a:p>
            <a:r>
              <a:rPr lang="nb-NO" dirty="0"/>
              <a:t>Smittekjedeforsøk</a:t>
            </a:r>
          </a:p>
        </p:txBody>
      </p:sp>
      <p:graphicFrame>
        <p:nvGraphicFramePr>
          <p:cNvPr id="4" name="Plassholder for innhold 3">
            <a:extLst>
              <a:ext uri="{FF2B5EF4-FFF2-40B4-BE49-F238E27FC236}">
                <a16:creationId xmlns:a16="http://schemas.microsoft.com/office/drawing/2014/main" id="{D294865C-BB8E-49BD-9809-9CE0974CB5C2}"/>
              </a:ext>
            </a:extLst>
          </p:cNvPr>
          <p:cNvGraphicFramePr>
            <a:graphicFrameLocks noGrp="1"/>
          </p:cNvGraphicFramePr>
          <p:nvPr>
            <p:ph idx="1"/>
            <p:extLst>
              <p:ext uri="{D42A27DB-BD31-4B8C-83A1-F6EECF244321}">
                <p14:modId xmlns:p14="http://schemas.microsoft.com/office/powerpoint/2010/main" val="3035986609"/>
              </p:ext>
            </p:extLst>
          </p:nvPr>
        </p:nvGraphicFramePr>
        <p:xfrm>
          <a:off x="393192" y="2057400"/>
          <a:ext cx="8394196" cy="3456431"/>
        </p:xfrm>
        <a:graphic>
          <a:graphicData uri="http://schemas.openxmlformats.org/drawingml/2006/table">
            <a:tbl>
              <a:tblPr firstRow="1" bandRow="1">
                <a:tableStyleId>{5C22544A-7EE6-4342-B048-85BDC9FD1C3A}</a:tableStyleId>
              </a:tblPr>
              <a:tblGrid>
                <a:gridCol w="2098549">
                  <a:extLst>
                    <a:ext uri="{9D8B030D-6E8A-4147-A177-3AD203B41FA5}">
                      <a16:colId xmlns:a16="http://schemas.microsoft.com/office/drawing/2014/main" val="1947196743"/>
                    </a:ext>
                  </a:extLst>
                </a:gridCol>
                <a:gridCol w="2098549">
                  <a:extLst>
                    <a:ext uri="{9D8B030D-6E8A-4147-A177-3AD203B41FA5}">
                      <a16:colId xmlns:a16="http://schemas.microsoft.com/office/drawing/2014/main" val="3317889911"/>
                    </a:ext>
                  </a:extLst>
                </a:gridCol>
                <a:gridCol w="2098549">
                  <a:extLst>
                    <a:ext uri="{9D8B030D-6E8A-4147-A177-3AD203B41FA5}">
                      <a16:colId xmlns:a16="http://schemas.microsoft.com/office/drawing/2014/main" val="3834858186"/>
                    </a:ext>
                  </a:extLst>
                </a:gridCol>
                <a:gridCol w="2098549">
                  <a:extLst>
                    <a:ext uri="{9D8B030D-6E8A-4147-A177-3AD203B41FA5}">
                      <a16:colId xmlns:a16="http://schemas.microsoft.com/office/drawing/2014/main" val="3783253211"/>
                    </a:ext>
                  </a:extLst>
                </a:gridCol>
              </a:tblGrid>
              <a:tr h="314221">
                <a:tc>
                  <a:txBody>
                    <a:bodyPr/>
                    <a:lstStyle/>
                    <a:p>
                      <a:r>
                        <a:rPr lang="nb-NO" sz="1000" dirty="0"/>
                        <a:t>Din kode</a:t>
                      </a:r>
                    </a:p>
                  </a:txBody>
                  <a:tcPr marL="68580" marR="68580" marT="34290" marB="34290">
                    <a:solidFill>
                      <a:schemeClr val="accent1">
                        <a:lumMod val="50000"/>
                      </a:schemeClr>
                    </a:solidFill>
                  </a:tcPr>
                </a:tc>
                <a:tc>
                  <a:txBody>
                    <a:bodyPr/>
                    <a:lstStyle/>
                    <a:p>
                      <a:r>
                        <a:rPr lang="nb-NO" sz="1000" dirty="0"/>
                        <a:t>Første kontakt</a:t>
                      </a:r>
                    </a:p>
                  </a:txBody>
                  <a:tcPr marL="68580" marR="68580" marT="34290" marB="34290">
                    <a:solidFill>
                      <a:schemeClr val="accent1">
                        <a:lumMod val="50000"/>
                      </a:schemeClr>
                    </a:solidFill>
                  </a:tcPr>
                </a:tc>
                <a:tc>
                  <a:txBody>
                    <a:bodyPr/>
                    <a:lstStyle/>
                    <a:p>
                      <a:r>
                        <a:rPr lang="nb-NO" sz="1000" dirty="0"/>
                        <a:t>Andre kontakt</a:t>
                      </a:r>
                    </a:p>
                  </a:txBody>
                  <a:tcPr marL="68580" marR="68580" marT="34290" marB="34290">
                    <a:solidFill>
                      <a:schemeClr val="accent1">
                        <a:lumMod val="50000"/>
                      </a:schemeClr>
                    </a:solidFill>
                  </a:tcPr>
                </a:tc>
                <a:tc>
                  <a:txBody>
                    <a:bodyPr/>
                    <a:lstStyle/>
                    <a:p>
                      <a:r>
                        <a:rPr lang="nb-NO" sz="1000" dirty="0"/>
                        <a:t>Tredje kontakt</a:t>
                      </a:r>
                    </a:p>
                  </a:txBody>
                  <a:tcPr marL="68580" marR="68580" marT="34290" marB="34290">
                    <a:solidFill>
                      <a:schemeClr val="accent1">
                        <a:lumMod val="50000"/>
                      </a:schemeClr>
                    </a:solidFill>
                  </a:tcPr>
                </a:tc>
                <a:extLst>
                  <a:ext uri="{0D108BD9-81ED-4DB2-BD59-A6C34878D82A}">
                    <a16:rowId xmlns:a16="http://schemas.microsoft.com/office/drawing/2014/main" val="408517563"/>
                  </a:ext>
                </a:extLst>
              </a:tr>
              <a:tr h="314221">
                <a:tc>
                  <a:txBody>
                    <a:bodyPr/>
                    <a:lstStyle/>
                    <a:p>
                      <a:r>
                        <a:rPr lang="nb-NO" sz="1000" dirty="0"/>
                        <a:t>1</a:t>
                      </a:r>
                    </a:p>
                  </a:txBody>
                  <a:tcPr marL="68580" marR="68580" marT="34290" marB="34290"/>
                </a:tc>
                <a:tc>
                  <a:txBody>
                    <a:bodyPr/>
                    <a:lstStyle/>
                    <a:p>
                      <a:endParaRPr lang="nb-NO" sz="1000"/>
                    </a:p>
                  </a:txBody>
                  <a:tcPr marL="68580" marR="68580" marT="34290" marB="34290"/>
                </a:tc>
                <a:tc>
                  <a:txBody>
                    <a:bodyPr/>
                    <a:lstStyle/>
                    <a:p>
                      <a:endParaRPr lang="nb-NO" sz="1000"/>
                    </a:p>
                  </a:txBody>
                  <a:tcPr marL="68580" marR="68580" marT="34290" marB="34290"/>
                </a:tc>
                <a:tc>
                  <a:txBody>
                    <a:bodyPr/>
                    <a:lstStyle/>
                    <a:p>
                      <a:endParaRPr lang="nb-NO" sz="1000"/>
                    </a:p>
                  </a:txBody>
                  <a:tcPr marL="68580" marR="68580" marT="34290" marB="34290"/>
                </a:tc>
                <a:extLst>
                  <a:ext uri="{0D108BD9-81ED-4DB2-BD59-A6C34878D82A}">
                    <a16:rowId xmlns:a16="http://schemas.microsoft.com/office/drawing/2014/main" val="2087579380"/>
                  </a:ext>
                </a:extLst>
              </a:tr>
              <a:tr h="314221">
                <a:tc>
                  <a:txBody>
                    <a:bodyPr/>
                    <a:lstStyle/>
                    <a:p>
                      <a:r>
                        <a:rPr lang="nb-NO" sz="1000" dirty="0"/>
                        <a:t>2</a:t>
                      </a:r>
                    </a:p>
                  </a:txBody>
                  <a:tcPr marL="68580" marR="68580" marT="34290" marB="34290"/>
                </a:tc>
                <a:tc>
                  <a:txBody>
                    <a:bodyPr/>
                    <a:lstStyle/>
                    <a:p>
                      <a:endParaRPr lang="nb-NO" sz="1000"/>
                    </a:p>
                  </a:txBody>
                  <a:tcPr marL="68580" marR="68580" marT="34290" marB="34290"/>
                </a:tc>
                <a:tc>
                  <a:txBody>
                    <a:bodyPr/>
                    <a:lstStyle/>
                    <a:p>
                      <a:endParaRPr lang="nb-NO" sz="1000"/>
                    </a:p>
                  </a:txBody>
                  <a:tcPr marL="68580" marR="68580" marT="34290" marB="34290"/>
                </a:tc>
                <a:tc>
                  <a:txBody>
                    <a:bodyPr/>
                    <a:lstStyle/>
                    <a:p>
                      <a:endParaRPr lang="nb-NO" sz="1000"/>
                    </a:p>
                  </a:txBody>
                  <a:tcPr marL="68580" marR="68580" marT="34290" marB="34290"/>
                </a:tc>
                <a:extLst>
                  <a:ext uri="{0D108BD9-81ED-4DB2-BD59-A6C34878D82A}">
                    <a16:rowId xmlns:a16="http://schemas.microsoft.com/office/drawing/2014/main" val="2729242699"/>
                  </a:ext>
                </a:extLst>
              </a:tr>
              <a:tr h="314221">
                <a:tc>
                  <a:txBody>
                    <a:bodyPr/>
                    <a:lstStyle/>
                    <a:p>
                      <a:r>
                        <a:rPr lang="nb-NO" sz="1000" dirty="0"/>
                        <a:t>3</a:t>
                      </a:r>
                    </a:p>
                  </a:txBody>
                  <a:tcPr marL="68580" marR="68580" marT="34290" marB="34290"/>
                </a:tc>
                <a:tc>
                  <a:txBody>
                    <a:bodyPr/>
                    <a:lstStyle/>
                    <a:p>
                      <a:endParaRPr lang="nb-NO" sz="1000"/>
                    </a:p>
                  </a:txBody>
                  <a:tcPr marL="68580" marR="68580" marT="34290" marB="34290"/>
                </a:tc>
                <a:tc>
                  <a:txBody>
                    <a:bodyPr/>
                    <a:lstStyle/>
                    <a:p>
                      <a:endParaRPr lang="nb-NO" sz="1000"/>
                    </a:p>
                  </a:txBody>
                  <a:tcPr marL="68580" marR="68580" marT="34290" marB="34290"/>
                </a:tc>
                <a:tc>
                  <a:txBody>
                    <a:bodyPr/>
                    <a:lstStyle/>
                    <a:p>
                      <a:endParaRPr lang="nb-NO" sz="1000"/>
                    </a:p>
                  </a:txBody>
                  <a:tcPr marL="68580" marR="68580" marT="34290" marB="34290"/>
                </a:tc>
                <a:extLst>
                  <a:ext uri="{0D108BD9-81ED-4DB2-BD59-A6C34878D82A}">
                    <a16:rowId xmlns:a16="http://schemas.microsoft.com/office/drawing/2014/main" val="1328208337"/>
                  </a:ext>
                </a:extLst>
              </a:tr>
              <a:tr h="314221">
                <a:tc>
                  <a:txBody>
                    <a:bodyPr/>
                    <a:lstStyle/>
                    <a:p>
                      <a:r>
                        <a:rPr lang="nb-NO" sz="1000" dirty="0"/>
                        <a:t>4</a:t>
                      </a:r>
                    </a:p>
                  </a:txBody>
                  <a:tcPr marL="68580" marR="68580" marT="34290" marB="34290"/>
                </a:tc>
                <a:tc>
                  <a:txBody>
                    <a:bodyPr/>
                    <a:lstStyle/>
                    <a:p>
                      <a:endParaRPr lang="nb-NO" sz="1000"/>
                    </a:p>
                  </a:txBody>
                  <a:tcPr marL="68580" marR="68580" marT="34290" marB="34290"/>
                </a:tc>
                <a:tc>
                  <a:txBody>
                    <a:bodyPr/>
                    <a:lstStyle/>
                    <a:p>
                      <a:endParaRPr lang="nb-NO" sz="1000" dirty="0"/>
                    </a:p>
                  </a:txBody>
                  <a:tcPr marL="68580" marR="68580" marT="34290" marB="34290"/>
                </a:tc>
                <a:tc>
                  <a:txBody>
                    <a:bodyPr/>
                    <a:lstStyle/>
                    <a:p>
                      <a:endParaRPr lang="nb-NO" sz="1000"/>
                    </a:p>
                  </a:txBody>
                  <a:tcPr marL="68580" marR="68580" marT="34290" marB="34290"/>
                </a:tc>
                <a:extLst>
                  <a:ext uri="{0D108BD9-81ED-4DB2-BD59-A6C34878D82A}">
                    <a16:rowId xmlns:a16="http://schemas.microsoft.com/office/drawing/2014/main" val="1180374530"/>
                  </a:ext>
                </a:extLst>
              </a:tr>
              <a:tr h="314221">
                <a:tc>
                  <a:txBody>
                    <a:bodyPr/>
                    <a:lstStyle/>
                    <a:p>
                      <a:r>
                        <a:rPr lang="nb-NO" sz="1000" dirty="0"/>
                        <a:t>5</a:t>
                      </a:r>
                    </a:p>
                  </a:txBody>
                  <a:tcPr marL="68580" marR="68580" marT="34290" marB="34290"/>
                </a:tc>
                <a:tc>
                  <a:txBody>
                    <a:bodyPr/>
                    <a:lstStyle/>
                    <a:p>
                      <a:endParaRPr lang="nb-NO" sz="1000" dirty="0"/>
                    </a:p>
                  </a:txBody>
                  <a:tcPr marL="68580" marR="68580" marT="34290" marB="34290"/>
                </a:tc>
                <a:tc>
                  <a:txBody>
                    <a:bodyPr/>
                    <a:lstStyle/>
                    <a:p>
                      <a:endParaRPr lang="nb-NO" sz="1000"/>
                    </a:p>
                  </a:txBody>
                  <a:tcPr marL="68580" marR="68580" marT="34290" marB="34290"/>
                </a:tc>
                <a:tc>
                  <a:txBody>
                    <a:bodyPr/>
                    <a:lstStyle/>
                    <a:p>
                      <a:endParaRPr lang="nb-NO" sz="1000"/>
                    </a:p>
                  </a:txBody>
                  <a:tcPr marL="68580" marR="68580" marT="34290" marB="34290"/>
                </a:tc>
                <a:extLst>
                  <a:ext uri="{0D108BD9-81ED-4DB2-BD59-A6C34878D82A}">
                    <a16:rowId xmlns:a16="http://schemas.microsoft.com/office/drawing/2014/main" val="1417204094"/>
                  </a:ext>
                </a:extLst>
              </a:tr>
              <a:tr h="314221">
                <a:tc>
                  <a:txBody>
                    <a:bodyPr/>
                    <a:lstStyle/>
                    <a:p>
                      <a:r>
                        <a:rPr lang="nb-NO" sz="1000" dirty="0"/>
                        <a:t>6</a:t>
                      </a:r>
                    </a:p>
                  </a:txBody>
                  <a:tcPr marL="68580" marR="68580" marT="34290" marB="34290"/>
                </a:tc>
                <a:tc>
                  <a:txBody>
                    <a:bodyPr/>
                    <a:lstStyle/>
                    <a:p>
                      <a:endParaRPr lang="nb-NO" sz="1000" dirty="0"/>
                    </a:p>
                  </a:txBody>
                  <a:tcPr marL="68580" marR="68580" marT="34290" marB="34290"/>
                </a:tc>
                <a:tc>
                  <a:txBody>
                    <a:bodyPr/>
                    <a:lstStyle/>
                    <a:p>
                      <a:endParaRPr lang="nb-NO" sz="1000" dirty="0"/>
                    </a:p>
                  </a:txBody>
                  <a:tcPr marL="68580" marR="68580" marT="34290" marB="34290"/>
                </a:tc>
                <a:tc>
                  <a:txBody>
                    <a:bodyPr/>
                    <a:lstStyle/>
                    <a:p>
                      <a:endParaRPr lang="nb-NO" sz="1000" dirty="0"/>
                    </a:p>
                  </a:txBody>
                  <a:tcPr marL="68580" marR="68580" marT="34290" marB="34290"/>
                </a:tc>
                <a:extLst>
                  <a:ext uri="{0D108BD9-81ED-4DB2-BD59-A6C34878D82A}">
                    <a16:rowId xmlns:a16="http://schemas.microsoft.com/office/drawing/2014/main" val="259365608"/>
                  </a:ext>
                </a:extLst>
              </a:tr>
              <a:tr h="314221">
                <a:tc>
                  <a:txBody>
                    <a:bodyPr/>
                    <a:lstStyle/>
                    <a:p>
                      <a:r>
                        <a:rPr lang="nb-NO" sz="1000" dirty="0"/>
                        <a:t>7</a:t>
                      </a:r>
                    </a:p>
                  </a:txBody>
                  <a:tcPr marL="68580" marR="68580" marT="34290" marB="34290"/>
                </a:tc>
                <a:tc>
                  <a:txBody>
                    <a:bodyPr/>
                    <a:lstStyle/>
                    <a:p>
                      <a:endParaRPr lang="nb-NO" sz="1000"/>
                    </a:p>
                  </a:txBody>
                  <a:tcPr marL="68580" marR="68580" marT="34290" marB="34290"/>
                </a:tc>
                <a:tc>
                  <a:txBody>
                    <a:bodyPr/>
                    <a:lstStyle/>
                    <a:p>
                      <a:endParaRPr lang="nb-NO" sz="1000"/>
                    </a:p>
                  </a:txBody>
                  <a:tcPr marL="68580" marR="68580" marT="34290" marB="34290"/>
                </a:tc>
                <a:tc>
                  <a:txBody>
                    <a:bodyPr/>
                    <a:lstStyle/>
                    <a:p>
                      <a:endParaRPr lang="nb-NO" sz="1000" dirty="0"/>
                    </a:p>
                  </a:txBody>
                  <a:tcPr marL="68580" marR="68580" marT="34290" marB="34290"/>
                </a:tc>
                <a:extLst>
                  <a:ext uri="{0D108BD9-81ED-4DB2-BD59-A6C34878D82A}">
                    <a16:rowId xmlns:a16="http://schemas.microsoft.com/office/drawing/2014/main" val="3064415920"/>
                  </a:ext>
                </a:extLst>
              </a:tr>
              <a:tr h="314221">
                <a:tc>
                  <a:txBody>
                    <a:bodyPr/>
                    <a:lstStyle/>
                    <a:p>
                      <a:r>
                        <a:rPr lang="nb-NO" sz="1000" dirty="0"/>
                        <a:t>8</a:t>
                      </a:r>
                    </a:p>
                  </a:txBody>
                  <a:tcPr marL="68580" marR="68580" marT="34290" marB="34290"/>
                </a:tc>
                <a:tc>
                  <a:txBody>
                    <a:bodyPr/>
                    <a:lstStyle/>
                    <a:p>
                      <a:endParaRPr lang="nb-NO" sz="1000"/>
                    </a:p>
                  </a:txBody>
                  <a:tcPr marL="68580" marR="68580" marT="34290" marB="34290"/>
                </a:tc>
                <a:tc>
                  <a:txBody>
                    <a:bodyPr/>
                    <a:lstStyle/>
                    <a:p>
                      <a:endParaRPr lang="nb-NO" sz="1000"/>
                    </a:p>
                  </a:txBody>
                  <a:tcPr marL="68580" marR="68580" marT="34290" marB="34290"/>
                </a:tc>
                <a:tc>
                  <a:txBody>
                    <a:bodyPr/>
                    <a:lstStyle/>
                    <a:p>
                      <a:endParaRPr lang="nb-NO" sz="1000" dirty="0"/>
                    </a:p>
                  </a:txBody>
                  <a:tcPr marL="68580" marR="68580" marT="34290" marB="34290"/>
                </a:tc>
                <a:extLst>
                  <a:ext uri="{0D108BD9-81ED-4DB2-BD59-A6C34878D82A}">
                    <a16:rowId xmlns:a16="http://schemas.microsoft.com/office/drawing/2014/main" val="1416437844"/>
                  </a:ext>
                </a:extLst>
              </a:tr>
              <a:tr h="314221">
                <a:tc>
                  <a:txBody>
                    <a:bodyPr/>
                    <a:lstStyle/>
                    <a:p>
                      <a:r>
                        <a:rPr lang="nb-NO" sz="1000" dirty="0"/>
                        <a:t>9</a:t>
                      </a:r>
                    </a:p>
                  </a:txBody>
                  <a:tcPr marL="68580" marR="68580" marT="34290" marB="34290"/>
                </a:tc>
                <a:tc>
                  <a:txBody>
                    <a:bodyPr/>
                    <a:lstStyle/>
                    <a:p>
                      <a:endParaRPr lang="nb-NO" sz="1000"/>
                    </a:p>
                  </a:txBody>
                  <a:tcPr marL="68580" marR="68580" marT="34290" marB="34290"/>
                </a:tc>
                <a:tc>
                  <a:txBody>
                    <a:bodyPr/>
                    <a:lstStyle/>
                    <a:p>
                      <a:endParaRPr lang="nb-NO" sz="1000"/>
                    </a:p>
                  </a:txBody>
                  <a:tcPr marL="68580" marR="68580" marT="34290" marB="34290"/>
                </a:tc>
                <a:tc>
                  <a:txBody>
                    <a:bodyPr/>
                    <a:lstStyle/>
                    <a:p>
                      <a:endParaRPr lang="nb-NO" sz="1000" dirty="0"/>
                    </a:p>
                  </a:txBody>
                  <a:tcPr marL="68580" marR="68580" marT="34290" marB="34290"/>
                </a:tc>
                <a:extLst>
                  <a:ext uri="{0D108BD9-81ED-4DB2-BD59-A6C34878D82A}">
                    <a16:rowId xmlns:a16="http://schemas.microsoft.com/office/drawing/2014/main" val="2716033014"/>
                  </a:ext>
                </a:extLst>
              </a:tr>
              <a:tr h="314221">
                <a:tc>
                  <a:txBody>
                    <a:bodyPr/>
                    <a:lstStyle/>
                    <a:p>
                      <a:r>
                        <a:rPr lang="nb-NO" sz="1000" dirty="0"/>
                        <a:t>10</a:t>
                      </a:r>
                    </a:p>
                  </a:txBody>
                  <a:tcPr marL="68580" marR="68580" marT="34290" marB="34290"/>
                </a:tc>
                <a:tc>
                  <a:txBody>
                    <a:bodyPr/>
                    <a:lstStyle/>
                    <a:p>
                      <a:endParaRPr lang="nb-NO" sz="1000"/>
                    </a:p>
                  </a:txBody>
                  <a:tcPr marL="68580" marR="68580" marT="34290" marB="34290"/>
                </a:tc>
                <a:tc>
                  <a:txBody>
                    <a:bodyPr/>
                    <a:lstStyle/>
                    <a:p>
                      <a:endParaRPr lang="nb-NO" sz="1000"/>
                    </a:p>
                  </a:txBody>
                  <a:tcPr marL="68580" marR="68580" marT="34290" marB="34290"/>
                </a:tc>
                <a:tc>
                  <a:txBody>
                    <a:bodyPr/>
                    <a:lstStyle/>
                    <a:p>
                      <a:endParaRPr lang="nb-NO" sz="1000" dirty="0"/>
                    </a:p>
                  </a:txBody>
                  <a:tcPr marL="68580" marR="68580" marT="34290" marB="34290"/>
                </a:tc>
                <a:extLst>
                  <a:ext uri="{0D108BD9-81ED-4DB2-BD59-A6C34878D82A}">
                    <a16:rowId xmlns:a16="http://schemas.microsoft.com/office/drawing/2014/main" val="3042374379"/>
                  </a:ext>
                </a:extLst>
              </a:tr>
            </a:tbl>
          </a:graphicData>
        </a:graphic>
      </p:graphicFrame>
    </p:spTree>
    <p:extLst>
      <p:ext uri="{BB962C8B-B14F-4D97-AF65-F5344CB8AC3E}">
        <p14:creationId xmlns:p14="http://schemas.microsoft.com/office/powerpoint/2010/main" val="1204087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E79AF76-BC4F-48AC-A8DF-2E43C40D8E39}"/>
              </a:ext>
            </a:extLst>
          </p:cNvPr>
          <p:cNvSpPr>
            <a:spLocks noGrp="1"/>
          </p:cNvSpPr>
          <p:nvPr>
            <p:ph type="title"/>
          </p:nvPr>
        </p:nvSpPr>
        <p:spPr>
          <a:xfrm>
            <a:off x="852297" y="502020"/>
            <a:ext cx="3992787" cy="1642970"/>
          </a:xfrm>
        </p:spPr>
        <p:txBody>
          <a:bodyPr anchor="b">
            <a:normAutofit/>
          </a:bodyPr>
          <a:lstStyle/>
          <a:p>
            <a:r>
              <a:rPr lang="nb-NO" sz="3500" dirty="0"/>
              <a:t>Smittekjede – diskusjonsoppgaver</a:t>
            </a:r>
          </a:p>
        </p:txBody>
      </p:sp>
      <p:sp>
        <p:nvSpPr>
          <p:cNvPr id="3" name="Plassholder for innhold 2">
            <a:extLst>
              <a:ext uri="{FF2B5EF4-FFF2-40B4-BE49-F238E27FC236}">
                <a16:creationId xmlns:a16="http://schemas.microsoft.com/office/drawing/2014/main" id="{D0D9F351-B5AB-4D35-9681-A6920BD98B97}"/>
              </a:ext>
            </a:extLst>
          </p:cNvPr>
          <p:cNvSpPr>
            <a:spLocks noGrp="1"/>
          </p:cNvSpPr>
          <p:nvPr>
            <p:ph idx="1"/>
          </p:nvPr>
        </p:nvSpPr>
        <p:spPr>
          <a:xfrm>
            <a:off x="858692" y="2405894"/>
            <a:ext cx="3986392" cy="3535083"/>
          </a:xfrm>
        </p:spPr>
        <p:txBody>
          <a:bodyPr anchor="t">
            <a:normAutofit/>
          </a:bodyPr>
          <a:lstStyle/>
          <a:p>
            <a:pPr marL="0" indent="0">
              <a:buNone/>
            </a:pPr>
            <a:r>
              <a:rPr lang="nb-NO" sz="2200" dirty="0"/>
              <a:t>I smittekjedeforsøket hadde én person fått utdelt «smittestoff».</a:t>
            </a:r>
          </a:p>
          <a:p>
            <a:r>
              <a:rPr lang="nb-NO" sz="2200" dirty="0"/>
              <a:t>Hvor mange hadde fått smitten når alle hadde hilst på tre personer?</a:t>
            </a:r>
          </a:p>
          <a:p>
            <a:r>
              <a:rPr lang="nb-NO" sz="2200" dirty="0"/>
              <a:t>Hvor mange kunne teoretisk ha blitt smittet hvis det hadde vært tre hilserunder til?</a:t>
            </a:r>
          </a:p>
          <a:p>
            <a:endParaRPr lang="nb-NO" sz="2200" dirty="0"/>
          </a:p>
        </p:txBody>
      </p:sp>
      <p:sp>
        <p:nvSpPr>
          <p:cNvPr id="27" name="Rectangle 26">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Bilde 4">
            <a:extLst>
              <a:ext uri="{FF2B5EF4-FFF2-40B4-BE49-F238E27FC236}">
                <a16:creationId xmlns:a16="http://schemas.microsoft.com/office/drawing/2014/main" id="{0A16FF56-6CD0-AA93-E8FF-7114A435520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6841" y="909081"/>
            <a:ext cx="2168165" cy="5071731"/>
          </a:xfrm>
          <a:prstGeom prst="rect">
            <a:avLst/>
          </a:prstGeom>
        </p:spPr>
      </p:pic>
    </p:spTree>
    <p:extLst>
      <p:ext uri="{BB962C8B-B14F-4D97-AF65-F5344CB8AC3E}">
        <p14:creationId xmlns:p14="http://schemas.microsoft.com/office/powerpoint/2010/main" val="1687363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63"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23574BC-E51E-4148-A0FC-237F2BF36625}"/>
              </a:ext>
            </a:extLst>
          </p:cNvPr>
          <p:cNvSpPr>
            <a:spLocks noGrp="1"/>
          </p:cNvSpPr>
          <p:nvPr>
            <p:ph type="title"/>
          </p:nvPr>
        </p:nvSpPr>
        <p:spPr>
          <a:xfrm>
            <a:off x="571350" y="278051"/>
            <a:ext cx="4000647" cy="957071"/>
          </a:xfrm>
        </p:spPr>
        <p:txBody>
          <a:bodyPr anchor="ctr">
            <a:normAutofit fontScale="90000"/>
          </a:bodyPr>
          <a:lstStyle/>
          <a:p>
            <a:r>
              <a:rPr lang="nb-NO" sz="3500" dirty="0"/>
              <a:t>Studer bakterieprøven</a:t>
            </a:r>
          </a:p>
        </p:txBody>
      </p:sp>
      <p:sp>
        <p:nvSpPr>
          <p:cNvPr id="3" name="Plassholder for innhold 2">
            <a:extLst>
              <a:ext uri="{FF2B5EF4-FFF2-40B4-BE49-F238E27FC236}">
                <a16:creationId xmlns:a16="http://schemas.microsoft.com/office/drawing/2014/main" id="{AEB55605-1AC1-4A89-B938-56812770129E}"/>
              </a:ext>
            </a:extLst>
          </p:cNvPr>
          <p:cNvSpPr>
            <a:spLocks noGrp="1"/>
          </p:cNvSpPr>
          <p:nvPr>
            <p:ph idx="1"/>
          </p:nvPr>
        </p:nvSpPr>
        <p:spPr>
          <a:xfrm>
            <a:off x="571350" y="2470244"/>
            <a:ext cx="5257800" cy="3769835"/>
          </a:xfrm>
        </p:spPr>
        <p:txBody>
          <a:bodyPr anchor="ctr">
            <a:noAutofit/>
          </a:bodyPr>
          <a:lstStyle/>
          <a:p>
            <a:pPr marL="0" indent="0">
              <a:buNone/>
            </a:pPr>
            <a:r>
              <a:rPr lang="nb-NO" sz="2200" dirty="0"/>
              <a:t>Hvor mange ulike typer kolonier kan du se?</a:t>
            </a:r>
          </a:p>
          <a:p>
            <a:pPr marL="0" indent="0">
              <a:buNone/>
            </a:pPr>
            <a:r>
              <a:rPr lang="nb-NO" sz="2200" dirty="0"/>
              <a:t>Beskriv forskjellen på de ulike koloniene.</a:t>
            </a:r>
          </a:p>
          <a:p>
            <a:pPr marL="0" indent="0">
              <a:buNone/>
            </a:pPr>
            <a:r>
              <a:rPr lang="nb-NO" sz="2200" dirty="0"/>
              <a:t>Sammenlign resultatet av din prøve med de andre i ditt legeteam. </a:t>
            </a:r>
          </a:p>
          <a:p>
            <a:pPr marL="0" indent="0">
              <a:buNone/>
            </a:pPr>
            <a:r>
              <a:rPr lang="nb-NO" sz="2200" dirty="0"/>
              <a:t>Velg ut en koloni du dyrker videre på. Velg gjerne en som ligger for seg selv, da er det størst sannsynlighet for at kolonien er ren:</a:t>
            </a:r>
          </a:p>
          <a:p>
            <a:pPr marL="457200" indent="-457200">
              <a:buAutoNum type="arabicPeriod"/>
            </a:pPr>
            <a:r>
              <a:rPr lang="nb-NO" sz="2200" dirty="0"/>
              <a:t>Plukk opp en bakteriekoloni fra </a:t>
            </a:r>
            <a:r>
              <a:rPr lang="nb-NO" sz="2200" dirty="0" err="1"/>
              <a:t>agarskåla</a:t>
            </a:r>
            <a:r>
              <a:rPr lang="nb-NO" sz="2200" dirty="0"/>
              <a:t> med en </a:t>
            </a:r>
            <a:r>
              <a:rPr lang="nb-NO" sz="2200" dirty="0" err="1"/>
              <a:t>podenål</a:t>
            </a:r>
            <a:r>
              <a:rPr lang="nb-NO" sz="2200" dirty="0"/>
              <a:t>.</a:t>
            </a:r>
          </a:p>
          <a:p>
            <a:pPr marL="457200" indent="-457200">
              <a:buAutoNum type="arabicPeriod"/>
            </a:pPr>
            <a:r>
              <a:rPr lang="nb-NO" sz="2200" dirty="0"/>
              <a:t>Rør ut kolonien i et eppendorfrør med destillert vann.</a:t>
            </a:r>
          </a:p>
          <a:p>
            <a:pPr marL="457200" indent="-457200">
              <a:buAutoNum type="arabicPeriod"/>
            </a:pPr>
            <a:r>
              <a:rPr lang="nb-NO" sz="2200" dirty="0"/>
              <a:t>Bruk podenåla til å stryke løsningen over </a:t>
            </a:r>
            <a:r>
              <a:rPr lang="nb-NO" sz="2200" dirty="0" err="1"/>
              <a:t>agarskåla</a:t>
            </a:r>
            <a:r>
              <a:rPr lang="nb-NO" sz="2200" dirty="0"/>
              <a:t>.</a:t>
            </a:r>
          </a:p>
          <a:p>
            <a:pPr marL="0" indent="0">
              <a:buNone/>
            </a:pPr>
            <a:r>
              <a:rPr lang="nb-NO" sz="2200" dirty="0"/>
              <a:t>Sett petriskåla i varmeskapet i 2–3 dager.</a:t>
            </a:r>
          </a:p>
          <a:p>
            <a:pPr marL="0" indent="0">
              <a:buNone/>
            </a:pPr>
            <a:endParaRPr lang="nb-NO" sz="2200" dirty="0"/>
          </a:p>
          <a:p>
            <a:pPr marL="0" indent="0">
              <a:buNone/>
            </a:pPr>
            <a:endParaRPr lang="nb-NO" sz="2200" dirty="0"/>
          </a:p>
        </p:txBody>
      </p:sp>
      <p:pic>
        <p:nvPicPr>
          <p:cNvPr id="5" name="Bilde 4" descr="Foto av petriskål med bakteriekulturer.">
            <a:extLst>
              <a:ext uri="{FF2B5EF4-FFF2-40B4-BE49-F238E27FC236}">
                <a16:creationId xmlns:a16="http://schemas.microsoft.com/office/drawing/2014/main" id="{A0BE485F-49E0-819B-E8D4-323ADBF1284C}"/>
              </a:ext>
            </a:extLst>
          </p:cNvPr>
          <p:cNvPicPr>
            <a:picLocks noChangeAspect="1"/>
          </p:cNvPicPr>
          <p:nvPr/>
        </p:nvPicPr>
        <p:blipFill>
          <a:blip r:embed="rId2">
            <a:extLst>
              <a:ext uri="{28A0092B-C50C-407E-A947-70E740481C1C}">
                <a14:useLocalDpi xmlns:a14="http://schemas.microsoft.com/office/drawing/2010/main" val="0"/>
              </a:ext>
            </a:extLst>
          </a:blip>
          <a:srcRect l="9218" t="-1" r="26650" b="-1"/>
          <a:stretch/>
        </p:blipFill>
        <p:spPr>
          <a:xfrm>
            <a:off x="5843016" y="-10886"/>
            <a:ext cx="3314850"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919351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Bilde 3" descr="Foto av glass med blodprøver">
            <a:extLst>
              <a:ext uri="{FF2B5EF4-FFF2-40B4-BE49-F238E27FC236}">
                <a16:creationId xmlns:a16="http://schemas.microsoft.com/office/drawing/2014/main" id="{010648B2-DD99-2547-FF66-FD41C09D763D}"/>
              </a:ext>
            </a:extLst>
          </p:cNvPr>
          <p:cNvPicPr>
            <a:picLocks noChangeAspect="1"/>
          </p:cNvPicPr>
          <p:nvPr/>
        </p:nvPicPr>
        <p:blipFill>
          <a:blip r:embed="rId2">
            <a:extLst>
              <a:ext uri="{28A0092B-C50C-407E-A947-70E740481C1C}">
                <a14:useLocalDpi xmlns:a14="http://schemas.microsoft.com/office/drawing/2010/main" val="0"/>
              </a:ext>
            </a:extLst>
          </a:blip>
          <a:srcRect l="31440" r="24009" b="-2"/>
          <a:stretch>
            <a:fillRect/>
          </a:stretch>
        </p:blipFill>
        <p:spPr>
          <a:xfrm>
            <a:off x="4572000" y="1"/>
            <a:ext cx="4577118" cy="6858000"/>
          </a:xfrm>
          <a:prstGeom prst="rect">
            <a:avLst/>
          </a:prstGeom>
        </p:spPr>
      </p:pic>
      <p:sp>
        <p:nvSpPr>
          <p:cNvPr id="2" name="Tittel 1">
            <a:extLst>
              <a:ext uri="{FF2B5EF4-FFF2-40B4-BE49-F238E27FC236}">
                <a16:creationId xmlns:a16="http://schemas.microsoft.com/office/drawing/2014/main" id="{3B5E2FB2-FC9D-4FFB-ABD3-9148796D0152}"/>
              </a:ext>
            </a:extLst>
          </p:cNvPr>
          <p:cNvSpPr>
            <a:spLocks noGrp="1"/>
          </p:cNvSpPr>
          <p:nvPr>
            <p:ph type="title"/>
          </p:nvPr>
        </p:nvSpPr>
        <p:spPr>
          <a:xfrm>
            <a:off x="628650" y="365126"/>
            <a:ext cx="4830318" cy="1325563"/>
          </a:xfrm>
        </p:spPr>
        <p:txBody>
          <a:bodyPr>
            <a:normAutofit/>
          </a:bodyPr>
          <a:lstStyle/>
          <a:p>
            <a:r>
              <a:rPr lang="nb-NO" sz="4000" b="1" dirty="0"/>
              <a:t>Melding fra laboratoriet:</a:t>
            </a:r>
          </a:p>
        </p:txBody>
      </p:sp>
      <p:sp>
        <p:nvSpPr>
          <p:cNvPr id="3" name="Plassholder for innhold 2">
            <a:extLst>
              <a:ext uri="{FF2B5EF4-FFF2-40B4-BE49-F238E27FC236}">
                <a16:creationId xmlns:a16="http://schemas.microsoft.com/office/drawing/2014/main" id="{8E078B15-7C2C-4094-9F9A-D19D0D334150}"/>
              </a:ext>
            </a:extLst>
          </p:cNvPr>
          <p:cNvSpPr>
            <a:spLocks noGrp="1"/>
          </p:cNvSpPr>
          <p:nvPr>
            <p:ph idx="1"/>
          </p:nvPr>
        </p:nvSpPr>
        <p:spPr>
          <a:xfrm>
            <a:off x="727912" y="2184358"/>
            <a:ext cx="3629403" cy="3771169"/>
          </a:xfrm>
          <a:solidFill>
            <a:schemeClr val="accent5">
              <a:lumMod val="20000"/>
              <a:lumOff val="80000"/>
            </a:schemeClr>
          </a:solidFill>
          <a:ln w="19050">
            <a:solidFill>
              <a:schemeClr val="tx1">
                <a:lumMod val="95000"/>
                <a:lumOff val="5000"/>
              </a:schemeClr>
            </a:solidFill>
          </a:ln>
        </p:spPr>
        <p:txBody>
          <a:bodyPr>
            <a:noAutofit/>
          </a:bodyPr>
          <a:lstStyle/>
          <a:p>
            <a:pPr marL="0" indent="0">
              <a:buNone/>
            </a:pPr>
            <a:r>
              <a:rPr lang="nb-NO" sz="2200" dirty="0"/>
              <a:t>Resultatet fra CRP tyder på at pasienten har en </a:t>
            </a:r>
            <a:r>
              <a:rPr lang="nb-NO" sz="2200" b="1" dirty="0"/>
              <a:t>bakterieinfeksjon</a:t>
            </a:r>
            <a:r>
              <a:rPr lang="nb-NO" sz="2200" dirty="0"/>
              <a:t>. </a:t>
            </a:r>
          </a:p>
          <a:p>
            <a:pPr marL="0" indent="0">
              <a:buNone/>
            </a:pPr>
            <a:r>
              <a:rPr lang="nb-NO" sz="2200" dirty="0"/>
              <a:t>Neste skritt: Dyrke bakterien videre for gramfargetesting som kan avsløre hva slags bakterie det er som forårsaker plagene.  </a:t>
            </a:r>
          </a:p>
        </p:txBody>
      </p:sp>
    </p:spTree>
    <p:extLst>
      <p:ext uri="{BB962C8B-B14F-4D97-AF65-F5344CB8AC3E}">
        <p14:creationId xmlns:p14="http://schemas.microsoft.com/office/powerpoint/2010/main" val="675092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CF4C5E-D40B-4762-A1B9-54E3484B725C}"/>
              </a:ext>
            </a:extLst>
          </p:cNvPr>
          <p:cNvSpPr>
            <a:spLocks noGrp="1"/>
          </p:cNvSpPr>
          <p:nvPr>
            <p:ph type="title"/>
          </p:nvPr>
        </p:nvSpPr>
        <p:spPr>
          <a:xfrm>
            <a:off x="657519" y="741391"/>
            <a:ext cx="3266449" cy="1616203"/>
          </a:xfrm>
        </p:spPr>
        <p:txBody>
          <a:bodyPr anchor="b">
            <a:normAutofit/>
          </a:bodyPr>
          <a:lstStyle/>
          <a:p>
            <a:r>
              <a:rPr lang="nb-NO" sz="3500" dirty="0"/>
              <a:t>Bakteriegrupper</a:t>
            </a:r>
          </a:p>
        </p:txBody>
      </p:sp>
      <p:sp>
        <p:nvSpPr>
          <p:cNvPr id="3" name="Plassholder for innhold 2">
            <a:extLst>
              <a:ext uri="{FF2B5EF4-FFF2-40B4-BE49-F238E27FC236}">
                <a16:creationId xmlns:a16="http://schemas.microsoft.com/office/drawing/2014/main" id="{8EF6AFC6-0ABB-46FE-A4BE-62F7FBAC1210}"/>
              </a:ext>
            </a:extLst>
          </p:cNvPr>
          <p:cNvSpPr>
            <a:spLocks noGrp="1"/>
          </p:cNvSpPr>
          <p:nvPr>
            <p:ph idx="1"/>
          </p:nvPr>
        </p:nvSpPr>
        <p:spPr>
          <a:xfrm>
            <a:off x="657519" y="2533476"/>
            <a:ext cx="3266448" cy="3447832"/>
          </a:xfrm>
        </p:spPr>
        <p:txBody>
          <a:bodyPr anchor="t">
            <a:normAutofit/>
          </a:bodyPr>
          <a:lstStyle/>
          <a:p>
            <a:pPr marL="0" indent="0">
              <a:buNone/>
            </a:pPr>
            <a:r>
              <a:rPr lang="nb-NO" sz="2200" dirty="0"/>
              <a:t>Vi kan dele bakterier inn i to hovedgrupper: gram-positive (G+) og gram-negative (G-). </a:t>
            </a:r>
          </a:p>
          <a:p>
            <a:pPr marL="0" indent="0">
              <a:buNone/>
            </a:pPr>
            <a:r>
              <a:rPr lang="nb-NO" sz="2200" dirty="0"/>
              <a:t>Ved å bruke gramfarging, kan vi se om bakteriene er gram-positive eller gram-negative.</a:t>
            </a:r>
          </a:p>
        </p:txBody>
      </p:sp>
      <p:pic>
        <p:nvPicPr>
          <p:cNvPr id="5" name="Bilde 4" descr="Illustrasjon av bakterier">
            <a:extLst>
              <a:ext uri="{FF2B5EF4-FFF2-40B4-BE49-F238E27FC236}">
                <a16:creationId xmlns:a16="http://schemas.microsoft.com/office/drawing/2014/main" id="{648D5E33-CEA6-1DCA-708F-FD98E6540E0C}"/>
              </a:ext>
            </a:extLst>
          </p:cNvPr>
          <p:cNvPicPr>
            <a:picLocks noChangeAspect="1"/>
          </p:cNvPicPr>
          <p:nvPr/>
        </p:nvPicPr>
        <p:blipFill>
          <a:blip r:embed="rId2">
            <a:extLst>
              <a:ext uri="{28A0092B-C50C-407E-A947-70E740481C1C}">
                <a14:useLocalDpi xmlns:a14="http://schemas.microsoft.com/office/drawing/2010/main" val="0"/>
              </a:ext>
            </a:extLst>
          </a:blip>
          <a:srcRect l="34025" r="29308" b="1"/>
          <a:stretch>
            <a:fillRect/>
          </a:stretch>
        </p:blipFill>
        <p:spPr>
          <a:xfrm>
            <a:off x="4572000" y="10"/>
            <a:ext cx="4571999" cy="6857990"/>
          </a:xfrm>
          <a:prstGeom prst="rect">
            <a:avLst/>
          </a:prstGeom>
          <a:solidFill>
            <a:schemeClr val="accent5">
              <a:lumMod val="20000"/>
              <a:lumOff val="80000"/>
            </a:schemeClr>
          </a:solidFill>
        </p:spPr>
      </p:pic>
      <p:sp>
        <p:nvSpPr>
          <p:cNvPr id="22" name="Rectangle 21">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82135" y="3792161"/>
            <a:ext cx="1559464" cy="4579735"/>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11580" y="-3760"/>
            <a:ext cx="1632418"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4572000" y="5502302"/>
            <a:ext cx="4579735"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8" name="Rectangle 27">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770169" y="2939627"/>
            <a:ext cx="2372181"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Tree>
    <p:extLst>
      <p:ext uri="{BB962C8B-B14F-4D97-AF65-F5344CB8AC3E}">
        <p14:creationId xmlns:p14="http://schemas.microsoft.com/office/powerpoint/2010/main" val="3602704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23"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2FF4780-CD6D-411B-BB09-AC31C154E2A9}"/>
              </a:ext>
            </a:extLst>
          </p:cNvPr>
          <p:cNvSpPr>
            <a:spLocks noGrp="1"/>
          </p:cNvSpPr>
          <p:nvPr>
            <p:ph type="title"/>
          </p:nvPr>
        </p:nvSpPr>
        <p:spPr>
          <a:xfrm>
            <a:off x="571350" y="222505"/>
            <a:ext cx="4768746" cy="1708242"/>
          </a:xfrm>
        </p:spPr>
        <p:txBody>
          <a:bodyPr anchor="ctr">
            <a:normAutofit/>
          </a:bodyPr>
          <a:lstStyle/>
          <a:p>
            <a:r>
              <a:rPr lang="nb-NO" sz="3500" dirty="0"/>
              <a:t>Behandling av bakterielle sykdommer</a:t>
            </a:r>
          </a:p>
        </p:txBody>
      </p:sp>
      <p:sp>
        <p:nvSpPr>
          <p:cNvPr id="3" name="Plassholder for innhold 2">
            <a:extLst>
              <a:ext uri="{FF2B5EF4-FFF2-40B4-BE49-F238E27FC236}">
                <a16:creationId xmlns:a16="http://schemas.microsoft.com/office/drawing/2014/main" id="{276073C0-B2D3-4C3B-8205-92A0E78950F4}"/>
              </a:ext>
            </a:extLst>
          </p:cNvPr>
          <p:cNvSpPr>
            <a:spLocks noGrp="1"/>
          </p:cNvSpPr>
          <p:nvPr>
            <p:ph idx="1"/>
          </p:nvPr>
        </p:nvSpPr>
        <p:spPr>
          <a:xfrm>
            <a:off x="571350" y="2153252"/>
            <a:ext cx="5847738" cy="4086827"/>
          </a:xfrm>
        </p:spPr>
        <p:txBody>
          <a:bodyPr anchor="ctr">
            <a:noAutofit/>
          </a:bodyPr>
          <a:lstStyle/>
          <a:p>
            <a:r>
              <a:rPr lang="nb-NO" sz="2200" dirty="0"/>
              <a:t>Det er viktig å finne ut hva slags bakterier som forårsaker sykdom for å tilpasse behandlingen best mulig. </a:t>
            </a:r>
          </a:p>
          <a:p>
            <a:r>
              <a:rPr lang="nb-NO" sz="2200" b="1" dirty="0" err="1"/>
              <a:t>Smalspektrede</a:t>
            </a:r>
            <a:r>
              <a:rPr lang="nb-NO" sz="2200" b="1" dirty="0"/>
              <a:t> antibiotika </a:t>
            </a:r>
            <a:r>
              <a:rPr lang="nb-NO" sz="2200" dirty="0"/>
              <a:t>er beregnet på noen få bakterietyper og passer fint hvis man vet hvilke bakterier det er som forårsaker sykdommen. </a:t>
            </a:r>
          </a:p>
          <a:p>
            <a:r>
              <a:rPr lang="nb-NO" sz="2200" b="1" dirty="0" err="1"/>
              <a:t>Bredspektrede</a:t>
            </a:r>
            <a:r>
              <a:rPr lang="nb-NO" sz="2200" b="1" dirty="0"/>
              <a:t> antibiotika </a:t>
            </a:r>
            <a:r>
              <a:rPr lang="nb-NO" sz="2200" dirty="0"/>
              <a:t>angriper gram-positive og gram-negative bakterier mer likt og er effektive mot mange ulike bakterier. Ulempen er at de også dreper bakterier som er nyttige for oss, som for eksempel bakterier i tarmsystemet. Omfattende bruk av </a:t>
            </a:r>
            <a:r>
              <a:rPr lang="nb-NO" sz="2200" dirty="0" err="1"/>
              <a:t>bredspektrede</a:t>
            </a:r>
            <a:r>
              <a:rPr lang="nb-NO" sz="2200" dirty="0"/>
              <a:t> antibiotika øker også risikoen for resistens.</a:t>
            </a:r>
          </a:p>
        </p:txBody>
      </p:sp>
      <p:pic>
        <p:nvPicPr>
          <p:cNvPr id="5" name="Bilde 4" descr="Foto av ulike tabletter">
            <a:extLst>
              <a:ext uri="{FF2B5EF4-FFF2-40B4-BE49-F238E27FC236}">
                <a16:creationId xmlns:a16="http://schemas.microsoft.com/office/drawing/2014/main" id="{77530251-A4A2-0FEE-25A8-AC1DEC1CC800}"/>
              </a:ext>
            </a:extLst>
          </p:cNvPr>
          <p:cNvPicPr>
            <a:picLocks noChangeAspect="1"/>
          </p:cNvPicPr>
          <p:nvPr/>
        </p:nvPicPr>
        <p:blipFill>
          <a:blip r:embed="rId2">
            <a:extLst>
              <a:ext uri="{28A0092B-C50C-407E-A947-70E740481C1C}">
                <a14:useLocalDpi xmlns:a14="http://schemas.microsoft.com/office/drawing/2010/main" val="0"/>
              </a:ext>
            </a:extLst>
          </a:blip>
          <a:srcRect l="41845" t="-1" r="33996" b="-1"/>
          <a:stretch/>
        </p:blipFill>
        <p:spPr>
          <a:xfrm>
            <a:off x="6657974" y="-10886"/>
            <a:ext cx="2486025"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950192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2FBDA6-A079-4753-B057-4CF374D8B943}"/>
              </a:ext>
            </a:extLst>
          </p:cNvPr>
          <p:cNvSpPr>
            <a:spLocks noGrp="1"/>
          </p:cNvSpPr>
          <p:nvPr>
            <p:ph type="title"/>
          </p:nvPr>
        </p:nvSpPr>
        <p:spPr/>
        <p:txBody>
          <a:bodyPr/>
          <a:lstStyle/>
          <a:p>
            <a:r>
              <a:rPr lang="nb-NO" dirty="0"/>
              <a:t>Økt 4</a:t>
            </a:r>
          </a:p>
        </p:txBody>
      </p:sp>
      <p:pic>
        <p:nvPicPr>
          <p:cNvPr id="4" name="Plassholder for innhold 3" descr="Foto av person som ser i mikroskop"/>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733730" y="1786436"/>
            <a:ext cx="6527007" cy="4351338"/>
          </a:xfrm>
        </p:spPr>
      </p:pic>
    </p:spTree>
    <p:extLst>
      <p:ext uri="{BB962C8B-B14F-4D97-AF65-F5344CB8AC3E}">
        <p14:creationId xmlns:p14="http://schemas.microsoft.com/office/powerpoint/2010/main" val="714851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Gramfarging</a:t>
            </a:r>
            <a:endParaRPr lang="en-US" dirty="0"/>
          </a:p>
        </p:txBody>
      </p:sp>
      <p:sp>
        <p:nvSpPr>
          <p:cNvPr id="3" name="Content Placeholder 2"/>
          <p:cNvSpPr>
            <a:spLocks noGrp="1"/>
          </p:cNvSpPr>
          <p:nvPr>
            <p:ph idx="1"/>
          </p:nvPr>
        </p:nvSpPr>
        <p:spPr>
          <a:xfrm>
            <a:off x="628650" y="1468178"/>
            <a:ext cx="7886700" cy="4351338"/>
          </a:xfrm>
        </p:spPr>
        <p:txBody>
          <a:bodyPr>
            <a:normAutofit/>
          </a:bodyPr>
          <a:lstStyle/>
          <a:p>
            <a:r>
              <a:rPr lang="nb-NO" sz="2200" dirty="0"/>
              <a:t>en viktig metode i medisinsk bakteriologi </a:t>
            </a:r>
          </a:p>
          <a:p>
            <a:r>
              <a:rPr lang="nb-NO" sz="2200" dirty="0"/>
              <a:t>brukes til å få mer informasjon om bakteriene slik at behandlingen kan bli mest mulig treffsikker</a:t>
            </a:r>
          </a:p>
          <a:p>
            <a:r>
              <a:rPr lang="nb-NO" sz="2200" dirty="0"/>
              <a:t>skiller mellom gram-negative (G-) og gram-positive (G+) bakterier</a:t>
            </a:r>
          </a:p>
          <a:p>
            <a:r>
              <a:rPr lang="nb-NO" sz="2200" dirty="0"/>
              <a:t>gram-negative bakterier fremstår som rødfargede ved gramfarging fordi celleveggen består av flere lag og tar ikke så lett til seg farge</a:t>
            </a:r>
          </a:p>
          <a:p>
            <a:r>
              <a:rPr lang="nb-NO" sz="2200" dirty="0"/>
              <a:t>gram-positive bakterier fremstår som blåfargede ved gramfarging på grunn av at de har en cellevegg som lett tar til seg farge </a:t>
            </a:r>
            <a:endParaRPr lang="en-US" sz="2200" dirty="0"/>
          </a:p>
        </p:txBody>
      </p:sp>
      <p:pic>
        <p:nvPicPr>
          <p:cNvPr id="5" name="Picture 4" descr="Mikroskopbilde av rødfargede gram-negative bakterier "/>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00175" y="4904509"/>
            <a:ext cx="2857240" cy="1860820"/>
          </a:xfrm>
          <a:prstGeom prst="rect">
            <a:avLst/>
          </a:prstGeom>
        </p:spPr>
      </p:pic>
      <p:pic>
        <p:nvPicPr>
          <p:cNvPr id="6" name="Picture 5" descr="Mikroskopbilde av blåfargede gram-positive bakterier "/>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32268" y="4904509"/>
            <a:ext cx="2791230" cy="1860820"/>
          </a:xfrm>
          <a:prstGeom prst="rect">
            <a:avLst/>
          </a:prstGeom>
        </p:spPr>
      </p:pic>
    </p:spTree>
    <p:extLst>
      <p:ext uri="{BB962C8B-B14F-4D97-AF65-F5344CB8AC3E}">
        <p14:creationId xmlns:p14="http://schemas.microsoft.com/office/powerpoint/2010/main" val="2759493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1B41F73-DAF6-6DAF-8213-94E1D2E76A5E}"/>
              </a:ext>
            </a:extLst>
          </p:cNvPr>
          <p:cNvSpPr>
            <a:spLocks noGrp="1"/>
          </p:cNvSpPr>
          <p:nvPr>
            <p:ph type="title"/>
          </p:nvPr>
        </p:nvSpPr>
        <p:spPr>
          <a:xfrm>
            <a:off x="5054346" y="638089"/>
            <a:ext cx="3614166" cy="1476801"/>
          </a:xfrm>
        </p:spPr>
        <p:txBody>
          <a:bodyPr vert="horz" lIns="91440" tIns="45720" rIns="91440" bIns="45720" rtlCol="0" anchor="b">
            <a:normAutofit/>
          </a:bodyPr>
          <a:lstStyle/>
          <a:p>
            <a:r>
              <a:rPr lang="en-US" sz="4700" kern="1200">
                <a:solidFill>
                  <a:schemeClr val="tx1"/>
                </a:solidFill>
                <a:latin typeface="+mj-lt"/>
                <a:ea typeface="+mj-ea"/>
                <a:cs typeface="+mj-cs"/>
              </a:rPr>
              <a:t>Hva er en infeksjon?</a:t>
            </a:r>
          </a:p>
        </p:txBody>
      </p:sp>
      <p:pic>
        <p:nvPicPr>
          <p:cNvPr id="6" name="Plassholder for innhold 5">
            <a:extLst>
              <a:ext uri="{FF2B5EF4-FFF2-40B4-BE49-F238E27FC236}">
                <a16:creationId xmlns:a16="http://schemas.microsoft.com/office/drawing/2014/main" id="{F9EEBE8A-7C19-3D54-B4C7-D08EAD66BFC2}"/>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202" y="2031845"/>
            <a:ext cx="4094226" cy="2794309"/>
          </a:xfrm>
          <a:prstGeom prst="rect">
            <a:avLst/>
          </a:prstGeom>
        </p:spPr>
      </p:pic>
      <p:sp>
        <p:nvSpPr>
          <p:cNvPr id="20"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4346"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lternativ prosess 4">
            <a:extLst>
              <a:ext uri="{FF2B5EF4-FFF2-40B4-BE49-F238E27FC236}">
                <a16:creationId xmlns:a16="http://schemas.microsoft.com/office/drawing/2014/main" id="{86B1A4F3-54A8-EC63-7424-47E03B19BD38}"/>
              </a:ext>
            </a:extLst>
          </p:cNvPr>
          <p:cNvSpPr/>
          <p:nvPr/>
        </p:nvSpPr>
        <p:spPr>
          <a:xfrm>
            <a:off x="5054346" y="2664886"/>
            <a:ext cx="3614166" cy="3550789"/>
          </a:xfrm>
          <a:prstGeom prst="flowChartAlternateProcess">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p>
            <a:pPr marL="385763" indent="-228600" defTabSz="914400">
              <a:lnSpc>
                <a:spcPct val="90000"/>
              </a:lnSpc>
              <a:spcAft>
                <a:spcPts val="600"/>
              </a:spcAft>
              <a:buFont typeface="Arial" panose="020B0604020202020204" pitchFamily="34" charset="0"/>
              <a:buChar char="•"/>
            </a:pPr>
            <a:r>
              <a:rPr lang="nb-NO" sz="2200" dirty="0">
                <a:solidFill>
                  <a:schemeClr val="tx1"/>
                </a:solidFill>
              </a:rPr>
              <a:t>Tenk i ett minutt</a:t>
            </a:r>
          </a:p>
          <a:p>
            <a:pPr marL="385763" indent="-228600" defTabSz="914400">
              <a:lnSpc>
                <a:spcPct val="90000"/>
              </a:lnSpc>
              <a:spcAft>
                <a:spcPts val="600"/>
              </a:spcAft>
              <a:buFont typeface="Arial" panose="020B0604020202020204" pitchFamily="34" charset="0"/>
              <a:buChar char="•"/>
            </a:pPr>
            <a:r>
              <a:rPr lang="nb-NO" sz="2200" dirty="0">
                <a:solidFill>
                  <a:schemeClr val="tx1"/>
                </a:solidFill>
              </a:rPr>
              <a:t>Diskuter med naboen i ett minutt</a:t>
            </a:r>
          </a:p>
          <a:p>
            <a:pPr marL="385763" indent="-228600" defTabSz="914400">
              <a:lnSpc>
                <a:spcPct val="90000"/>
              </a:lnSpc>
              <a:spcAft>
                <a:spcPts val="600"/>
              </a:spcAft>
              <a:buFont typeface="Arial" panose="020B0604020202020204" pitchFamily="34" charset="0"/>
              <a:buChar char="•"/>
            </a:pPr>
            <a:r>
              <a:rPr lang="nb-NO" sz="2200" dirty="0">
                <a:solidFill>
                  <a:schemeClr val="tx1"/>
                </a:solidFill>
              </a:rPr>
              <a:t>Del i klassen</a:t>
            </a:r>
          </a:p>
          <a:p>
            <a:pPr indent="-228600" defTabSz="914400">
              <a:lnSpc>
                <a:spcPct val="90000"/>
              </a:lnSpc>
              <a:spcAft>
                <a:spcPts val="600"/>
              </a:spcAft>
              <a:buFont typeface="Arial" panose="020B0604020202020204" pitchFamily="34" charset="0"/>
              <a:buChar char="•"/>
            </a:pPr>
            <a:endParaRPr lang="nb-NO" sz="2200" dirty="0">
              <a:solidFill>
                <a:schemeClr val="tx1"/>
              </a:solidFill>
            </a:endParaRPr>
          </a:p>
          <a:p>
            <a:pPr indent="-228600" defTabSz="914400">
              <a:lnSpc>
                <a:spcPct val="90000"/>
              </a:lnSpc>
              <a:spcAft>
                <a:spcPts val="600"/>
              </a:spcAft>
              <a:buFont typeface="Arial" panose="020B0604020202020204" pitchFamily="34" charset="0"/>
              <a:buChar char="•"/>
            </a:pPr>
            <a:endParaRPr lang="nb-NO" sz="2200" dirty="0">
              <a:solidFill>
                <a:schemeClr val="tx1"/>
              </a:solidFill>
            </a:endParaRPr>
          </a:p>
        </p:txBody>
      </p:sp>
    </p:spTree>
    <p:extLst>
      <p:ext uri="{BB962C8B-B14F-4D97-AF65-F5344CB8AC3E}">
        <p14:creationId xmlns:p14="http://schemas.microsoft.com/office/powerpoint/2010/main" val="831771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CF4C5E-D40B-4762-A1B9-54E3484B725C}"/>
              </a:ext>
            </a:extLst>
          </p:cNvPr>
          <p:cNvSpPr>
            <a:spLocks noGrp="1"/>
          </p:cNvSpPr>
          <p:nvPr>
            <p:ph type="title"/>
          </p:nvPr>
        </p:nvSpPr>
        <p:spPr>
          <a:xfrm>
            <a:off x="628650" y="135525"/>
            <a:ext cx="7886700" cy="1325563"/>
          </a:xfrm>
        </p:spPr>
        <p:txBody>
          <a:bodyPr/>
          <a:lstStyle/>
          <a:p>
            <a:r>
              <a:rPr lang="nb-NO" dirty="0"/>
              <a:t>To hovedgrupper bakterier</a:t>
            </a:r>
          </a:p>
        </p:txBody>
      </p:sp>
      <p:sp>
        <p:nvSpPr>
          <p:cNvPr id="3" name="Plassholder for innhold 2">
            <a:extLst>
              <a:ext uri="{FF2B5EF4-FFF2-40B4-BE49-F238E27FC236}">
                <a16:creationId xmlns:a16="http://schemas.microsoft.com/office/drawing/2014/main" id="{8EF6AFC6-0ABB-46FE-A4BE-62F7FBAC1210}"/>
              </a:ext>
            </a:extLst>
          </p:cNvPr>
          <p:cNvSpPr>
            <a:spLocks noGrp="1"/>
          </p:cNvSpPr>
          <p:nvPr>
            <p:ph idx="1"/>
          </p:nvPr>
        </p:nvSpPr>
        <p:spPr>
          <a:xfrm>
            <a:off x="628650" y="1306129"/>
            <a:ext cx="7981340" cy="4351338"/>
          </a:xfrm>
        </p:spPr>
        <p:txBody>
          <a:bodyPr>
            <a:normAutofit/>
          </a:bodyPr>
          <a:lstStyle/>
          <a:p>
            <a:pPr marL="0" indent="0">
              <a:buNone/>
            </a:pPr>
            <a:r>
              <a:rPr lang="nb-NO" sz="2200" dirty="0"/>
              <a:t>Noen av de mest vanlige gram-positive og gram-negative bakterier, og hvilke sykdommer de kan føre til:</a:t>
            </a:r>
          </a:p>
        </p:txBody>
      </p:sp>
      <p:graphicFrame>
        <p:nvGraphicFramePr>
          <p:cNvPr id="7" name="Tabell 6">
            <a:extLst>
              <a:ext uri="{FF2B5EF4-FFF2-40B4-BE49-F238E27FC236}">
                <a16:creationId xmlns:a16="http://schemas.microsoft.com/office/drawing/2014/main" id="{E6517FA1-60B3-6B2D-45F1-91291AF31944}"/>
              </a:ext>
            </a:extLst>
          </p:cNvPr>
          <p:cNvGraphicFramePr>
            <a:graphicFrameLocks noGrp="1"/>
          </p:cNvGraphicFramePr>
          <p:nvPr>
            <p:extLst>
              <p:ext uri="{D42A27DB-BD31-4B8C-83A1-F6EECF244321}">
                <p14:modId xmlns:p14="http://schemas.microsoft.com/office/powerpoint/2010/main" val="1996565737"/>
              </p:ext>
            </p:extLst>
          </p:nvPr>
        </p:nvGraphicFramePr>
        <p:xfrm>
          <a:off x="725975" y="2045302"/>
          <a:ext cx="7881330" cy="1854200"/>
        </p:xfrm>
        <a:graphic>
          <a:graphicData uri="http://schemas.openxmlformats.org/drawingml/2006/table">
            <a:tbl>
              <a:tblPr firstRow="1" bandRow="1">
                <a:tableStyleId>{5C22544A-7EE6-4342-B048-85BDC9FD1C3A}</a:tableStyleId>
              </a:tblPr>
              <a:tblGrid>
                <a:gridCol w="4303228">
                  <a:extLst>
                    <a:ext uri="{9D8B030D-6E8A-4147-A177-3AD203B41FA5}">
                      <a16:colId xmlns:a16="http://schemas.microsoft.com/office/drawing/2014/main" val="1109306527"/>
                    </a:ext>
                  </a:extLst>
                </a:gridCol>
                <a:gridCol w="3578102">
                  <a:extLst>
                    <a:ext uri="{9D8B030D-6E8A-4147-A177-3AD203B41FA5}">
                      <a16:colId xmlns:a16="http://schemas.microsoft.com/office/drawing/2014/main" val="573628491"/>
                    </a:ext>
                  </a:extLst>
                </a:gridCol>
              </a:tblGrid>
              <a:tr h="370840">
                <a:tc>
                  <a:txBody>
                    <a:bodyPr/>
                    <a:lstStyle/>
                    <a:p>
                      <a:pPr>
                        <a:lnSpc>
                          <a:spcPct val="107000"/>
                        </a:lnSpc>
                        <a:spcBef>
                          <a:spcPts val="200"/>
                        </a:spcBef>
                        <a:buNone/>
                      </a:pPr>
                      <a:r>
                        <a:rPr lang="nb-NO" sz="16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Gram-positive bakterier</a:t>
                      </a:r>
                      <a:endParaRPr lang="nn-NO" sz="11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0800" marR="50800" marT="50800" marB="50800">
                    <a:solidFill>
                      <a:schemeClr val="accent1">
                        <a:lumMod val="50000"/>
                      </a:schemeClr>
                    </a:solidFill>
                  </a:tcPr>
                </a:tc>
                <a:tc>
                  <a:txBody>
                    <a:bodyPr/>
                    <a:lstStyle/>
                    <a:p>
                      <a:pPr>
                        <a:lnSpc>
                          <a:spcPct val="107000"/>
                        </a:lnSpc>
                        <a:spcBef>
                          <a:spcPts val="200"/>
                        </a:spcBef>
                        <a:buNone/>
                      </a:pPr>
                      <a:r>
                        <a:rPr lang="nb-NO" sz="16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Infeksjoner (eksempel)</a:t>
                      </a:r>
                      <a:endParaRPr lang="nn-NO" sz="11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0800" marR="50800" marT="50800" marB="50800">
                    <a:solidFill>
                      <a:schemeClr val="accent1">
                        <a:lumMod val="50000"/>
                      </a:schemeClr>
                    </a:solidFill>
                  </a:tcPr>
                </a:tc>
                <a:extLst>
                  <a:ext uri="{0D108BD9-81ED-4DB2-BD59-A6C34878D82A}">
                    <a16:rowId xmlns:a16="http://schemas.microsoft.com/office/drawing/2014/main" val="2776842661"/>
                  </a:ext>
                </a:extLst>
              </a:tr>
              <a:tr h="370840">
                <a:tc>
                  <a:txBody>
                    <a:bodyPr/>
                    <a:lstStyle/>
                    <a:p>
                      <a:pPr>
                        <a:lnSpc>
                          <a:spcPct val="107000"/>
                        </a:lnSpc>
                        <a:spcAft>
                          <a:spcPts val="800"/>
                        </a:spcAft>
                        <a:buNone/>
                      </a:pPr>
                      <a:r>
                        <a:rPr lang="nb-NO" sz="135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Pneumokokker</a:t>
                      </a:r>
                      <a:r>
                        <a:rPr lang="nb-NO" sz="135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nb-NO" sz="1350" b="0" i="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nb-NO" sz="135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Streptococcus</a:t>
                      </a:r>
                      <a:r>
                        <a:rPr lang="nb-NO" sz="135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nb-NO" sz="135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pneumoniae</a:t>
                      </a:r>
                      <a:r>
                        <a:rPr lang="nb-NO" sz="13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nb-NO" sz="135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pneumococci</a:t>
                      </a:r>
                      <a:r>
                        <a:rPr lang="nb-NO" sz="13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nn-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a:lnSpc>
                          <a:spcPct val="107000"/>
                        </a:lnSpc>
                        <a:spcAft>
                          <a:spcPts val="800"/>
                        </a:spcAft>
                        <a:buNone/>
                      </a:pPr>
                      <a:r>
                        <a:rPr lang="nb-NO" sz="13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Lungebetennelse, meningitt</a:t>
                      </a:r>
                      <a:endParaRPr lang="nn-NO" sz="11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1522198254"/>
                  </a:ext>
                </a:extLst>
              </a:tr>
              <a:tr h="370840">
                <a:tc>
                  <a:txBody>
                    <a:bodyPr/>
                    <a:lstStyle/>
                    <a:p>
                      <a:pPr>
                        <a:lnSpc>
                          <a:spcPct val="107000"/>
                        </a:lnSpc>
                        <a:spcAft>
                          <a:spcPts val="800"/>
                        </a:spcAft>
                        <a:buNone/>
                      </a:pPr>
                      <a:r>
                        <a:rPr lang="nb-NO" sz="135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Gule stafylokokker </a:t>
                      </a:r>
                      <a:r>
                        <a:rPr lang="nb-NO" sz="1350" b="0" i="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nb-NO" sz="135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Staphylococcus</a:t>
                      </a:r>
                      <a:r>
                        <a:rPr lang="nb-NO" sz="135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nb-NO" sz="135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aureus</a:t>
                      </a:r>
                      <a:r>
                        <a:rPr lang="nb-NO" sz="13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nb-NO" sz="135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 </a:t>
                      </a:r>
                      <a:r>
                        <a:rPr lang="nb-NO" sz="135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aureus</a:t>
                      </a:r>
                      <a:r>
                        <a:rPr lang="nb-NO" sz="13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nn-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a:lnSpc>
                          <a:spcPct val="107000"/>
                        </a:lnSpc>
                        <a:spcAft>
                          <a:spcPts val="800"/>
                        </a:spcAft>
                        <a:buNone/>
                      </a:pPr>
                      <a:r>
                        <a:rPr lang="nb-NO" sz="13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Sårinfeksjoner</a:t>
                      </a:r>
                      <a:endParaRPr lang="nn-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1408200199"/>
                  </a:ext>
                </a:extLst>
              </a:tr>
              <a:tr h="370840">
                <a:tc>
                  <a:txBody>
                    <a:bodyPr/>
                    <a:lstStyle/>
                    <a:p>
                      <a:pPr>
                        <a:lnSpc>
                          <a:spcPct val="107000"/>
                        </a:lnSpc>
                        <a:spcAft>
                          <a:spcPts val="800"/>
                        </a:spcAft>
                        <a:buNone/>
                      </a:pPr>
                      <a:r>
                        <a:rPr lang="nb-NO" sz="135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Streptokokker </a:t>
                      </a:r>
                      <a:r>
                        <a:rPr lang="nb-NO" sz="1350" b="0" i="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nb-NO" sz="135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Streptococci</a:t>
                      </a:r>
                      <a:r>
                        <a:rPr lang="nb-NO" sz="1350" i="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nn-NO" sz="1100" i="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a:lnSpc>
                          <a:spcPct val="107000"/>
                        </a:lnSpc>
                        <a:spcAft>
                          <a:spcPts val="800"/>
                        </a:spcAft>
                        <a:buNone/>
                      </a:pPr>
                      <a:r>
                        <a:rPr lang="nb-NO" sz="13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Hals- og sårinfeksjoner</a:t>
                      </a:r>
                      <a:endParaRPr lang="nn-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1501226343"/>
                  </a:ext>
                </a:extLst>
              </a:tr>
              <a:tr h="370840">
                <a:tc>
                  <a:txBody>
                    <a:bodyPr/>
                    <a:lstStyle/>
                    <a:p>
                      <a:pPr>
                        <a:lnSpc>
                          <a:spcPct val="107000"/>
                        </a:lnSpc>
                        <a:spcAft>
                          <a:spcPts val="800"/>
                        </a:spcAft>
                        <a:buNone/>
                      </a:pPr>
                      <a:r>
                        <a:rPr lang="nb-NO" sz="1350" b="1"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Clostridium</a:t>
                      </a:r>
                      <a:r>
                        <a:rPr lang="nb-NO" sz="135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nb-NO" sz="1350" b="1"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difficile</a:t>
                      </a:r>
                      <a:r>
                        <a:rPr lang="nb-NO" sz="135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nb-NO" sz="1350" b="0" i="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nb-NO" sz="1350" b="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 </a:t>
                      </a:r>
                      <a:r>
                        <a:rPr lang="nb-NO" sz="1350" b="0" i="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difficile</a:t>
                      </a:r>
                      <a:r>
                        <a:rPr lang="nb-NO" sz="1350" b="0" i="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nn-NO" sz="1100" b="0" i="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a:lnSpc>
                          <a:spcPct val="107000"/>
                        </a:lnSpc>
                        <a:spcAft>
                          <a:spcPts val="800"/>
                        </a:spcAft>
                        <a:buNone/>
                      </a:pPr>
                      <a:r>
                        <a:rPr lang="nb-NO" sz="135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Enterokolitt</a:t>
                      </a:r>
                      <a:r>
                        <a:rPr lang="nb-NO" sz="13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Betennelse i tynn- og tykktarm</a:t>
                      </a:r>
                      <a:endParaRPr lang="nn-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3598099065"/>
                  </a:ext>
                </a:extLst>
              </a:tr>
            </a:tbl>
          </a:graphicData>
        </a:graphic>
      </p:graphicFrame>
      <p:graphicFrame>
        <p:nvGraphicFramePr>
          <p:cNvPr id="8" name="Tabell 7">
            <a:extLst>
              <a:ext uri="{FF2B5EF4-FFF2-40B4-BE49-F238E27FC236}">
                <a16:creationId xmlns:a16="http://schemas.microsoft.com/office/drawing/2014/main" id="{0BC74AD5-0607-2A05-B442-8996350A7E08}"/>
              </a:ext>
            </a:extLst>
          </p:cNvPr>
          <p:cNvGraphicFramePr>
            <a:graphicFrameLocks noGrp="1"/>
          </p:cNvGraphicFramePr>
          <p:nvPr>
            <p:extLst>
              <p:ext uri="{D42A27DB-BD31-4B8C-83A1-F6EECF244321}">
                <p14:modId xmlns:p14="http://schemas.microsoft.com/office/powerpoint/2010/main" val="2941517474"/>
              </p:ext>
            </p:extLst>
          </p:nvPr>
        </p:nvGraphicFramePr>
        <p:xfrm>
          <a:off x="725975" y="3966602"/>
          <a:ext cx="7881330" cy="2757234"/>
        </p:xfrm>
        <a:graphic>
          <a:graphicData uri="http://schemas.openxmlformats.org/drawingml/2006/table">
            <a:tbl>
              <a:tblPr firstRow="1" bandRow="1">
                <a:tableStyleId>{5C22544A-7EE6-4342-B048-85BDC9FD1C3A}</a:tableStyleId>
              </a:tblPr>
              <a:tblGrid>
                <a:gridCol w="4322473">
                  <a:extLst>
                    <a:ext uri="{9D8B030D-6E8A-4147-A177-3AD203B41FA5}">
                      <a16:colId xmlns:a16="http://schemas.microsoft.com/office/drawing/2014/main" val="1109306527"/>
                    </a:ext>
                  </a:extLst>
                </a:gridCol>
                <a:gridCol w="3558857">
                  <a:extLst>
                    <a:ext uri="{9D8B030D-6E8A-4147-A177-3AD203B41FA5}">
                      <a16:colId xmlns:a16="http://schemas.microsoft.com/office/drawing/2014/main" val="573628491"/>
                    </a:ext>
                  </a:extLst>
                </a:gridCol>
              </a:tblGrid>
              <a:tr h="370840">
                <a:tc>
                  <a:txBody>
                    <a:bodyPr/>
                    <a:lstStyle/>
                    <a:p>
                      <a:pPr>
                        <a:lnSpc>
                          <a:spcPct val="107000"/>
                        </a:lnSpc>
                        <a:spcBef>
                          <a:spcPts val="200"/>
                        </a:spcBef>
                        <a:buNone/>
                      </a:pPr>
                      <a:r>
                        <a:rPr lang="nb-NO" sz="16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Gram-negative bakterier</a:t>
                      </a:r>
                      <a:endParaRPr lang="nn-NO" sz="11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0800" marR="50800" marT="50800" marB="50800">
                    <a:solidFill>
                      <a:schemeClr val="accent1">
                        <a:lumMod val="50000"/>
                      </a:schemeClr>
                    </a:solidFill>
                  </a:tcPr>
                </a:tc>
                <a:tc>
                  <a:txBody>
                    <a:bodyPr/>
                    <a:lstStyle/>
                    <a:p>
                      <a:pPr>
                        <a:lnSpc>
                          <a:spcPct val="107000"/>
                        </a:lnSpc>
                        <a:spcBef>
                          <a:spcPts val="200"/>
                        </a:spcBef>
                        <a:buNone/>
                      </a:pPr>
                      <a:r>
                        <a:rPr lang="nb-NO" sz="16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Infeksjoner (eksempel)</a:t>
                      </a:r>
                      <a:endParaRPr lang="nn-NO" sz="11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0800" marR="50800" marT="50800" marB="50800">
                    <a:solidFill>
                      <a:schemeClr val="accent1">
                        <a:lumMod val="50000"/>
                      </a:schemeClr>
                    </a:solidFill>
                  </a:tcPr>
                </a:tc>
                <a:extLst>
                  <a:ext uri="{0D108BD9-81ED-4DB2-BD59-A6C34878D82A}">
                    <a16:rowId xmlns:a16="http://schemas.microsoft.com/office/drawing/2014/main" val="2776842661"/>
                  </a:ext>
                </a:extLst>
              </a:tr>
              <a:tr h="370840">
                <a:tc>
                  <a:txBody>
                    <a:bodyPr/>
                    <a:lstStyle/>
                    <a:p>
                      <a:pPr>
                        <a:lnSpc>
                          <a:spcPct val="107000"/>
                        </a:lnSpc>
                        <a:spcAft>
                          <a:spcPts val="800"/>
                        </a:spcAft>
                        <a:buNone/>
                      </a:pPr>
                      <a:r>
                        <a:rPr lang="nb-NO" sz="1350" b="1" i="1" dirty="0" err="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Escherichia</a:t>
                      </a:r>
                      <a:r>
                        <a:rPr lang="nb-NO" sz="1350" b="1" i="1"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 </a:t>
                      </a:r>
                      <a:r>
                        <a:rPr lang="nb-NO" sz="1350" b="1" i="1" dirty="0" err="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coli</a:t>
                      </a:r>
                      <a:r>
                        <a:rPr lang="nb-NO" sz="1350" b="1"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 </a:t>
                      </a:r>
                      <a:r>
                        <a:rPr lang="nb-NO" sz="1350" b="0" i="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a:t>
                      </a:r>
                      <a:r>
                        <a:rPr lang="nb-NO" sz="1350" b="0" i="1"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E. </a:t>
                      </a:r>
                      <a:r>
                        <a:rPr lang="nb-NO" sz="1350" b="0" i="1" dirty="0" err="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coli</a:t>
                      </a:r>
                      <a:r>
                        <a:rPr lang="nb-NO" sz="1350" b="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a:t>
                      </a:r>
                      <a:endParaRPr lang="nn-NO"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a:lnSpc>
                          <a:spcPct val="107000"/>
                        </a:lnSpc>
                        <a:spcAft>
                          <a:spcPts val="800"/>
                        </a:spcAft>
                        <a:buNone/>
                      </a:pPr>
                      <a:r>
                        <a:rPr lang="nb-NO" sz="135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Urinveisinfeksjoner</a:t>
                      </a:r>
                      <a:endParaRPr lang="nn-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1522198254"/>
                  </a:ext>
                </a:extLst>
              </a:tr>
              <a:tr h="370840">
                <a:tc>
                  <a:txBody>
                    <a:bodyPr/>
                    <a:lstStyle/>
                    <a:p>
                      <a:pPr>
                        <a:lnSpc>
                          <a:spcPct val="107000"/>
                        </a:lnSpc>
                        <a:spcAft>
                          <a:spcPts val="800"/>
                        </a:spcAft>
                        <a:buNone/>
                      </a:pPr>
                      <a:r>
                        <a:rPr lang="nb-NO" sz="1350" b="1" i="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Klebsiella pneumoniae</a:t>
                      </a:r>
                      <a:endParaRPr lang="nn-NO" sz="11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a:lnSpc>
                          <a:spcPct val="107000"/>
                        </a:lnSpc>
                        <a:spcAft>
                          <a:spcPts val="800"/>
                        </a:spcAft>
                        <a:buNone/>
                      </a:pPr>
                      <a:r>
                        <a:rPr lang="nb-NO" sz="135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Urinveisinfeksjoner</a:t>
                      </a:r>
                      <a:endParaRPr lang="nn-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1408200199"/>
                  </a:ext>
                </a:extLst>
              </a:tr>
              <a:tr h="370840">
                <a:tc>
                  <a:txBody>
                    <a:bodyPr/>
                    <a:lstStyle/>
                    <a:p>
                      <a:pPr>
                        <a:lnSpc>
                          <a:spcPct val="107000"/>
                        </a:lnSpc>
                        <a:spcAft>
                          <a:spcPts val="800"/>
                        </a:spcAft>
                        <a:buNone/>
                      </a:pPr>
                      <a:r>
                        <a:rPr lang="nb-NO" sz="1350" b="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Salmonella, </a:t>
                      </a:r>
                      <a:r>
                        <a:rPr lang="nb-NO" sz="1350" b="1" i="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Campylobacter</a:t>
                      </a:r>
                      <a:endParaRPr lang="nn-NO" sz="11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a:lnSpc>
                          <a:spcPct val="107000"/>
                        </a:lnSpc>
                        <a:buNone/>
                      </a:pPr>
                      <a:r>
                        <a:rPr lang="nb-NO" sz="1350" dirty="0">
                          <a:solidFill>
                            <a:srgbClr val="2B2B2B"/>
                          </a:solidFill>
                          <a:effectLst/>
                          <a:latin typeface="Calibri" panose="020F0502020204030204" pitchFamily="34" charset="0"/>
                          <a:ea typeface="Times New Roman" panose="02020603050405020304" pitchFamily="18" charset="0"/>
                          <a:cs typeface="Times New Roman" panose="02020603050405020304" pitchFamily="18" charset="0"/>
                        </a:rPr>
                        <a:t>Gastroenteritt. Betennelse i mage- og tarmkanalen</a:t>
                      </a:r>
                      <a:endParaRPr lang="nn-NO"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0800" marR="50800" marT="50800" marB="50800"/>
                </a:tc>
                <a:extLst>
                  <a:ext uri="{0D108BD9-81ED-4DB2-BD59-A6C34878D82A}">
                    <a16:rowId xmlns:a16="http://schemas.microsoft.com/office/drawing/2014/main" val="1501226343"/>
                  </a:ext>
                </a:extLst>
              </a:tr>
              <a:tr h="370840">
                <a:tc>
                  <a:txBody>
                    <a:bodyPr/>
                    <a:lstStyle/>
                    <a:p>
                      <a:pPr>
                        <a:lnSpc>
                          <a:spcPct val="107000"/>
                        </a:lnSpc>
                        <a:spcAft>
                          <a:spcPts val="800"/>
                        </a:spcAft>
                        <a:buNone/>
                      </a:pPr>
                      <a:r>
                        <a:rPr lang="nb-NO" sz="1350" b="1"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Meningokokker </a:t>
                      </a:r>
                      <a:r>
                        <a:rPr lang="nb-NO" sz="1350" b="0" i="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a:t>
                      </a:r>
                      <a:r>
                        <a:rPr lang="nb-NO" sz="1350" i="1" dirty="0" err="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Neisseria</a:t>
                      </a:r>
                      <a:r>
                        <a:rPr lang="nb-NO" sz="1350" i="1"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 </a:t>
                      </a:r>
                      <a:r>
                        <a:rPr lang="nb-NO" sz="1350" i="1" dirty="0" err="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meningitidis</a:t>
                      </a:r>
                      <a:r>
                        <a:rPr lang="nb-NO" sz="1350" i="1"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 </a:t>
                      </a:r>
                      <a:r>
                        <a:rPr lang="nb-NO" sz="135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a:t>
                      </a:r>
                      <a:r>
                        <a:rPr lang="nb-NO" sz="1350" i="1" dirty="0" err="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meningococci</a:t>
                      </a:r>
                      <a:r>
                        <a:rPr lang="nb-NO" sz="135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a:t>
                      </a:r>
                      <a:endParaRPr lang="nn-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a:lnSpc>
                          <a:spcPct val="107000"/>
                        </a:lnSpc>
                        <a:spcAft>
                          <a:spcPts val="800"/>
                        </a:spcAft>
                        <a:buNone/>
                      </a:pPr>
                      <a:r>
                        <a:rPr lang="nb-NO" sz="135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Hjernehinnebetennelse</a:t>
                      </a:r>
                      <a:endParaRPr lang="nn-NO" sz="11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3080050864"/>
                  </a:ext>
                </a:extLst>
              </a:tr>
              <a:tr h="370840">
                <a:tc>
                  <a:txBody>
                    <a:bodyPr/>
                    <a:lstStyle/>
                    <a:p>
                      <a:pPr>
                        <a:lnSpc>
                          <a:spcPct val="107000"/>
                        </a:lnSpc>
                        <a:spcAft>
                          <a:spcPts val="800"/>
                        </a:spcAft>
                        <a:buNone/>
                      </a:pPr>
                      <a:r>
                        <a:rPr lang="nb-NO" sz="1350" b="1"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Gonokokk </a:t>
                      </a:r>
                      <a:r>
                        <a:rPr lang="nb-NO" sz="1350" b="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a:t>
                      </a:r>
                      <a:r>
                        <a:rPr lang="nb-NO" sz="1350" i="1" dirty="0" err="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Neisseria</a:t>
                      </a:r>
                      <a:r>
                        <a:rPr lang="nb-NO" sz="1350" i="1"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 </a:t>
                      </a:r>
                      <a:r>
                        <a:rPr lang="nb-NO" sz="1350" i="1" dirty="0" err="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gonorrhoeae</a:t>
                      </a:r>
                      <a:r>
                        <a:rPr lang="nb-NO" sz="1350" i="1"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 </a:t>
                      </a:r>
                      <a:r>
                        <a:rPr lang="nb-NO" sz="135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a:t>
                      </a:r>
                      <a:r>
                        <a:rPr lang="nb-NO" sz="1350" i="1" dirty="0" err="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gonococci</a:t>
                      </a:r>
                      <a:r>
                        <a:rPr lang="nb-NO" sz="135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a:t>
                      </a:r>
                      <a:endParaRPr lang="nn-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a:lnSpc>
                          <a:spcPct val="107000"/>
                        </a:lnSpc>
                        <a:spcAft>
                          <a:spcPts val="800"/>
                        </a:spcAft>
                        <a:buNone/>
                      </a:pPr>
                      <a:r>
                        <a:rPr lang="nb-NO" sz="135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Gonore</a:t>
                      </a:r>
                      <a:endParaRPr lang="nn-NO" sz="11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3794537670"/>
                  </a:ext>
                </a:extLst>
              </a:tr>
              <a:tr h="370840">
                <a:tc>
                  <a:txBody>
                    <a:bodyPr/>
                    <a:lstStyle/>
                    <a:p>
                      <a:pPr>
                        <a:lnSpc>
                          <a:spcPct val="107000"/>
                        </a:lnSpc>
                        <a:spcAft>
                          <a:spcPts val="800"/>
                        </a:spcAft>
                        <a:buNone/>
                      </a:pPr>
                      <a:r>
                        <a:rPr lang="nb-NO" sz="1350" b="1" i="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Haemophilus influenzae</a:t>
                      </a:r>
                      <a:endParaRPr lang="nn-NO" sz="110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a:lnSpc>
                          <a:spcPct val="107000"/>
                        </a:lnSpc>
                        <a:spcAft>
                          <a:spcPts val="800"/>
                        </a:spcAft>
                        <a:buNone/>
                      </a:pPr>
                      <a:r>
                        <a:rPr lang="nb-NO" sz="135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Bronkitt, bihulebetennelse</a:t>
                      </a:r>
                      <a:endParaRPr lang="nn-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3598099065"/>
                  </a:ext>
                </a:extLst>
              </a:tr>
            </a:tbl>
          </a:graphicData>
        </a:graphic>
      </p:graphicFrame>
    </p:spTree>
    <p:extLst>
      <p:ext uri="{BB962C8B-B14F-4D97-AF65-F5344CB8AC3E}">
        <p14:creationId xmlns:p14="http://schemas.microsoft.com/office/powerpoint/2010/main" val="2847136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B5E2FB2-FC9D-4FFB-ABD3-9148796D0152}"/>
              </a:ext>
            </a:extLst>
          </p:cNvPr>
          <p:cNvSpPr>
            <a:spLocks noGrp="1"/>
          </p:cNvSpPr>
          <p:nvPr>
            <p:ph type="title"/>
          </p:nvPr>
        </p:nvSpPr>
        <p:spPr>
          <a:xfrm>
            <a:off x="744241" y="1175335"/>
            <a:ext cx="3129360" cy="2495971"/>
          </a:xfrm>
        </p:spPr>
        <p:txBody>
          <a:bodyPr vert="horz" lIns="91440" tIns="45720" rIns="91440" bIns="45720" rtlCol="0" anchor="b">
            <a:normAutofit/>
          </a:bodyPr>
          <a:lstStyle/>
          <a:p>
            <a:r>
              <a:rPr lang="en-US" sz="3500" dirty="0"/>
              <a:t>Ny melding </a:t>
            </a:r>
            <a:r>
              <a:rPr lang="en-US" sz="3500" dirty="0" err="1"/>
              <a:t>fra</a:t>
            </a:r>
            <a:r>
              <a:rPr lang="en-US" sz="3500" dirty="0"/>
              <a:t> </a:t>
            </a:r>
            <a:r>
              <a:rPr lang="en-US" sz="3500" dirty="0" err="1"/>
              <a:t>laboratoriet</a:t>
            </a:r>
            <a:r>
              <a:rPr lang="en-US" sz="3500" dirty="0"/>
              <a:t>:</a:t>
            </a:r>
          </a:p>
        </p:txBody>
      </p:sp>
      <p:sp>
        <p:nvSpPr>
          <p:cNvPr id="3" name="Plassholder for innhold 2">
            <a:extLst>
              <a:ext uri="{FF2B5EF4-FFF2-40B4-BE49-F238E27FC236}">
                <a16:creationId xmlns:a16="http://schemas.microsoft.com/office/drawing/2014/main" id="{8E078B15-7C2C-4094-9F9A-D19D0D334150}"/>
              </a:ext>
            </a:extLst>
          </p:cNvPr>
          <p:cNvSpPr>
            <a:spLocks noGrp="1"/>
          </p:cNvSpPr>
          <p:nvPr>
            <p:ph idx="1"/>
          </p:nvPr>
        </p:nvSpPr>
        <p:spPr>
          <a:xfrm>
            <a:off x="733365" y="3930449"/>
            <a:ext cx="3642692" cy="1107895"/>
          </a:xfrm>
          <a:ln w="15875">
            <a:solidFill>
              <a:schemeClr val="tx1"/>
            </a:solidFill>
          </a:ln>
        </p:spPr>
        <p:txBody>
          <a:bodyPr vert="horz" lIns="91440" tIns="45720" rIns="91440" bIns="45720" rtlCol="0" anchor="t">
            <a:normAutofit/>
          </a:bodyPr>
          <a:lstStyle/>
          <a:p>
            <a:pPr marL="0" indent="0">
              <a:buNone/>
            </a:pPr>
            <a:r>
              <a:rPr lang="en-US" sz="2200" dirty="0"/>
              <a:t>Det er </a:t>
            </a:r>
            <a:r>
              <a:rPr lang="en-US" sz="2200" dirty="0" err="1"/>
              <a:t>funnet</a:t>
            </a:r>
            <a:r>
              <a:rPr lang="en-US" sz="2200" dirty="0"/>
              <a:t> </a:t>
            </a:r>
            <a:r>
              <a:rPr lang="en-US" sz="2200" b="1" dirty="0"/>
              <a:t>gram-positive </a:t>
            </a:r>
            <a:r>
              <a:rPr lang="en-US" sz="2200" b="1" dirty="0" err="1"/>
              <a:t>bakterier</a:t>
            </a:r>
            <a:r>
              <a:rPr lang="en-US" sz="2200" b="1" dirty="0"/>
              <a:t> </a:t>
            </a:r>
            <a:r>
              <a:rPr lang="en-US" sz="2200" dirty="0" err="1"/>
              <a:t>i</a:t>
            </a:r>
            <a:r>
              <a:rPr lang="en-US" sz="2200" dirty="0"/>
              <a:t> </a:t>
            </a:r>
            <a:r>
              <a:rPr lang="en-US" sz="2200" dirty="0" err="1"/>
              <a:t>prøvene</a:t>
            </a:r>
            <a:r>
              <a:rPr lang="en-US" sz="2200" dirty="0"/>
              <a:t> </a:t>
            </a:r>
            <a:r>
              <a:rPr lang="en-US" sz="2200" dirty="0" err="1"/>
              <a:t>fra</a:t>
            </a:r>
            <a:r>
              <a:rPr lang="en-US" sz="2200" dirty="0"/>
              <a:t> </a:t>
            </a:r>
            <a:r>
              <a:rPr lang="en-US" sz="2200" dirty="0" err="1"/>
              <a:t>pasienten</a:t>
            </a:r>
            <a:r>
              <a:rPr lang="en-US" sz="2200" dirty="0"/>
              <a:t>. </a:t>
            </a:r>
          </a:p>
        </p:txBody>
      </p:sp>
      <p:pic>
        <p:nvPicPr>
          <p:cNvPr id="4" name="Picture 5" descr="Mikroskopbilde av blåfargede gram-positive bakterier ">
            <a:extLst>
              <a:ext uri="{FF2B5EF4-FFF2-40B4-BE49-F238E27FC236}">
                <a16:creationId xmlns:a16="http://schemas.microsoft.com/office/drawing/2014/main" id="{56885674-4BF2-60BE-97DB-CD0CEF5274D5}"/>
              </a:ext>
              <a:ext uri="{C183D7F6-B498-43B3-948B-1728B52AA6E4}">
                <adec:decorative xmlns:adec="http://schemas.microsoft.com/office/drawing/2017/decorative" val="0"/>
              </a:ext>
            </a:extLst>
          </p:cNvPr>
          <p:cNvPicPr>
            <a:picLocks noChangeAspect="1"/>
          </p:cNvPicPr>
          <p:nvPr/>
        </p:nvPicPr>
        <p:blipFill>
          <a:blip r:embed="rId2" cstate="hqprint">
            <a:extLst>
              <a:ext uri="{28A0092B-C50C-407E-A947-70E740481C1C}">
                <a14:useLocalDpi xmlns:a14="http://schemas.microsoft.com/office/drawing/2010/main" val="0"/>
              </a:ext>
            </a:extLst>
          </a:blip>
          <a:srcRect l="21521" r="34146"/>
          <a:stretch>
            <a:fillRect/>
          </a:stretch>
        </p:blipFill>
        <p:spPr>
          <a:xfrm>
            <a:off x="4572000" y="-1"/>
            <a:ext cx="4572000" cy="6858001"/>
          </a:xfrm>
          <a:prstGeom prst="rect">
            <a:avLst/>
          </a:prstGeom>
        </p:spPr>
      </p:pic>
      <p:grpSp>
        <p:nvGrpSpPr>
          <p:cNvPr id="22" name="Group 21">
            <a:extLst>
              <a:ext uri="{FF2B5EF4-FFF2-40B4-BE49-F238E27FC236}">
                <a16:creationId xmlns:a16="http://schemas.microsoft.com/office/drawing/2014/main" id="{2B33CDD2-C0CB-D8AD-886D-0ABC95A02B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572000" y="-2"/>
            <a:ext cx="4572000" cy="6858001"/>
            <a:chOff x="-1" y="0"/>
            <a:chExt cx="7390263" cy="6858001"/>
          </a:xfrm>
        </p:grpSpPr>
        <p:sp>
          <p:nvSpPr>
            <p:cNvPr id="23" name="Rectangle 22">
              <a:extLst>
                <a:ext uri="{FF2B5EF4-FFF2-40B4-BE49-F238E27FC236}">
                  <a16:creationId xmlns:a16="http://schemas.microsoft.com/office/drawing/2014/main" id="{AC7F47A2-1E11-C302-6F8E-F03239998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AED115-5F26-CFFE-25B4-8CCB743BA1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5" name="Rectangle 24">
              <a:extLst>
                <a:ext uri="{FF2B5EF4-FFF2-40B4-BE49-F238E27FC236}">
                  <a16:creationId xmlns:a16="http://schemas.microsoft.com/office/drawing/2014/main" id="{FB3032F8-FDD1-98F1-B20E-FB9CDF9EB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Tree>
    <p:extLst>
      <p:ext uri="{BB962C8B-B14F-4D97-AF65-F5344CB8AC3E}">
        <p14:creationId xmlns:p14="http://schemas.microsoft.com/office/powerpoint/2010/main" val="305497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9904E3-9A63-49DD-83D4-7A1DB9D783F9}"/>
              </a:ext>
            </a:extLst>
          </p:cNvPr>
          <p:cNvSpPr>
            <a:spLocks noGrp="1"/>
          </p:cNvSpPr>
          <p:nvPr>
            <p:ph type="title"/>
          </p:nvPr>
        </p:nvSpPr>
        <p:spPr/>
        <p:txBody>
          <a:bodyPr/>
          <a:lstStyle/>
          <a:p>
            <a:r>
              <a:rPr lang="nb-NO" dirty="0"/>
              <a:t>Økt 5</a:t>
            </a:r>
          </a:p>
        </p:txBody>
      </p:sp>
      <p:sp>
        <p:nvSpPr>
          <p:cNvPr id="3" name="Plassholder for innhold 2">
            <a:extLst>
              <a:ext uri="{FF2B5EF4-FFF2-40B4-BE49-F238E27FC236}">
                <a16:creationId xmlns:a16="http://schemas.microsoft.com/office/drawing/2014/main" id="{360FE19F-9D1E-42E5-A412-480E9EAC3D78}"/>
              </a:ext>
            </a:extLst>
          </p:cNvPr>
          <p:cNvSpPr>
            <a:spLocks noGrp="1"/>
          </p:cNvSpPr>
          <p:nvPr>
            <p:ph idx="1"/>
          </p:nvPr>
        </p:nvSpPr>
        <p:spPr/>
        <p:txBody>
          <a:bodyPr>
            <a:normAutofit/>
          </a:bodyPr>
          <a:lstStyle/>
          <a:p>
            <a:pPr marL="0" indent="0">
              <a:buNone/>
            </a:pPr>
            <a:r>
              <a:rPr lang="nb-NO" sz="2200" dirty="0"/>
              <a:t>Pasienten har ringt inn en melding på telefonsvareren:</a:t>
            </a:r>
          </a:p>
          <a:p>
            <a:pPr marL="0" indent="0">
              <a:buNone/>
            </a:pPr>
            <a:r>
              <a:rPr lang="nb-NO" sz="2200" i="1" dirty="0"/>
              <a:t>«Hei, det er Greta Garberg som ringer. I dag leste jeg i avisen om noe som heter multiresistente bakterier, at de var kjempefarlige og vanskelige å bli frisk av. Jeg ble så bekymra, fordi jeg lurer på om det er en multiresistent bakterie jeg har fått. For to måneder siden var jeg i Hellas, og da hadde jeg en urinveisinfeksjon. Men den gikk heldigvis ganske raskt over fordi jeg fikk kjøpt antibiotika på apoteket. Jeg husker ikke hva slags antibiotika dette var, men den skulle passe til mange ulike infeksjoner.»</a:t>
            </a:r>
          </a:p>
          <a:p>
            <a:pPr marL="0" indent="0">
              <a:buNone/>
            </a:pPr>
            <a:endParaRPr lang="nb-NO" sz="2200" i="1" dirty="0"/>
          </a:p>
          <a:p>
            <a:pPr marL="0" indent="0">
              <a:buNone/>
            </a:pPr>
            <a:endParaRPr lang="nb-NO" sz="2200" dirty="0"/>
          </a:p>
        </p:txBody>
      </p:sp>
      <p:pic>
        <p:nvPicPr>
          <p:cNvPr id="4" name="Bilde 3">
            <a:extLst>
              <a:ext uri="{C183D7F6-B498-43B3-948B-1728B52AA6E4}">
                <adec:decorative xmlns:adec="http://schemas.microsoft.com/office/drawing/2017/decorative" val="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3320" t="13640" r="3320" b="2556"/>
          <a:stretch/>
        </p:blipFill>
        <p:spPr>
          <a:xfrm>
            <a:off x="4842190" y="4728754"/>
            <a:ext cx="4301810" cy="2129246"/>
          </a:xfrm>
          <a:prstGeom prst="rect">
            <a:avLst/>
          </a:prstGeom>
        </p:spPr>
      </p:pic>
    </p:spTree>
    <p:extLst>
      <p:ext uri="{BB962C8B-B14F-4D97-AF65-F5344CB8AC3E}">
        <p14:creationId xmlns:p14="http://schemas.microsoft.com/office/powerpoint/2010/main" val="23924643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37FA4D-759B-4007-BCC3-DE4EBD25E1F1}"/>
              </a:ext>
            </a:extLst>
          </p:cNvPr>
          <p:cNvSpPr>
            <a:spLocks noGrp="1"/>
          </p:cNvSpPr>
          <p:nvPr>
            <p:ph type="title"/>
          </p:nvPr>
        </p:nvSpPr>
        <p:spPr/>
        <p:txBody>
          <a:bodyPr/>
          <a:lstStyle/>
          <a:p>
            <a:r>
              <a:rPr lang="nb-NO" dirty="0"/>
              <a:t>Antibiotikaresistente bakterier</a:t>
            </a:r>
          </a:p>
        </p:txBody>
      </p:sp>
      <p:sp>
        <p:nvSpPr>
          <p:cNvPr id="3" name="Plassholder for innhold 2">
            <a:extLst>
              <a:ext uri="{FF2B5EF4-FFF2-40B4-BE49-F238E27FC236}">
                <a16:creationId xmlns:a16="http://schemas.microsoft.com/office/drawing/2014/main" id="{C8C57F57-BC1B-431E-B7CD-2832683791FF}"/>
              </a:ext>
            </a:extLst>
          </p:cNvPr>
          <p:cNvSpPr>
            <a:spLocks noGrp="1"/>
          </p:cNvSpPr>
          <p:nvPr>
            <p:ph idx="1"/>
          </p:nvPr>
        </p:nvSpPr>
        <p:spPr>
          <a:xfrm>
            <a:off x="628650" y="2226469"/>
            <a:ext cx="4104284" cy="3263504"/>
          </a:xfrm>
        </p:spPr>
        <p:txBody>
          <a:bodyPr>
            <a:normAutofit/>
          </a:bodyPr>
          <a:lstStyle/>
          <a:p>
            <a:pPr marL="0" indent="0">
              <a:buNone/>
            </a:pPr>
            <a:r>
              <a:rPr lang="nb-NO" sz="2200" dirty="0"/>
              <a:t>Se </a:t>
            </a:r>
            <a:r>
              <a:rPr lang="nb-NO" sz="2200" dirty="0">
                <a:hlinkClick r:id="rId2"/>
              </a:rPr>
              <a:t>filmen fra NRK nyheter</a:t>
            </a:r>
            <a:r>
              <a:rPr lang="nb-NO" sz="2200" dirty="0"/>
              <a:t>.</a:t>
            </a:r>
          </a:p>
          <a:p>
            <a:pPr marL="0" indent="0">
              <a:buNone/>
            </a:pPr>
            <a:r>
              <a:rPr lang="nb-NO" sz="2200" dirty="0"/>
              <a:t>Leseoppdrag: </a:t>
            </a:r>
          </a:p>
          <a:p>
            <a:pPr marL="0" indent="0">
              <a:buNone/>
            </a:pPr>
            <a:r>
              <a:rPr lang="nb-NO" sz="2200" dirty="0"/>
              <a:t>Hva kan man gjøre for å unngå antibiotikaresistente bakterier? </a:t>
            </a:r>
          </a:p>
        </p:txBody>
      </p:sp>
      <p:pic>
        <p:nvPicPr>
          <p:cNvPr id="5" name="Bilde 4" descr="Skjermdump av NRK-filmen, person som holder opp en tablett.">
            <a:hlinkClick r:id="rId2"/>
            <a:extLst>
              <a:ext uri="{FF2B5EF4-FFF2-40B4-BE49-F238E27FC236}">
                <a16:creationId xmlns:a16="http://schemas.microsoft.com/office/drawing/2014/main" id="{769C73B6-B095-40D0-9AAE-BB522A70DD5F}"/>
              </a:ext>
            </a:extLst>
          </p:cNvPr>
          <p:cNvPicPr>
            <a:picLocks noChangeAspect="1"/>
          </p:cNvPicPr>
          <p:nvPr/>
        </p:nvPicPr>
        <p:blipFill>
          <a:blip r:embed="rId3"/>
          <a:stretch>
            <a:fillRect/>
          </a:stretch>
        </p:blipFill>
        <p:spPr>
          <a:xfrm>
            <a:off x="4923334" y="2103285"/>
            <a:ext cx="3475204" cy="3490547"/>
          </a:xfrm>
          <a:prstGeom prst="rect">
            <a:avLst/>
          </a:prstGeom>
        </p:spPr>
      </p:pic>
    </p:spTree>
    <p:extLst>
      <p:ext uri="{BB962C8B-B14F-4D97-AF65-F5344CB8AC3E}">
        <p14:creationId xmlns:p14="http://schemas.microsoft.com/office/powerpoint/2010/main" val="2542391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Bilde 3" descr="Tabell hentet fra https://www.ecdc.europa.eu/sites/default/files/documents/antimicrobial-resistance-eu-annual-epidemiological-report-2024.pdf &#10;">
            <a:extLst>
              <a:ext uri="{FF2B5EF4-FFF2-40B4-BE49-F238E27FC236}">
                <a16:creationId xmlns:a16="http://schemas.microsoft.com/office/drawing/2014/main" id="{E2543F5C-B180-EFE1-B42F-AA0AF87B88BA}"/>
              </a:ext>
            </a:extLst>
          </p:cNvPr>
          <p:cNvPicPr>
            <a:picLocks noChangeAspect="1"/>
          </p:cNvPicPr>
          <p:nvPr/>
        </p:nvPicPr>
        <p:blipFill>
          <a:blip r:embed="rId3"/>
          <a:stretch>
            <a:fillRect/>
          </a:stretch>
        </p:blipFill>
        <p:spPr>
          <a:xfrm>
            <a:off x="304348" y="1368028"/>
            <a:ext cx="4013957" cy="2830756"/>
          </a:xfrm>
          <a:prstGeom prst="rect">
            <a:avLst/>
          </a:prstGeom>
        </p:spPr>
      </p:pic>
      <p:sp>
        <p:nvSpPr>
          <p:cNvPr id="2" name="Tittel 1">
            <a:extLst>
              <a:ext uri="{FF2B5EF4-FFF2-40B4-BE49-F238E27FC236}">
                <a16:creationId xmlns:a16="http://schemas.microsoft.com/office/drawing/2014/main" id="{7BAE4A9A-C240-4F03-9C2B-E94245BE1492}"/>
              </a:ext>
            </a:extLst>
          </p:cNvPr>
          <p:cNvSpPr>
            <a:spLocks noGrp="1"/>
          </p:cNvSpPr>
          <p:nvPr>
            <p:ph type="title"/>
          </p:nvPr>
        </p:nvSpPr>
        <p:spPr/>
        <p:txBody>
          <a:bodyPr/>
          <a:lstStyle/>
          <a:p>
            <a:r>
              <a:rPr lang="nb-NO" dirty="0"/>
              <a:t>Antibiotikaresistens i Europa</a:t>
            </a:r>
          </a:p>
        </p:txBody>
      </p:sp>
      <p:sp>
        <p:nvSpPr>
          <p:cNvPr id="3" name="Plassholder for innhold 2">
            <a:extLst>
              <a:ext uri="{FF2B5EF4-FFF2-40B4-BE49-F238E27FC236}">
                <a16:creationId xmlns:a16="http://schemas.microsoft.com/office/drawing/2014/main" id="{E155CD6C-8E7E-401A-B8C0-F2EE461248CB}"/>
              </a:ext>
            </a:extLst>
          </p:cNvPr>
          <p:cNvSpPr>
            <a:spLocks noGrp="1"/>
          </p:cNvSpPr>
          <p:nvPr>
            <p:ph idx="1"/>
          </p:nvPr>
        </p:nvSpPr>
        <p:spPr>
          <a:xfrm>
            <a:off x="4423229" y="1556267"/>
            <a:ext cx="4886886" cy="3611400"/>
          </a:xfrm>
        </p:spPr>
        <p:txBody>
          <a:bodyPr>
            <a:noAutofit/>
          </a:bodyPr>
          <a:lstStyle/>
          <a:p>
            <a:pPr marL="0" indent="0">
              <a:buNone/>
            </a:pPr>
            <a:r>
              <a:rPr lang="nb-NO" sz="2000" dirty="0"/>
              <a:t>Det finnes en rekke bakterier som har blitt resistente mot antibiotika. Vi skal bruke MRSA (gule stafylokokker som er resistente mot antibiotika) som eksempel.</a:t>
            </a:r>
          </a:p>
          <a:p>
            <a:pPr marL="0" indent="0">
              <a:buNone/>
            </a:pPr>
            <a:r>
              <a:rPr lang="nb-NO" sz="2000" dirty="0"/>
              <a:t>Tabellen gir en oversikt over utviklingen av MRSA i 30 europeiske land fra 2019 til 2024.  </a:t>
            </a:r>
          </a:p>
          <a:p>
            <a:pPr marL="0" indent="0">
              <a:buNone/>
            </a:pPr>
            <a:r>
              <a:rPr lang="nb-NO" sz="2000" dirty="0"/>
              <a:t>Kolonnen med røde felter viser estimert antall tilfeller av MRSA per 100 000 individer.</a:t>
            </a:r>
          </a:p>
          <a:p>
            <a:pPr>
              <a:buFontTx/>
              <a:buChar char="-"/>
            </a:pPr>
            <a:r>
              <a:rPr lang="nb-NO" sz="2000" dirty="0"/>
              <a:t>Hvor mange tilfeller av MRSA var det (</a:t>
            </a:r>
            <a:r>
              <a:rPr lang="nb-NO" sz="2000" dirty="0" err="1"/>
              <a:t>estimated</a:t>
            </a:r>
            <a:r>
              <a:rPr lang="nb-NO" sz="2000" dirty="0"/>
              <a:t> </a:t>
            </a:r>
            <a:r>
              <a:rPr lang="nb-NO" sz="2000" dirty="0" err="1"/>
              <a:t>incidence</a:t>
            </a:r>
            <a:r>
              <a:rPr lang="nb-NO" sz="2000" dirty="0"/>
              <a:t>) i Norge og i Italia i 2019 og 2024?</a:t>
            </a:r>
          </a:p>
          <a:p>
            <a:pPr marL="0" indent="0">
              <a:buNone/>
            </a:pPr>
            <a:endParaRPr lang="nb-NO" sz="2000" dirty="0"/>
          </a:p>
          <a:p>
            <a:pPr>
              <a:buFontTx/>
              <a:buChar char="-"/>
            </a:pPr>
            <a:endParaRPr lang="nb-NO" sz="2000" dirty="0"/>
          </a:p>
        </p:txBody>
      </p:sp>
      <p:pic>
        <p:nvPicPr>
          <p:cNvPr id="9" name="Bilde 8">
            <a:extLst>
              <a:ext uri="{FF2B5EF4-FFF2-40B4-BE49-F238E27FC236}">
                <a16:creationId xmlns:a16="http://schemas.microsoft.com/office/drawing/2014/main" id="{9594E1C2-BF31-7BDE-4684-E8DAF9B49D04}"/>
              </a:ext>
              <a:ext uri="{C183D7F6-B498-43B3-948B-1728B52AA6E4}">
                <adec:decorative xmlns:adec="http://schemas.microsoft.com/office/drawing/2017/decorative" val="1"/>
              </a:ext>
            </a:extLst>
          </p:cNvPr>
          <p:cNvPicPr>
            <a:picLocks noChangeAspect="1"/>
          </p:cNvPicPr>
          <p:nvPr/>
        </p:nvPicPr>
        <p:blipFill>
          <a:blip r:embed="rId4"/>
          <a:srcRect t="43126" b="5581"/>
          <a:stretch/>
        </p:blipFill>
        <p:spPr>
          <a:xfrm>
            <a:off x="317139" y="4038032"/>
            <a:ext cx="3988373" cy="799194"/>
          </a:xfrm>
          <a:prstGeom prst="rect">
            <a:avLst/>
          </a:prstGeom>
        </p:spPr>
      </p:pic>
      <p:pic>
        <p:nvPicPr>
          <p:cNvPr id="11" name="Bilde 10">
            <a:extLst>
              <a:ext uri="{FF2B5EF4-FFF2-40B4-BE49-F238E27FC236}">
                <a16:creationId xmlns:a16="http://schemas.microsoft.com/office/drawing/2014/main" id="{AA83043E-ECE9-3E37-3D4B-3BBC77B9972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1991" y="4945494"/>
            <a:ext cx="4118776" cy="947234"/>
          </a:xfrm>
          <a:prstGeom prst="rect">
            <a:avLst/>
          </a:prstGeom>
        </p:spPr>
      </p:pic>
      <p:sp>
        <p:nvSpPr>
          <p:cNvPr id="5" name="Rektangel: avrundede hjørner 4">
            <a:extLst>
              <a:ext uri="{FF2B5EF4-FFF2-40B4-BE49-F238E27FC236}">
                <a16:creationId xmlns:a16="http://schemas.microsoft.com/office/drawing/2014/main" id="{F4BB43D6-6A3A-359F-CB45-AB337375C6CC}"/>
              </a:ext>
            </a:extLst>
          </p:cNvPr>
          <p:cNvSpPr/>
          <p:nvPr/>
        </p:nvSpPr>
        <p:spPr>
          <a:xfrm>
            <a:off x="4658935" y="5237626"/>
            <a:ext cx="2848653" cy="1022821"/>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dirty="0"/>
              <a:t>Antall innbyggere i 2024: </a:t>
            </a:r>
          </a:p>
          <a:p>
            <a:r>
              <a:rPr lang="nb-NO" dirty="0"/>
              <a:t>Norge: ca. 5,6 millioner</a:t>
            </a:r>
          </a:p>
          <a:p>
            <a:r>
              <a:rPr lang="nb-NO" dirty="0"/>
              <a:t>Italia: ca. 59 millioner</a:t>
            </a:r>
          </a:p>
        </p:txBody>
      </p:sp>
      <p:sp>
        <p:nvSpPr>
          <p:cNvPr id="7" name="TekstSylinder 6">
            <a:extLst>
              <a:ext uri="{FF2B5EF4-FFF2-40B4-BE49-F238E27FC236}">
                <a16:creationId xmlns:a16="http://schemas.microsoft.com/office/drawing/2014/main" id="{BEF0978D-D0DA-5343-5368-D6057919A5F9}"/>
              </a:ext>
            </a:extLst>
          </p:cNvPr>
          <p:cNvSpPr txBox="1"/>
          <p:nvPr/>
        </p:nvSpPr>
        <p:spPr>
          <a:xfrm>
            <a:off x="188635" y="6284517"/>
            <a:ext cx="8766730" cy="523220"/>
          </a:xfrm>
          <a:prstGeom prst="rect">
            <a:avLst/>
          </a:prstGeom>
          <a:noFill/>
        </p:spPr>
        <p:txBody>
          <a:bodyPr wrap="square">
            <a:spAutoFit/>
          </a:bodyPr>
          <a:lstStyle/>
          <a:p>
            <a:r>
              <a:rPr lang="nb-NO" sz="1400" dirty="0">
                <a:hlinkClick r:id="rId6"/>
              </a:rPr>
              <a:t>https://www.ecdc.europa.eu/sites/default/files/documents/antimicrobial-resistance-eu-annual-epidemiological-report-2024.pdf</a:t>
            </a:r>
            <a:r>
              <a:rPr lang="nb-NO" sz="1400" dirty="0"/>
              <a:t> </a:t>
            </a:r>
          </a:p>
        </p:txBody>
      </p:sp>
    </p:spTree>
    <p:extLst>
      <p:ext uri="{BB962C8B-B14F-4D97-AF65-F5344CB8AC3E}">
        <p14:creationId xmlns:p14="http://schemas.microsoft.com/office/powerpoint/2010/main" val="979400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7C4B37FC-5316-B52E-3CA7-6E251B240E5E}"/>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3387716A-183E-20DC-E4E4-EFBE1AC7CEEB}"/>
              </a:ext>
            </a:extLst>
          </p:cNvPr>
          <p:cNvSpPr>
            <a:spLocks noGrp="1"/>
          </p:cNvSpPr>
          <p:nvPr>
            <p:ph type="title"/>
          </p:nvPr>
        </p:nvSpPr>
        <p:spPr/>
        <p:txBody>
          <a:bodyPr/>
          <a:lstStyle/>
          <a:p>
            <a:r>
              <a:rPr lang="nb-NO" dirty="0"/>
              <a:t>Utvikling av MRSA i Europa</a:t>
            </a:r>
          </a:p>
        </p:txBody>
      </p:sp>
      <p:pic>
        <p:nvPicPr>
          <p:cNvPr id="4" name="Bilde 3" descr="Tabell hentet fra https://www.ecdc.europa.eu/sites/default/files/documents/antimicrobial-resistance-eu-annual-epidemiological-report-2024.pdf &#10;">
            <a:extLst>
              <a:ext uri="{FF2B5EF4-FFF2-40B4-BE49-F238E27FC236}">
                <a16:creationId xmlns:a16="http://schemas.microsoft.com/office/drawing/2014/main" id="{59CE4784-D290-7382-CA67-F41E0165712E}"/>
              </a:ext>
            </a:extLst>
          </p:cNvPr>
          <p:cNvPicPr>
            <a:picLocks noChangeAspect="1"/>
          </p:cNvPicPr>
          <p:nvPr/>
        </p:nvPicPr>
        <p:blipFill>
          <a:blip r:embed="rId3"/>
          <a:stretch>
            <a:fillRect/>
          </a:stretch>
        </p:blipFill>
        <p:spPr>
          <a:xfrm>
            <a:off x="304348" y="1368028"/>
            <a:ext cx="4013957" cy="2830756"/>
          </a:xfrm>
          <a:prstGeom prst="rect">
            <a:avLst/>
          </a:prstGeom>
        </p:spPr>
      </p:pic>
      <p:pic>
        <p:nvPicPr>
          <p:cNvPr id="9" name="Bilde 8">
            <a:extLst>
              <a:ext uri="{FF2B5EF4-FFF2-40B4-BE49-F238E27FC236}">
                <a16:creationId xmlns:a16="http://schemas.microsoft.com/office/drawing/2014/main" id="{AAB37C93-ED6B-42AA-EAB0-35DC253DEE65}"/>
              </a:ext>
              <a:ext uri="{C183D7F6-B498-43B3-948B-1728B52AA6E4}">
                <adec:decorative xmlns:adec="http://schemas.microsoft.com/office/drawing/2017/decorative" val="1"/>
              </a:ext>
            </a:extLst>
          </p:cNvPr>
          <p:cNvPicPr>
            <a:picLocks noChangeAspect="1"/>
          </p:cNvPicPr>
          <p:nvPr/>
        </p:nvPicPr>
        <p:blipFill>
          <a:blip r:embed="rId4"/>
          <a:srcRect t="43126" b="5581"/>
          <a:stretch/>
        </p:blipFill>
        <p:spPr>
          <a:xfrm>
            <a:off x="317139" y="4038032"/>
            <a:ext cx="3988373" cy="799194"/>
          </a:xfrm>
          <a:prstGeom prst="rect">
            <a:avLst/>
          </a:prstGeom>
        </p:spPr>
      </p:pic>
      <p:pic>
        <p:nvPicPr>
          <p:cNvPr id="11" name="Bilde 10">
            <a:extLst>
              <a:ext uri="{FF2B5EF4-FFF2-40B4-BE49-F238E27FC236}">
                <a16:creationId xmlns:a16="http://schemas.microsoft.com/office/drawing/2014/main" id="{B0AC4A3E-88CC-629D-94A5-6E67E1A656C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1991" y="4945494"/>
            <a:ext cx="4118776" cy="947234"/>
          </a:xfrm>
          <a:prstGeom prst="rect">
            <a:avLst/>
          </a:prstGeom>
        </p:spPr>
      </p:pic>
      <p:sp>
        <p:nvSpPr>
          <p:cNvPr id="3" name="Up Arrow 5" descr="Pil som peker på den niende kolonnen (Change in estimated incidence (%) 2019-2024)">
            <a:extLst>
              <a:ext uri="{FF2B5EF4-FFF2-40B4-BE49-F238E27FC236}">
                <a16:creationId xmlns:a16="http://schemas.microsoft.com/office/drawing/2014/main" id="{3004E154-F8B2-CFAB-A35E-9A0E3E95D38B}"/>
              </a:ext>
            </a:extLst>
          </p:cNvPr>
          <p:cNvSpPr/>
          <p:nvPr/>
        </p:nvSpPr>
        <p:spPr>
          <a:xfrm rot="16200000">
            <a:off x="3460097" y="991038"/>
            <a:ext cx="126019" cy="196895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lassholder for innhold 2">
            <a:extLst>
              <a:ext uri="{FF2B5EF4-FFF2-40B4-BE49-F238E27FC236}">
                <a16:creationId xmlns:a16="http://schemas.microsoft.com/office/drawing/2014/main" id="{D9DF15DD-6C7B-2E76-FEEC-A002DDD0FE6B}"/>
              </a:ext>
            </a:extLst>
          </p:cNvPr>
          <p:cNvSpPr>
            <a:spLocks noGrp="1"/>
          </p:cNvSpPr>
          <p:nvPr>
            <p:ph idx="1"/>
          </p:nvPr>
        </p:nvSpPr>
        <p:spPr>
          <a:xfrm>
            <a:off x="4494791" y="1556267"/>
            <a:ext cx="4468780" cy="3611400"/>
          </a:xfrm>
        </p:spPr>
        <p:txBody>
          <a:bodyPr>
            <a:noAutofit/>
          </a:bodyPr>
          <a:lstStyle/>
          <a:p>
            <a:pPr marL="0" indent="0">
              <a:buNone/>
            </a:pPr>
            <a:r>
              <a:rPr lang="nb-NO" sz="2000" dirty="0"/>
              <a:t>Den niende kolonnen viser estimert prosent-endring i  tilfeller av MRSA mellom 2019 og 2024.</a:t>
            </a:r>
          </a:p>
          <a:p>
            <a:r>
              <a:rPr lang="nb-NO" sz="2000" dirty="0"/>
              <a:t>Studer tallene for Italia og Norge. Er det en avtakende eller økende trend for disse to landene?</a:t>
            </a:r>
          </a:p>
          <a:p>
            <a:r>
              <a:rPr lang="nb-NO" sz="2000" dirty="0"/>
              <a:t>Hva kan de store forskjellene i andel tilfeller av MRSA skyldes?</a:t>
            </a:r>
          </a:p>
          <a:p>
            <a:pPr>
              <a:buFontTx/>
              <a:buChar char="-"/>
            </a:pPr>
            <a:endParaRPr lang="nb-NO" sz="2000" dirty="0"/>
          </a:p>
          <a:p>
            <a:pPr marL="0" indent="0">
              <a:buNone/>
            </a:pPr>
            <a:r>
              <a:rPr lang="nb-NO" sz="2000" dirty="0">
                <a:hlinkClick r:id="rId6"/>
              </a:rPr>
              <a:t>MRSA </a:t>
            </a:r>
            <a:endParaRPr lang="nb-NO" sz="2000" dirty="0"/>
          </a:p>
        </p:txBody>
      </p:sp>
    </p:spTree>
    <p:extLst>
      <p:ext uri="{BB962C8B-B14F-4D97-AF65-F5344CB8AC3E}">
        <p14:creationId xmlns:p14="http://schemas.microsoft.com/office/powerpoint/2010/main" val="331662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857AC0-FF77-4B9E-95C8-D45C3F338BFF}"/>
              </a:ext>
            </a:extLst>
          </p:cNvPr>
          <p:cNvSpPr>
            <a:spLocks noGrp="1"/>
          </p:cNvSpPr>
          <p:nvPr>
            <p:ph type="title"/>
          </p:nvPr>
        </p:nvSpPr>
        <p:spPr/>
        <p:txBody>
          <a:bodyPr/>
          <a:lstStyle/>
          <a:p>
            <a:r>
              <a:rPr lang="nb-NO" dirty="0"/>
              <a:t>Økt 6</a:t>
            </a:r>
          </a:p>
        </p:txBody>
      </p:sp>
      <p:sp>
        <p:nvSpPr>
          <p:cNvPr id="3" name="Plassholder for innhold 2">
            <a:extLst>
              <a:ext uri="{FF2B5EF4-FFF2-40B4-BE49-F238E27FC236}">
                <a16:creationId xmlns:a16="http://schemas.microsoft.com/office/drawing/2014/main" id="{55904A1D-8EC7-41FA-BAED-AE6F4ECACC5E}"/>
              </a:ext>
            </a:extLst>
          </p:cNvPr>
          <p:cNvSpPr>
            <a:spLocks noGrp="1"/>
          </p:cNvSpPr>
          <p:nvPr>
            <p:ph idx="1"/>
          </p:nvPr>
        </p:nvSpPr>
        <p:spPr/>
        <p:txBody>
          <a:bodyPr>
            <a:normAutofit/>
          </a:bodyPr>
          <a:lstStyle/>
          <a:p>
            <a:pPr marL="0" indent="0">
              <a:buNone/>
            </a:pPr>
            <a:r>
              <a:rPr lang="nb-NO" sz="2200" dirty="0"/>
              <a:t>Melding fra laboratoriet:</a:t>
            </a:r>
          </a:p>
          <a:p>
            <a:pPr marL="0" indent="0">
              <a:buNone/>
            </a:pPr>
            <a:r>
              <a:rPr lang="nb-NO" sz="2200" dirty="0"/>
              <a:t>Pasientens prøve inneholder ikke antibiotikaresistente bakterier.</a:t>
            </a:r>
          </a:p>
          <a:p>
            <a:pPr marL="0" indent="0">
              <a:buNone/>
            </a:pPr>
            <a:endParaRPr lang="nb-NO" sz="2200" dirty="0"/>
          </a:p>
          <a:p>
            <a:pPr marL="0" indent="0">
              <a:buNone/>
            </a:pPr>
            <a:r>
              <a:rPr lang="nb-NO" sz="2200" dirty="0"/>
              <a:t>Forbered og gjennomfør møte med pasienten.</a:t>
            </a:r>
          </a:p>
        </p:txBody>
      </p:sp>
      <p:pic>
        <p:nvPicPr>
          <p:cNvPr id="4" name="Bilde 3">
            <a:extLs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3154" y="3740331"/>
            <a:ext cx="4049486" cy="2699658"/>
          </a:xfrm>
          <a:prstGeom prst="rect">
            <a:avLst/>
          </a:prstGeom>
        </p:spPr>
      </p:pic>
    </p:spTree>
    <p:extLst>
      <p:ext uri="{BB962C8B-B14F-4D97-AF65-F5344CB8AC3E}">
        <p14:creationId xmlns:p14="http://schemas.microsoft.com/office/powerpoint/2010/main" val="1239555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010A05-540D-4EE9-BB04-8D813F7C6F9E}"/>
              </a:ext>
            </a:extLst>
          </p:cNvPr>
          <p:cNvSpPr>
            <a:spLocks noGrp="1"/>
          </p:cNvSpPr>
          <p:nvPr>
            <p:ph type="title"/>
          </p:nvPr>
        </p:nvSpPr>
        <p:spPr/>
        <p:txBody>
          <a:bodyPr/>
          <a:lstStyle/>
          <a:p>
            <a:r>
              <a:rPr lang="nb-NO" dirty="0"/>
              <a:t>Litteraturliste/referanser</a:t>
            </a:r>
          </a:p>
        </p:txBody>
      </p:sp>
      <p:sp>
        <p:nvSpPr>
          <p:cNvPr id="3" name="Plassholder for innhold 2">
            <a:extLst>
              <a:ext uri="{FF2B5EF4-FFF2-40B4-BE49-F238E27FC236}">
                <a16:creationId xmlns:a16="http://schemas.microsoft.com/office/drawing/2014/main" id="{6C779188-0E1B-4D81-9C99-0AA3AE6F1663}"/>
              </a:ext>
            </a:extLst>
          </p:cNvPr>
          <p:cNvSpPr>
            <a:spLocks noGrp="1"/>
          </p:cNvSpPr>
          <p:nvPr>
            <p:ph idx="1"/>
          </p:nvPr>
        </p:nvSpPr>
        <p:spPr/>
        <p:txBody>
          <a:bodyPr>
            <a:normAutofit/>
          </a:bodyPr>
          <a:lstStyle/>
          <a:p>
            <a:r>
              <a:rPr lang="nb-NO" sz="2200" dirty="0"/>
              <a:t>Jessica Lönn-Stensrud (2016). </a:t>
            </a:r>
            <a:r>
              <a:rPr lang="nb-NO" sz="2200" i="1" dirty="0"/>
              <a:t>Bakterienes forunderlige verden</a:t>
            </a:r>
            <a:r>
              <a:rPr lang="nb-NO" sz="2200" dirty="0"/>
              <a:t>. Oslo: Universitetsforlaget.</a:t>
            </a:r>
          </a:p>
          <a:p>
            <a:r>
              <a:rPr lang="nb-NO" sz="2200" dirty="0"/>
              <a:t>Norsk Helseinformatikk, </a:t>
            </a:r>
            <a:r>
              <a:rPr lang="nb-NO" sz="2200" dirty="0">
                <a:hlinkClick r:id="rId2"/>
              </a:rPr>
              <a:t>www.nhi.no</a:t>
            </a:r>
            <a:r>
              <a:rPr lang="nb-NO" sz="2200" dirty="0"/>
              <a:t> </a:t>
            </a:r>
          </a:p>
          <a:p>
            <a:r>
              <a:rPr lang="nb-NO" sz="2200" dirty="0"/>
              <a:t>Folkehelseinstituttet, </a:t>
            </a:r>
            <a:r>
              <a:rPr lang="nb-NO" sz="2200" dirty="0">
                <a:hlinkClick r:id="rId3"/>
              </a:rPr>
              <a:t>www.fhi.no</a:t>
            </a:r>
            <a:r>
              <a:rPr lang="nb-NO" sz="2200" dirty="0"/>
              <a:t>  </a:t>
            </a:r>
          </a:p>
          <a:p>
            <a:r>
              <a:rPr lang="nb-NO" sz="2200" dirty="0"/>
              <a:t>NEL </a:t>
            </a:r>
            <a:r>
              <a:rPr lang="nb-NO" sz="2200" dirty="0">
                <a:hlinkClick r:id="rId4"/>
              </a:rPr>
              <a:t>https://legehandboka.no/handboken/kliniske-kapitler/infeksjoner/pasientinformasjon/om-infeksjoner/immunsystemet/</a:t>
            </a:r>
            <a:endParaRPr lang="nb-NO" sz="2200" dirty="0"/>
          </a:p>
          <a:p>
            <a:r>
              <a:rPr lang="nb-NO" sz="2200" dirty="0">
                <a:hlinkClick r:id="rId5"/>
              </a:rPr>
              <a:t>https://www.mn.uio.no/ibv/tjenester/kunnskap/plantefys/leksikon/g/gramfa.html</a:t>
            </a:r>
            <a:endParaRPr lang="nb-NO" sz="2200" dirty="0"/>
          </a:p>
          <a:p>
            <a:endParaRPr lang="nb-NO" sz="2200" dirty="0"/>
          </a:p>
        </p:txBody>
      </p:sp>
    </p:spTree>
    <p:extLst>
      <p:ext uri="{BB962C8B-B14F-4D97-AF65-F5344CB8AC3E}">
        <p14:creationId xmlns:p14="http://schemas.microsoft.com/office/powerpoint/2010/main" val="473190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3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A454BAE-0D39-47C5-B282-D6E43EDC9B05}"/>
              </a:ext>
            </a:extLst>
          </p:cNvPr>
          <p:cNvSpPr>
            <a:spLocks noGrp="1"/>
          </p:cNvSpPr>
          <p:nvPr>
            <p:ph type="title"/>
          </p:nvPr>
        </p:nvSpPr>
        <p:spPr>
          <a:xfrm>
            <a:off x="571350" y="-117016"/>
            <a:ext cx="4000647" cy="1708242"/>
          </a:xfrm>
        </p:spPr>
        <p:txBody>
          <a:bodyPr anchor="ctr">
            <a:normAutofit/>
          </a:bodyPr>
          <a:lstStyle/>
          <a:p>
            <a:r>
              <a:rPr lang="nb-NO" sz="3500" dirty="0"/>
              <a:t>Infeksjon</a:t>
            </a:r>
          </a:p>
        </p:txBody>
      </p:sp>
      <p:sp>
        <p:nvSpPr>
          <p:cNvPr id="3" name="Plassholder for innhold 2">
            <a:extLst>
              <a:ext uri="{FF2B5EF4-FFF2-40B4-BE49-F238E27FC236}">
                <a16:creationId xmlns:a16="http://schemas.microsoft.com/office/drawing/2014/main" id="{C47A7379-A3DC-47CD-B9F9-1A6A26DA0D3A}"/>
              </a:ext>
            </a:extLst>
          </p:cNvPr>
          <p:cNvSpPr>
            <a:spLocks noGrp="1"/>
          </p:cNvSpPr>
          <p:nvPr>
            <p:ph idx="1"/>
          </p:nvPr>
        </p:nvSpPr>
        <p:spPr>
          <a:xfrm>
            <a:off x="571350" y="1836752"/>
            <a:ext cx="6103770" cy="4866198"/>
          </a:xfrm>
        </p:spPr>
        <p:txBody>
          <a:bodyPr anchor="ctr">
            <a:noAutofit/>
          </a:bodyPr>
          <a:lstStyle/>
          <a:p>
            <a:r>
              <a:rPr lang="nb-NO" sz="2200" b="1" dirty="0"/>
              <a:t>Infeksjon</a:t>
            </a:r>
            <a:r>
              <a:rPr lang="nb-NO" sz="2200" dirty="0"/>
              <a:t> er sykdom forårsaket av </a:t>
            </a:r>
            <a:r>
              <a:rPr lang="nb-NO" sz="2200" b="1" dirty="0"/>
              <a:t>mikroorganismer</a:t>
            </a:r>
            <a:r>
              <a:rPr lang="nb-NO" sz="2200" dirty="0"/>
              <a:t> som formerer seg raskt.</a:t>
            </a:r>
          </a:p>
          <a:p>
            <a:r>
              <a:rPr lang="nb-NO" sz="2200" dirty="0"/>
              <a:t>Slike mikroorganismer kan for eksempel være </a:t>
            </a:r>
            <a:r>
              <a:rPr lang="nb-NO" sz="2200" b="1" dirty="0"/>
              <a:t>virus</a:t>
            </a:r>
            <a:r>
              <a:rPr lang="nb-NO" sz="2200" dirty="0"/>
              <a:t>, </a:t>
            </a:r>
            <a:r>
              <a:rPr lang="nb-NO" sz="2200" b="1" dirty="0"/>
              <a:t>bakterier</a:t>
            </a:r>
            <a:r>
              <a:rPr lang="nb-NO" sz="2200" dirty="0"/>
              <a:t> eller </a:t>
            </a:r>
            <a:r>
              <a:rPr lang="nb-NO" sz="2200" b="1" dirty="0"/>
              <a:t>sopp</a:t>
            </a:r>
            <a:r>
              <a:rPr lang="nb-NO" sz="2200" dirty="0"/>
              <a:t>.</a:t>
            </a:r>
          </a:p>
          <a:p>
            <a:r>
              <a:rPr lang="nb-NO" sz="2200" b="1" dirty="0"/>
              <a:t>Symptomer</a:t>
            </a:r>
            <a:r>
              <a:rPr lang="nb-NO" sz="2200" dirty="0"/>
              <a:t> på en infeksjon varierer, for eksempel feber, diare eller hoste.</a:t>
            </a:r>
          </a:p>
          <a:p>
            <a:r>
              <a:rPr lang="nb-NO" sz="2200" dirty="0"/>
              <a:t>Mikroorganismene spres videre fra person til person gjennom for eksempel </a:t>
            </a:r>
            <a:r>
              <a:rPr lang="nb-NO" sz="2200" b="1" dirty="0"/>
              <a:t>luftsmitte</a:t>
            </a:r>
            <a:r>
              <a:rPr lang="nb-NO" sz="2200" dirty="0"/>
              <a:t> (hoste og nysing) eller </a:t>
            </a:r>
            <a:r>
              <a:rPr lang="nb-NO" sz="2200" b="1" dirty="0"/>
              <a:t>kontaktsmitte</a:t>
            </a:r>
            <a:r>
              <a:rPr lang="nb-NO" sz="2200" dirty="0"/>
              <a:t> (som håndtrykk og klem). Noen spres </a:t>
            </a:r>
            <a:r>
              <a:rPr lang="nb-NO" sz="2200" b="1" dirty="0"/>
              <a:t>fra dyreprodukter </a:t>
            </a:r>
            <a:r>
              <a:rPr lang="nb-NO" sz="2200" dirty="0"/>
              <a:t>(som kjøtt og egg) til mennesker. </a:t>
            </a:r>
          </a:p>
          <a:p>
            <a:r>
              <a:rPr lang="nb-NO" sz="2200" b="1" dirty="0"/>
              <a:t>Inkubasjonsperioden</a:t>
            </a:r>
            <a:r>
              <a:rPr lang="nb-NO" sz="2200" dirty="0"/>
              <a:t> er tiden det tar fra mikroorganismene har trengt inn i kroppen til vi merker symptomer på sykdom.</a:t>
            </a:r>
          </a:p>
          <a:p>
            <a:r>
              <a:rPr lang="nb-NO" sz="2200" dirty="0"/>
              <a:t>Bakterier og virus er de dominerende årsakene til infeksjoner.</a:t>
            </a:r>
            <a:br>
              <a:rPr lang="nb-NO" sz="2200" dirty="0"/>
            </a:br>
            <a:endParaRPr lang="nb-NO" sz="2200" dirty="0"/>
          </a:p>
          <a:p>
            <a:endParaRPr lang="nb-NO" sz="2200" dirty="0"/>
          </a:p>
        </p:txBody>
      </p:sp>
      <p:pic>
        <p:nvPicPr>
          <p:cNvPr id="5" name="Bilde 4">
            <a:extLst>
              <a:ext uri="{FF2B5EF4-FFF2-40B4-BE49-F238E27FC236}">
                <a16:creationId xmlns:a16="http://schemas.microsoft.com/office/drawing/2014/main" id="{EC703E42-443D-D7F8-B920-9B25EE6E1DD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51506" t="-1" r="28276" b="-1"/>
          <a:stretch/>
        </p:blipFill>
        <p:spPr>
          <a:xfrm>
            <a:off x="6675120" y="-10886"/>
            <a:ext cx="2468880"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180364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3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4B3CEC6-3F17-451A-BB5F-4BB5FBB984EB}"/>
              </a:ext>
            </a:extLst>
          </p:cNvPr>
          <p:cNvSpPr>
            <a:spLocks noGrp="1"/>
          </p:cNvSpPr>
          <p:nvPr>
            <p:ph type="title"/>
          </p:nvPr>
        </p:nvSpPr>
        <p:spPr>
          <a:xfrm>
            <a:off x="571350" y="144081"/>
            <a:ext cx="4000647" cy="1708242"/>
          </a:xfrm>
        </p:spPr>
        <p:txBody>
          <a:bodyPr anchor="ctr">
            <a:normAutofit/>
          </a:bodyPr>
          <a:lstStyle/>
          <a:p>
            <a:r>
              <a:rPr lang="nb-NO" sz="3500" dirty="0"/>
              <a:t>Å stille en diagnose</a:t>
            </a:r>
          </a:p>
        </p:txBody>
      </p:sp>
      <p:sp>
        <p:nvSpPr>
          <p:cNvPr id="3" name="Plassholder for innhold 2">
            <a:extLst>
              <a:ext uri="{FF2B5EF4-FFF2-40B4-BE49-F238E27FC236}">
                <a16:creationId xmlns:a16="http://schemas.microsoft.com/office/drawing/2014/main" id="{C7D512A4-0748-4C6D-82B3-892E675E4F4D}"/>
              </a:ext>
            </a:extLst>
          </p:cNvPr>
          <p:cNvSpPr>
            <a:spLocks noGrp="1"/>
          </p:cNvSpPr>
          <p:nvPr>
            <p:ph idx="1"/>
          </p:nvPr>
        </p:nvSpPr>
        <p:spPr>
          <a:xfrm>
            <a:off x="571350" y="2470244"/>
            <a:ext cx="4338978" cy="3769835"/>
          </a:xfrm>
        </p:spPr>
        <p:txBody>
          <a:bodyPr anchor="ctr">
            <a:noAutofit/>
          </a:bodyPr>
          <a:lstStyle/>
          <a:p>
            <a:r>
              <a:rPr lang="nb-NO" sz="2200" dirty="0"/>
              <a:t>En av de viktigste oppgavene til en lege er å stille riktig diagnose.</a:t>
            </a:r>
          </a:p>
          <a:p>
            <a:r>
              <a:rPr lang="nb-NO" sz="2200" dirty="0"/>
              <a:t>Alle sykdommer gir bestemte symptomer.</a:t>
            </a:r>
          </a:p>
          <a:p>
            <a:r>
              <a:rPr lang="nb-NO" sz="2200" dirty="0"/>
              <a:t>For å stille en diagnose trenger legen informasjon fra pasienten om symptomer. I tillegg kan det også være nødvendig med ulike prøver og undersøkelser.</a:t>
            </a:r>
          </a:p>
          <a:p>
            <a:r>
              <a:rPr lang="nb-NO" sz="2200" dirty="0"/>
              <a:t>Legen kommer fram til en diagnose ved å gjenkjenne et bestemt mønster som passer til en sykdom eller ved å lage seg hypoteser som testes ut.</a:t>
            </a:r>
          </a:p>
          <a:p>
            <a:pPr marL="0" indent="0">
              <a:buNone/>
            </a:pPr>
            <a:endParaRPr lang="nb-NO" sz="2200" dirty="0"/>
          </a:p>
          <a:p>
            <a:endParaRPr lang="nb-NO" sz="2200" dirty="0"/>
          </a:p>
        </p:txBody>
      </p:sp>
      <p:pic>
        <p:nvPicPr>
          <p:cNvPr id="5" name="Picture 4" descr="Stetoskop">
            <a:extLst>
              <a:ext uri="{FF2B5EF4-FFF2-40B4-BE49-F238E27FC236}">
                <a16:creationId xmlns:a16="http://schemas.microsoft.com/office/drawing/2014/main" id="{76594471-A9F6-3E73-B5D3-28E7B514BA03}"/>
              </a:ext>
            </a:extLst>
          </p:cNvPr>
          <p:cNvPicPr>
            <a:picLocks noChangeAspect="1"/>
          </p:cNvPicPr>
          <p:nvPr/>
        </p:nvPicPr>
        <p:blipFill>
          <a:blip r:embed="rId2"/>
          <a:srcRect l="33292" r="27831" b="-1"/>
          <a:stretch>
            <a:fillRect/>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860240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562310"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02556" y="762001"/>
            <a:ext cx="3117384" cy="1708244"/>
          </a:xfrm>
        </p:spPr>
        <p:txBody>
          <a:bodyPr anchor="ctr">
            <a:normAutofit/>
          </a:bodyPr>
          <a:lstStyle/>
          <a:p>
            <a:r>
              <a:rPr lang="nb-NO" sz="3500"/>
              <a:t>Diaré</a:t>
            </a:r>
          </a:p>
        </p:txBody>
      </p:sp>
      <p:pic>
        <p:nvPicPr>
          <p:cNvPr id="6" name="Bilde 5" descr="Illustrasjon av dorull med et sint ansikt på.">
            <a:extLst>
              <a:ext uri="{FF2B5EF4-FFF2-40B4-BE49-F238E27FC236}">
                <a16:creationId xmlns:a16="http://schemas.microsoft.com/office/drawing/2014/main" id="{F57A9E14-3A2D-216B-A96B-9BB55C4B10C0}"/>
              </a:ext>
            </a:extLst>
          </p:cNvPr>
          <p:cNvPicPr>
            <a:picLocks noChangeAspect="1"/>
          </p:cNvPicPr>
          <p:nvPr/>
        </p:nvPicPr>
        <p:blipFill>
          <a:blip r:embed="rId2">
            <a:extLst>
              <a:ext uri="{28A0092B-C50C-407E-A947-70E740481C1C}">
                <a14:useLocalDpi xmlns:a14="http://schemas.microsoft.com/office/drawing/2010/main" val="0"/>
              </a:ext>
            </a:extLst>
          </a:blip>
          <a:srcRect l="31819" r="30015" b="1"/>
          <a:stretch>
            <a:fillRect/>
          </a:stretch>
        </p:blipFill>
        <p:spPr>
          <a:xfrm>
            <a:off x="20" y="-2"/>
            <a:ext cx="4571980" cy="6858002"/>
          </a:xfrm>
          <a:prstGeom prst="rect">
            <a:avLst/>
          </a:prstGeom>
        </p:spPr>
      </p:pic>
      <p:sp>
        <p:nvSpPr>
          <p:cNvPr id="17" name="Content Placeholder 2"/>
          <p:cNvSpPr>
            <a:spLocks noGrp="1"/>
          </p:cNvSpPr>
          <p:nvPr>
            <p:ph idx="1"/>
          </p:nvPr>
        </p:nvSpPr>
        <p:spPr>
          <a:xfrm>
            <a:off x="5102556" y="2470245"/>
            <a:ext cx="3355644" cy="3769835"/>
          </a:xfrm>
        </p:spPr>
        <p:txBody>
          <a:bodyPr anchor="ctr">
            <a:noAutofit/>
          </a:bodyPr>
          <a:lstStyle/>
          <a:p>
            <a:r>
              <a:rPr lang="nb-NO" sz="2200" dirty="0"/>
              <a:t>De fleste tilfeller av akutt diaré er ufarlige og går over av seg selv.</a:t>
            </a:r>
          </a:p>
          <a:p>
            <a:r>
              <a:rPr lang="nb-NO" sz="2200" dirty="0"/>
              <a:t>Kontakt lege hvis diareen er langvarig eller kraftig, og hvis allmenntilstanden svekkes.</a:t>
            </a:r>
          </a:p>
          <a:p>
            <a:r>
              <a:rPr lang="nb-NO" sz="2200" dirty="0"/>
              <a:t>For å finne årsaken til tilstanden tas det blodprøver og avføringsprøve til dyrking av tarmbakterier. </a:t>
            </a:r>
          </a:p>
        </p:txBody>
      </p:sp>
    </p:spTree>
    <p:extLst>
      <p:ext uri="{BB962C8B-B14F-4D97-AF65-F5344CB8AC3E}">
        <p14:creationId xmlns:p14="http://schemas.microsoft.com/office/powerpoint/2010/main" val="1456589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562310"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02556" y="762001"/>
            <a:ext cx="3666540" cy="1708244"/>
          </a:xfrm>
        </p:spPr>
        <p:txBody>
          <a:bodyPr anchor="ctr">
            <a:normAutofit/>
          </a:bodyPr>
          <a:lstStyle/>
          <a:p>
            <a:r>
              <a:rPr lang="nb-NO" sz="3500" dirty="0"/>
              <a:t>CRP </a:t>
            </a:r>
            <a:br>
              <a:rPr lang="nb-NO" sz="3500" dirty="0"/>
            </a:br>
            <a:r>
              <a:rPr lang="nb-NO" sz="3500" dirty="0"/>
              <a:t>(C-reaktivt protein)</a:t>
            </a:r>
            <a:endParaRPr lang="en-US" sz="3500" dirty="0"/>
          </a:p>
        </p:txBody>
      </p:sp>
      <p:pic>
        <p:nvPicPr>
          <p:cNvPr id="5" name="Bilde 4" descr="Foto av glass med blodprøver.">
            <a:extLst>
              <a:ext uri="{FF2B5EF4-FFF2-40B4-BE49-F238E27FC236}">
                <a16:creationId xmlns:a16="http://schemas.microsoft.com/office/drawing/2014/main" id="{E13585FD-0045-3EAF-E8A5-84953175AF27}"/>
              </a:ext>
            </a:extLst>
          </p:cNvPr>
          <p:cNvPicPr>
            <a:picLocks noChangeAspect="1"/>
          </p:cNvPicPr>
          <p:nvPr/>
        </p:nvPicPr>
        <p:blipFill>
          <a:blip r:embed="rId2">
            <a:extLst>
              <a:ext uri="{28A0092B-C50C-407E-A947-70E740481C1C}">
                <a14:useLocalDpi xmlns:a14="http://schemas.microsoft.com/office/drawing/2010/main" val="0"/>
              </a:ext>
            </a:extLst>
          </a:blip>
          <a:srcRect l="31466" r="24033" b="-2"/>
          <a:stretch>
            <a:fillRect/>
          </a:stretch>
        </p:blipFill>
        <p:spPr>
          <a:xfrm>
            <a:off x="20" y="-2"/>
            <a:ext cx="4571980" cy="6858002"/>
          </a:xfrm>
          <a:prstGeom prst="rect">
            <a:avLst/>
          </a:prstGeom>
        </p:spPr>
      </p:pic>
      <p:sp>
        <p:nvSpPr>
          <p:cNvPr id="3" name="Content Placeholder 2"/>
          <p:cNvSpPr>
            <a:spLocks noGrp="1"/>
          </p:cNvSpPr>
          <p:nvPr>
            <p:ph idx="1"/>
          </p:nvPr>
        </p:nvSpPr>
        <p:spPr>
          <a:xfrm>
            <a:off x="5102556" y="2470245"/>
            <a:ext cx="3364788" cy="3769835"/>
          </a:xfrm>
        </p:spPr>
        <p:txBody>
          <a:bodyPr anchor="ctr">
            <a:noAutofit/>
          </a:bodyPr>
          <a:lstStyle/>
          <a:p>
            <a:pPr marL="0" indent="0">
              <a:buNone/>
            </a:pPr>
            <a:r>
              <a:rPr lang="nb-NO" sz="2200" dirty="0"/>
              <a:t>Ved mistanke om infeksjon måles gjerne pasientens CRP ved at det tas ut noen dråper blod fra et stikk i fingeren. Resultatet kan avleses etter noen minutter og kan ofte si noe om en eventuell infeksjon kommer av virus eller bakterier.</a:t>
            </a:r>
          </a:p>
          <a:p>
            <a:pPr marL="0" indent="0">
              <a:buNone/>
            </a:pPr>
            <a:r>
              <a:rPr lang="nb-NO" sz="2200" b="1" dirty="0"/>
              <a:t>Legesekretæren har tatt CRP av pasienten.</a:t>
            </a:r>
          </a:p>
        </p:txBody>
      </p:sp>
    </p:spTree>
    <p:extLst>
      <p:ext uri="{BB962C8B-B14F-4D97-AF65-F5344CB8AC3E}">
        <p14:creationId xmlns:p14="http://schemas.microsoft.com/office/powerpoint/2010/main" val="2161847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Hva kan verdiene på CRP-prøven fortelle?</a:t>
            </a:r>
            <a:endParaRPr lang="nb-NO" dirty="0"/>
          </a:p>
        </p:txBody>
      </p:sp>
      <p:sp>
        <p:nvSpPr>
          <p:cNvPr id="3" name="Content Placeholder 2"/>
          <p:cNvSpPr>
            <a:spLocks noGrp="1"/>
          </p:cNvSpPr>
          <p:nvPr>
            <p:ph idx="1"/>
          </p:nvPr>
        </p:nvSpPr>
        <p:spPr/>
        <p:txBody>
          <a:bodyPr/>
          <a:lstStyle/>
          <a:p>
            <a:r>
              <a:rPr lang="nb-NO" sz="2200" dirty="0"/>
              <a:t>Hos friske mennesker er som regel ikke CRP-verdien målbar, og skal være under 5 mg/L.</a:t>
            </a:r>
          </a:p>
          <a:p>
            <a:r>
              <a:rPr lang="nb-NO" sz="2200" dirty="0"/>
              <a:t>Jo høyere verdi (&gt; 40 mg/L), desto større sannsynlighet for at det er en bakteriell infeksjon.</a:t>
            </a:r>
          </a:p>
          <a:p>
            <a:r>
              <a:rPr lang="nb-NO" sz="2200" dirty="0"/>
              <a:t>Eksempler:</a:t>
            </a:r>
          </a:p>
          <a:p>
            <a:endParaRPr lang="nb-NO" sz="2200" dirty="0"/>
          </a:p>
          <a:p>
            <a:pPr marL="0" indent="0">
              <a:buNone/>
            </a:pPr>
            <a:r>
              <a:rPr lang="nb-NO" sz="2200" dirty="0"/>
              <a:t>    </a:t>
            </a:r>
            <a:endParaRPr lang="nb-NO" dirty="0"/>
          </a:p>
          <a:p>
            <a:endParaRPr lang="nb-NO" dirty="0"/>
          </a:p>
        </p:txBody>
      </p:sp>
      <p:graphicFrame>
        <p:nvGraphicFramePr>
          <p:cNvPr id="4" name="Table 3"/>
          <p:cNvGraphicFramePr>
            <a:graphicFrameLocks noGrp="1"/>
          </p:cNvGraphicFramePr>
          <p:nvPr>
            <p:extLst>
              <p:ext uri="{D42A27DB-BD31-4B8C-83A1-F6EECF244321}">
                <p14:modId xmlns:p14="http://schemas.microsoft.com/office/powerpoint/2010/main" val="2122762778"/>
              </p:ext>
            </p:extLst>
          </p:nvPr>
        </p:nvGraphicFramePr>
        <p:xfrm>
          <a:off x="883919" y="3874193"/>
          <a:ext cx="6921731" cy="1489363"/>
        </p:xfrm>
        <a:graphic>
          <a:graphicData uri="http://schemas.openxmlformats.org/drawingml/2006/table">
            <a:tbl>
              <a:tblPr firstRow="1" bandRow="1">
                <a:tableStyleId>{5C22544A-7EE6-4342-B048-85BDC9FD1C3A}</a:tableStyleId>
              </a:tblPr>
              <a:tblGrid>
                <a:gridCol w="4763409">
                  <a:extLst>
                    <a:ext uri="{9D8B030D-6E8A-4147-A177-3AD203B41FA5}">
                      <a16:colId xmlns:a16="http://schemas.microsoft.com/office/drawing/2014/main" val="376001881"/>
                    </a:ext>
                  </a:extLst>
                </a:gridCol>
                <a:gridCol w="2158322">
                  <a:extLst>
                    <a:ext uri="{9D8B030D-6E8A-4147-A177-3AD203B41FA5}">
                      <a16:colId xmlns:a16="http://schemas.microsoft.com/office/drawing/2014/main" val="3460061459"/>
                    </a:ext>
                  </a:extLst>
                </a:gridCol>
              </a:tblGrid>
              <a:tr h="370840">
                <a:tc>
                  <a:txBody>
                    <a:bodyPr/>
                    <a:lstStyle/>
                    <a:p>
                      <a:r>
                        <a:rPr lang="nb-NO" dirty="0"/>
                        <a:t>Tilstand</a:t>
                      </a:r>
                    </a:p>
                  </a:txBody>
                  <a:tcPr>
                    <a:solidFill>
                      <a:schemeClr val="accent1">
                        <a:lumMod val="50000"/>
                      </a:schemeClr>
                    </a:solidFill>
                  </a:tcPr>
                </a:tc>
                <a:tc>
                  <a:txBody>
                    <a:bodyPr/>
                    <a:lstStyle/>
                    <a:p>
                      <a:r>
                        <a:rPr lang="nb-NO" dirty="0"/>
                        <a:t>Typiske CRP-verdier</a:t>
                      </a:r>
                    </a:p>
                  </a:txBody>
                  <a:tcPr>
                    <a:solidFill>
                      <a:schemeClr val="accent1">
                        <a:lumMod val="50000"/>
                      </a:schemeClr>
                    </a:solidFill>
                  </a:tcPr>
                </a:tc>
                <a:extLst>
                  <a:ext uri="{0D108BD9-81ED-4DB2-BD59-A6C34878D82A}">
                    <a16:rowId xmlns:a16="http://schemas.microsoft.com/office/drawing/2014/main" val="2747037277"/>
                  </a:ext>
                </a:extLst>
              </a:tr>
              <a:tr h="376843">
                <a:tc>
                  <a:txBody>
                    <a:bodyPr/>
                    <a:lstStyle/>
                    <a:p>
                      <a:r>
                        <a:rPr lang="nb-NO"/>
                        <a:t>Influensa (virusinfeksjon)</a:t>
                      </a:r>
                      <a:endParaRPr lang="nb-NO" dirty="0"/>
                    </a:p>
                  </a:txBody>
                  <a:tcPr/>
                </a:tc>
                <a:tc>
                  <a:txBody>
                    <a:bodyPr/>
                    <a:lstStyle/>
                    <a:p>
                      <a:r>
                        <a:rPr lang="nb-NO"/>
                        <a:t>10–20 mg/L</a:t>
                      </a:r>
                      <a:endParaRPr lang="nb-NO" dirty="0"/>
                    </a:p>
                  </a:txBody>
                  <a:tcPr/>
                </a:tc>
                <a:extLst>
                  <a:ext uri="{0D108BD9-81ED-4DB2-BD59-A6C34878D82A}">
                    <a16:rowId xmlns:a16="http://schemas.microsoft.com/office/drawing/2014/main" val="2892430523"/>
                  </a:ext>
                </a:extLst>
              </a:tr>
              <a:tr h="370840">
                <a:tc>
                  <a:txBody>
                    <a:bodyPr/>
                    <a:lstStyle/>
                    <a:p>
                      <a:r>
                        <a:rPr lang="nb-NO" dirty="0"/>
                        <a:t>Halsbetennelse (bakteriell infeksjon</a:t>
                      </a:r>
                    </a:p>
                  </a:txBody>
                  <a:tcPr/>
                </a:tc>
                <a:tc>
                  <a:txBody>
                    <a:bodyPr/>
                    <a:lstStyle/>
                    <a:p>
                      <a:r>
                        <a:rPr lang="nb-NO"/>
                        <a:t>30–60 mg/L</a:t>
                      </a:r>
                      <a:endParaRPr lang="nb-NO" dirty="0"/>
                    </a:p>
                  </a:txBody>
                  <a:tcPr/>
                </a:tc>
                <a:extLst>
                  <a:ext uri="{0D108BD9-81ED-4DB2-BD59-A6C34878D82A}">
                    <a16:rowId xmlns:a16="http://schemas.microsoft.com/office/drawing/2014/main" val="671734624"/>
                  </a:ext>
                </a:extLst>
              </a:tr>
              <a:tr h="370840">
                <a:tc>
                  <a:txBody>
                    <a:bodyPr/>
                    <a:lstStyle/>
                    <a:p>
                      <a:r>
                        <a:rPr lang="nb-NO"/>
                        <a:t>Nyrebekkenbetennelse (bakteriell infeksjon)</a:t>
                      </a:r>
                      <a:endParaRPr lang="nb-NO" dirty="0"/>
                    </a:p>
                  </a:txBody>
                  <a:tcPr/>
                </a:tc>
                <a:tc>
                  <a:txBody>
                    <a:bodyPr/>
                    <a:lstStyle/>
                    <a:p>
                      <a:r>
                        <a:rPr lang="nb-NO" dirty="0"/>
                        <a:t>60– over 200 mg/L</a:t>
                      </a:r>
                    </a:p>
                  </a:txBody>
                  <a:tcPr/>
                </a:tc>
                <a:extLst>
                  <a:ext uri="{0D108BD9-81ED-4DB2-BD59-A6C34878D82A}">
                    <a16:rowId xmlns:a16="http://schemas.microsoft.com/office/drawing/2014/main" val="2645465002"/>
                  </a:ext>
                </a:extLst>
              </a:tr>
            </a:tbl>
          </a:graphicData>
        </a:graphic>
      </p:graphicFrame>
    </p:spTree>
    <p:extLst>
      <p:ext uri="{BB962C8B-B14F-4D97-AF65-F5344CB8AC3E}">
        <p14:creationId xmlns:p14="http://schemas.microsoft.com/office/powerpoint/2010/main" val="1005858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36CCD6-5430-4700-9311-335D3C267691}"/>
              </a:ext>
            </a:extLst>
          </p:cNvPr>
          <p:cNvSpPr>
            <a:spLocks noGrp="1"/>
          </p:cNvSpPr>
          <p:nvPr>
            <p:ph type="title"/>
          </p:nvPr>
        </p:nvSpPr>
        <p:spPr/>
        <p:txBody>
          <a:bodyPr>
            <a:normAutofit fontScale="90000"/>
          </a:bodyPr>
          <a:lstStyle/>
          <a:p>
            <a:r>
              <a:rPr lang="nb-NO" dirty="0"/>
              <a:t>Hva vet vi </a:t>
            </a:r>
            <a:br>
              <a:rPr lang="nb-NO" dirty="0"/>
            </a:br>
            <a:r>
              <a:rPr lang="nb-NO" dirty="0"/>
              <a:t>– og hva trenger vi opplysninger om?</a:t>
            </a:r>
          </a:p>
        </p:txBody>
      </p:sp>
      <p:sp>
        <p:nvSpPr>
          <p:cNvPr id="3" name="Plassholder for innhold 2">
            <a:extLst>
              <a:ext uri="{FF2B5EF4-FFF2-40B4-BE49-F238E27FC236}">
                <a16:creationId xmlns:a16="http://schemas.microsoft.com/office/drawing/2014/main" id="{FE71AA4B-95B1-4270-80DD-C3A2093EABC3}"/>
              </a:ext>
            </a:extLst>
          </p:cNvPr>
          <p:cNvSpPr>
            <a:spLocks noGrp="1"/>
          </p:cNvSpPr>
          <p:nvPr>
            <p:ph idx="1"/>
          </p:nvPr>
        </p:nvSpPr>
        <p:spPr/>
        <p:txBody>
          <a:bodyPr/>
          <a:lstStyle/>
          <a:p>
            <a:pPr marL="0" indent="0">
              <a:buNone/>
            </a:pPr>
            <a:r>
              <a:rPr lang="nb-NO" sz="2200" dirty="0"/>
              <a:t>Bruk skjemaet til å holde orden på alle opplysninger og informasjon som dere får tilgang til. Skriv også opp eventuelle spørsmål som dere lurer på.</a:t>
            </a:r>
          </a:p>
        </p:txBody>
      </p:sp>
      <p:pic>
        <p:nvPicPr>
          <p:cNvPr id="4" name="Bilde 3" descr="Elevarket med skjema til å systematisere informasjon og spørsmål">
            <a:extLst>
              <a:ext uri="{FF2B5EF4-FFF2-40B4-BE49-F238E27FC236}">
                <a16:creationId xmlns:a16="http://schemas.microsoft.com/office/drawing/2014/main" id="{2C3B997D-4B41-4875-AE34-0470B51E6F29}"/>
              </a:ext>
            </a:extLst>
          </p:cNvPr>
          <p:cNvPicPr>
            <a:picLocks noChangeAspect="1"/>
          </p:cNvPicPr>
          <p:nvPr/>
        </p:nvPicPr>
        <p:blipFill>
          <a:blip r:embed="rId2"/>
          <a:stretch>
            <a:fillRect/>
          </a:stretch>
        </p:blipFill>
        <p:spPr>
          <a:xfrm>
            <a:off x="2573265" y="3021865"/>
            <a:ext cx="5708722" cy="3155098"/>
          </a:xfrm>
          <a:prstGeom prst="rect">
            <a:avLst/>
          </a:prstGeom>
        </p:spPr>
      </p:pic>
    </p:spTree>
    <p:extLst>
      <p:ext uri="{BB962C8B-B14F-4D97-AF65-F5344CB8AC3E}">
        <p14:creationId xmlns:p14="http://schemas.microsoft.com/office/powerpoint/2010/main" val="2953807326"/>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4403</TotalTime>
  <Words>2249</Words>
  <Application>Microsoft Office PowerPoint</Application>
  <PresentationFormat>Skjermfremvisning (4:3)</PresentationFormat>
  <Paragraphs>229</Paragraphs>
  <Slides>37</Slides>
  <Notes>3</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37</vt:i4>
      </vt:variant>
    </vt:vector>
  </HeadingPairs>
  <TitlesOfParts>
    <vt:vector size="42" baseType="lpstr">
      <vt:lpstr>Aptos</vt:lpstr>
      <vt:lpstr>Arial</vt:lpstr>
      <vt:lpstr>Calibri</vt:lpstr>
      <vt:lpstr>Calibri Light</vt:lpstr>
      <vt:lpstr>Office-tema</vt:lpstr>
      <vt:lpstr>Bakgrunn</vt:lpstr>
      <vt:lpstr>Oppdrag</vt:lpstr>
      <vt:lpstr>Hva er en infeksjon?</vt:lpstr>
      <vt:lpstr>Infeksjon</vt:lpstr>
      <vt:lpstr>Å stille en diagnose</vt:lpstr>
      <vt:lpstr>Diaré</vt:lpstr>
      <vt:lpstr>CRP  (C-reaktivt protein)</vt:lpstr>
      <vt:lpstr>Hva kan verdiene på CRP-prøven fortelle?</vt:lpstr>
      <vt:lpstr>Hva vet vi  – og hva trenger vi opplysninger om?</vt:lpstr>
      <vt:lpstr>Kjennetegn på måloppnåelse</vt:lpstr>
      <vt:lpstr>Økt 2</vt:lpstr>
      <vt:lpstr>Les om immunsystemet</vt:lpstr>
      <vt:lpstr>Immunsystemet</vt:lpstr>
      <vt:lpstr>Kroppens normalflora</vt:lpstr>
      <vt:lpstr>Jakten på bakteriene </vt:lpstr>
      <vt:lpstr>Bakterier og virus,  sorteringsoppgave</vt:lpstr>
      <vt:lpstr>Sammenligne virus og bakterier</vt:lpstr>
      <vt:lpstr>Bakterier</vt:lpstr>
      <vt:lpstr>Virus</vt:lpstr>
      <vt:lpstr>Økt 3</vt:lpstr>
      <vt:lpstr>Tyfoid-Mary</vt:lpstr>
      <vt:lpstr>Smittekjedeforsøk</vt:lpstr>
      <vt:lpstr>Smittekjede – diskusjonsoppgaver</vt:lpstr>
      <vt:lpstr>Studer bakterieprøven</vt:lpstr>
      <vt:lpstr>Melding fra laboratoriet:</vt:lpstr>
      <vt:lpstr>Bakteriegrupper</vt:lpstr>
      <vt:lpstr>Behandling av bakterielle sykdommer</vt:lpstr>
      <vt:lpstr>Økt 4</vt:lpstr>
      <vt:lpstr>Gramfarging</vt:lpstr>
      <vt:lpstr>To hovedgrupper bakterier</vt:lpstr>
      <vt:lpstr>Ny melding fra laboratoriet:</vt:lpstr>
      <vt:lpstr>Økt 5</vt:lpstr>
      <vt:lpstr>Antibiotikaresistente bakterier</vt:lpstr>
      <vt:lpstr>Antibiotikaresistens i Europa</vt:lpstr>
      <vt:lpstr>Utvikling av MRSA i Europa</vt:lpstr>
      <vt:lpstr>Økt 6</vt:lpstr>
      <vt:lpstr>Litteraturliste/referanser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Berit Reitan</dc:creator>
  <cp:lastModifiedBy>Aud Ragnhild Skår</cp:lastModifiedBy>
  <cp:revision>191</cp:revision>
  <dcterms:created xsi:type="dcterms:W3CDTF">2019-12-18T09:03:00Z</dcterms:created>
  <dcterms:modified xsi:type="dcterms:W3CDTF">2026-01-21T11:21:52Z</dcterms:modified>
</cp:coreProperties>
</file>