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0" r:id="rId4"/>
    <p:sldId id="258" r:id="rId5"/>
    <p:sldId id="261" r:id="rId6"/>
    <p:sldId id="273" r:id="rId7"/>
    <p:sldId id="301" r:id="rId8"/>
    <p:sldId id="294" r:id="rId9"/>
    <p:sldId id="300" r:id="rId10"/>
    <p:sldId id="271" r:id="rId11"/>
    <p:sldId id="302" r:id="rId12"/>
    <p:sldId id="275" r:id="rId13"/>
    <p:sldId id="274" r:id="rId14"/>
    <p:sldId id="293" r:id="rId15"/>
    <p:sldId id="264" r:id="rId16"/>
    <p:sldId id="265" r:id="rId17"/>
    <p:sldId id="266" r:id="rId18"/>
    <p:sldId id="267" r:id="rId19"/>
    <p:sldId id="269" r:id="rId20"/>
    <p:sldId id="262" r:id="rId21"/>
    <p:sldId id="268" r:id="rId22"/>
    <p:sldId id="276" r:id="rId23"/>
    <p:sldId id="278" r:id="rId24"/>
    <p:sldId id="277" r:id="rId25"/>
    <p:sldId id="279" r:id="rId26"/>
    <p:sldId id="280" r:id="rId27"/>
    <p:sldId id="281" r:id="rId28"/>
    <p:sldId id="282" r:id="rId29"/>
    <p:sldId id="284" r:id="rId30"/>
    <p:sldId id="283" r:id="rId31"/>
    <p:sldId id="295" r:id="rId32"/>
    <p:sldId id="296" r:id="rId33"/>
    <p:sldId id="286" r:id="rId34"/>
    <p:sldId id="287" r:id="rId35"/>
    <p:sldId id="288" r:id="rId36"/>
    <p:sldId id="289" r:id="rId37"/>
    <p:sldId id="298" r:id="rId38"/>
    <p:sldId id="299" r:id="rId39"/>
    <p:sldId id="291" r:id="rId40"/>
    <p:sldId id="263" r:id="rId4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rit Reitan" initials="BR" lastIdx="7" clrIdx="0">
    <p:extLst>
      <p:ext uri="{19B8F6BF-5375-455C-9EA6-DF929625EA0E}">
        <p15:presenceInfo xmlns:p15="http://schemas.microsoft.com/office/powerpoint/2012/main" userId="S-1-5-21-1927809936-1189766144-1318725885-42671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130" d="100"/>
          <a:sy n="130" d="100"/>
        </p:scale>
        <p:origin x="228" y="12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nb-NO"/>
              <a:t>Klikk for å redigere tittelstil</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US" dirty="0"/>
          </a:p>
        </p:txBody>
      </p:sp>
      <p:sp>
        <p:nvSpPr>
          <p:cNvPr id="4" name="Date Placeholder 3"/>
          <p:cNvSpPr>
            <a:spLocks noGrp="1"/>
          </p:cNvSpPr>
          <p:nvPr>
            <p:ph type="dt" sz="half" idx="10"/>
          </p:nvPr>
        </p:nvSpPr>
        <p:spPr/>
        <p:txBody>
          <a:bodyPr/>
          <a:lstStyle/>
          <a:p>
            <a:fld id="{53160C8A-7E69-4BF0-B453-5BCC5088100D}" type="datetimeFigureOut">
              <a:rPr lang="nb-NO" smtClean="0"/>
              <a:t>22.11.2024</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5009521B-49F9-4C0D-99C9-49D52B036D1C}" type="slidenum">
              <a:rPr lang="nb-NO" smtClean="0"/>
              <a:t>‹#›</a:t>
            </a:fld>
            <a:endParaRPr lang="nb-NO"/>
          </a:p>
        </p:txBody>
      </p:sp>
    </p:spTree>
    <p:extLst>
      <p:ext uri="{BB962C8B-B14F-4D97-AF65-F5344CB8AC3E}">
        <p14:creationId xmlns:p14="http://schemas.microsoft.com/office/powerpoint/2010/main" val="12240282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Vertical Text Placeholder 2"/>
          <p:cNvSpPr>
            <a:spLocks noGrp="1"/>
          </p:cNvSpPr>
          <p:nvPr>
            <p:ph type="body" orient="vert" idx="1"/>
          </p:nvPr>
        </p:nvSpPr>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53160C8A-7E69-4BF0-B453-5BCC5088100D}" type="datetimeFigureOut">
              <a:rPr lang="nb-NO" smtClean="0"/>
              <a:t>22.11.2024</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5009521B-49F9-4C0D-99C9-49D52B036D1C}" type="slidenum">
              <a:rPr lang="nb-NO" smtClean="0"/>
              <a:t>‹#›</a:t>
            </a:fld>
            <a:endParaRPr lang="nb-NO"/>
          </a:p>
        </p:txBody>
      </p:sp>
    </p:spTree>
    <p:extLst>
      <p:ext uri="{BB962C8B-B14F-4D97-AF65-F5344CB8AC3E}">
        <p14:creationId xmlns:p14="http://schemas.microsoft.com/office/powerpoint/2010/main" val="1292020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nb-NO"/>
              <a:t>Klikk for å redigere tittelstil</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53160C8A-7E69-4BF0-B453-5BCC5088100D}" type="datetimeFigureOut">
              <a:rPr lang="nb-NO" smtClean="0"/>
              <a:t>22.11.2024</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5009521B-49F9-4C0D-99C9-49D52B036D1C}" type="slidenum">
              <a:rPr lang="nb-NO" smtClean="0"/>
              <a:t>‹#›</a:t>
            </a:fld>
            <a:endParaRPr lang="nb-NO"/>
          </a:p>
        </p:txBody>
      </p:sp>
    </p:spTree>
    <p:extLst>
      <p:ext uri="{BB962C8B-B14F-4D97-AF65-F5344CB8AC3E}">
        <p14:creationId xmlns:p14="http://schemas.microsoft.com/office/powerpoint/2010/main" val="1127023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idx="1"/>
          </p:nvPr>
        </p:nvSpPr>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53160C8A-7E69-4BF0-B453-5BCC5088100D}" type="datetimeFigureOut">
              <a:rPr lang="nb-NO" smtClean="0"/>
              <a:t>22.11.2024</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5009521B-49F9-4C0D-99C9-49D52B036D1C}" type="slidenum">
              <a:rPr lang="nb-NO" smtClean="0"/>
              <a:t>‹#›</a:t>
            </a:fld>
            <a:endParaRPr lang="nb-NO"/>
          </a:p>
        </p:txBody>
      </p:sp>
    </p:spTree>
    <p:extLst>
      <p:ext uri="{BB962C8B-B14F-4D97-AF65-F5344CB8AC3E}">
        <p14:creationId xmlns:p14="http://schemas.microsoft.com/office/powerpoint/2010/main" val="1444495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nb-NO"/>
              <a:t>Klikk for å redigere tittelstil</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Rediger tekststiler i malen</a:t>
            </a:r>
          </a:p>
        </p:txBody>
      </p:sp>
      <p:sp>
        <p:nvSpPr>
          <p:cNvPr id="4" name="Date Placeholder 3"/>
          <p:cNvSpPr>
            <a:spLocks noGrp="1"/>
          </p:cNvSpPr>
          <p:nvPr>
            <p:ph type="dt" sz="half" idx="10"/>
          </p:nvPr>
        </p:nvSpPr>
        <p:spPr/>
        <p:txBody>
          <a:bodyPr/>
          <a:lstStyle/>
          <a:p>
            <a:fld id="{53160C8A-7E69-4BF0-B453-5BCC5088100D}" type="datetimeFigureOut">
              <a:rPr lang="nb-NO" smtClean="0"/>
              <a:t>22.11.2024</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5009521B-49F9-4C0D-99C9-49D52B036D1C}" type="slidenum">
              <a:rPr lang="nb-NO" smtClean="0"/>
              <a:t>‹#›</a:t>
            </a:fld>
            <a:endParaRPr lang="nb-NO"/>
          </a:p>
        </p:txBody>
      </p:sp>
    </p:spTree>
    <p:extLst>
      <p:ext uri="{BB962C8B-B14F-4D97-AF65-F5344CB8AC3E}">
        <p14:creationId xmlns:p14="http://schemas.microsoft.com/office/powerpoint/2010/main" val="4203483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Date Placeholder 4"/>
          <p:cNvSpPr>
            <a:spLocks noGrp="1"/>
          </p:cNvSpPr>
          <p:nvPr>
            <p:ph type="dt" sz="half" idx="10"/>
          </p:nvPr>
        </p:nvSpPr>
        <p:spPr/>
        <p:txBody>
          <a:bodyPr/>
          <a:lstStyle/>
          <a:p>
            <a:fld id="{53160C8A-7E69-4BF0-B453-5BCC5088100D}" type="datetimeFigureOut">
              <a:rPr lang="nb-NO" smtClean="0"/>
              <a:t>22.11.2024</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5009521B-49F9-4C0D-99C9-49D52B036D1C}" type="slidenum">
              <a:rPr lang="nb-NO" smtClean="0"/>
              <a:t>‹#›</a:t>
            </a:fld>
            <a:endParaRPr lang="nb-NO"/>
          </a:p>
        </p:txBody>
      </p:sp>
    </p:spTree>
    <p:extLst>
      <p:ext uri="{BB962C8B-B14F-4D97-AF65-F5344CB8AC3E}">
        <p14:creationId xmlns:p14="http://schemas.microsoft.com/office/powerpoint/2010/main" val="2830388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nb-NO"/>
              <a:t>Klikk for å redigere tittelstil</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4" name="Content Placeholder 3"/>
          <p:cNvSpPr>
            <a:spLocks noGrp="1"/>
          </p:cNvSpPr>
          <p:nvPr>
            <p:ph sz="half" idx="2"/>
          </p:nvPr>
        </p:nvSpPr>
        <p:spPr>
          <a:xfrm>
            <a:off x="629842" y="2505075"/>
            <a:ext cx="3868340" cy="368458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6" name="Content Placeholder 5"/>
          <p:cNvSpPr>
            <a:spLocks noGrp="1"/>
          </p:cNvSpPr>
          <p:nvPr>
            <p:ph sz="quarter" idx="4"/>
          </p:nvPr>
        </p:nvSpPr>
        <p:spPr>
          <a:xfrm>
            <a:off x="4629150" y="2505075"/>
            <a:ext cx="3887391" cy="368458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7" name="Date Placeholder 6"/>
          <p:cNvSpPr>
            <a:spLocks noGrp="1"/>
          </p:cNvSpPr>
          <p:nvPr>
            <p:ph type="dt" sz="half" idx="10"/>
          </p:nvPr>
        </p:nvSpPr>
        <p:spPr/>
        <p:txBody>
          <a:bodyPr/>
          <a:lstStyle/>
          <a:p>
            <a:fld id="{53160C8A-7E69-4BF0-B453-5BCC5088100D}" type="datetimeFigureOut">
              <a:rPr lang="nb-NO" smtClean="0"/>
              <a:t>22.11.2024</a:t>
            </a:fld>
            <a:endParaRPr lang="nb-NO"/>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p:txBody>
          <a:bodyPr/>
          <a:lstStyle/>
          <a:p>
            <a:fld id="{5009521B-49F9-4C0D-99C9-49D52B036D1C}" type="slidenum">
              <a:rPr lang="nb-NO" smtClean="0"/>
              <a:t>‹#›</a:t>
            </a:fld>
            <a:endParaRPr lang="nb-NO"/>
          </a:p>
        </p:txBody>
      </p:sp>
    </p:spTree>
    <p:extLst>
      <p:ext uri="{BB962C8B-B14F-4D97-AF65-F5344CB8AC3E}">
        <p14:creationId xmlns:p14="http://schemas.microsoft.com/office/powerpoint/2010/main" val="4281837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Date Placeholder 2"/>
          <p:cNvSpPr>
            <a:spLocks noGrp="1"/>
          </p:cNvSpPr>
          <p:nvPr>
            <p:ph type="dt" sz="half" idx="10"/>
          </p:nvPr>
        </p:nvSpPr>
        <p:spPr/>
        <p:txBody>
          <a:bodyPr/>
          <a:lstStyle/>
          <a:p>
            <a:fld id="{53160C8A-7E69-4BF0-B453-5BCC5088100D}" type="datetimeFigureOut">
              <a:rPr lang="nb-NO" smtClean="0"/>
              <a:t>22.11.2024</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5009521B-49F9-4C0D-99C9-49D52B036D1C}" type="slidenum">
              <a:rPr lang="nb-NO" smtClean="0"/>
              <a:t>‹#›</a:t>
            </a:fld>
            <a:endParaRPr lang="nb-NO"/>
          </a:p>
        </p:txBody>
      </p:sp>
    </p:spTree>
    <p:extLst>
      <p:ext uri="{BB962C8B-B14F-4D97-AF65-F5344CB8AC3E}">
        <p14:creationId xmlns:p14="http://schemas.microsoft.com/office/powerpoint/2010/main" val="1946001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160C8A-7E69-4BF0-B453-5BCC5088100D}" type="datetimeFigureOut">
              <a:rPr lang="nb-NO" smtClean="0"/>
              <a:t>22.11.2024</a:t>
            </a:fld>
            <a:endParaRPr lang="nb-NO"/>
          </a:p>
        </p:txBody>
      </p:sp>
      <p:sp>
        <p:nvSpPr>
          <p:cNvPr id="3" name="Footer Placeholder 2"/>
          <p:cNvSpPr>
            <a:spLocks noGrp="1"/>
          </p:cNvSpPr>
          <p:nvPr>
            <p:ph type="ftr" sz="quarter" idx="11"/>
          </p:nvPr>
        </p:nvSpPr>
        <p:spPr/>
        <p:txBody>
          <a:bodyPr/>
          <a:lstStyle/>
          <a:p>
            <a:endParaRPr lang="nb-NO"/>
          </a:p>
        </p:txBody>
      </p:sp>
      <p:sp>
        <p:nvSpPr>
          <p:cNvPr id="4" name="Slide Number Placeholder 3"/>
          <p:cNvSpPr>
            <a:spLocks noGrp="1"/>
          </p:cNvSpPr>
          <p:nvPr>
            <p:ph type="sldNum" sz="quarter" idx="12"/>
          </p:nvPr>
        </p:nvSpPr>
        <p:spPr/>
        <p:txBody>
          <a:bodyPr/>
          <a:lstStyle/>
          <a:p>
            <a:fld id="{5009521B-49F9-4C0D-99C9-49D52B036D1C}" type="slidenum">
              <a:rPr lang="nb-NO" smtClean="0"/>
              <a:t>‹#›</a:t>
            </a:fld>
            <a:endParaRPr lang="nb-NO"/>
          </a:p>
        </p:txBody>
      </p:sp>
    </p:spTree>
    <p:extLst>
      <p:ext uri="{BB962C8B-B14F-4D97-AF65-F5344CB8AC3E}">
        <p14:creationId xmlns:p14="http://schemas.microsoft.com/office/powerpoint/2010/main" val="438657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nb-NO"/>
              <a:t>Klikk for å redigere tittelstil</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5" name="Date Placeholder 4"/>
          <p:cNvSpPr>
            <a:spLocks noGrp="1"/>
          </p:cNvSpPr>
          <p:nvPr>
            <p:ph type="dt" sz="half" idx="10"/>
          </p:nvPr>
        </p:nvSpPr>
        <p:spPr/>
        <p:txBody>
          <a:bodyPr/>
          <a:lstStyle/>
          <a:p>
            <a:fld id="{53160C8A-7E69-4BF0-B453-5BCC5088100D}" type="datetimeFigureOut">
              <a:rPr lang="nb-NO" smtClean="0"/>
              <a:t>22.11.2024</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5009521B-49F9-4C0D-99C9-49D52B036D1C}" type="slidenum">
              <a:rPr lang="nb-NO" smtClean="0"/>
              <a:t>‹#›</a:t>
            </a:fld>
            <a:endParaRPr lang="nb-NO"/>
          </a:p>
        </p:txBody>
      </p:sp>
    </p:spTree>
    <p:extLst>
      <p:ext uri="{BB962C8B-B14F-4D97-AF65-F5344CB8AC3E}">
        <p14:creationId xmlns:p14="http://schemas.microsoft.com/office/powerpoint/2010/main" val="41077662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nb-NO"/>
              <a:t>Klikk for å redigere tittelstil</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ikonet for å legge til et bilde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5" name="Date Placeholder 4"/>
          <p:cNvSpPr>
            <a:spLocks noGrp="1"/>
          </p:cNvSpPr>
          <p:nvPr>
            <p:ph type="dt" sz="half" idx="10"/>
          </p:nvPr>
        </p:nvSpPr>
        <p:spPr/>
        <p:txBody>
          <a:bodyPr/>
          <a:lstStyle/>
          <a:p>
            <a:fld id="{53160C8A-7E69-4BF0-B453-5BCC5088100D}" type="datetimeFigureOut">
              <a:rPr lang="nb-NO" smtClean="0"/>
              <a:t>22.11.2024</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5009521B-49F9-4C0D-99C9-49D52B036D1C}" type="slidenum">
              <a:rPr lang="nb-NO" smtClean="0"/>
              <a:t>‹#›</a:t>
            </a:fld>
            <a:endParaRPr lang="nb-NO"/>
          </a:p>
        </p:txBody>
      </p:sp>
    </p:spTree>
    <p:extLst>
      <p:ext uri="{BB962C8B-B14F-4D97-AF65-F5344CB8AC3E}">
        <p14:creationId xmlns:p14="http://schemas.microsoft.com/office/powerpoint/2010/main" val="8056839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nb-NO"/>
              <a:t>Klikk for å redigere tittelstil</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160C8A-7E69-4BF0-B453-5BCC5088100D}" type="datetimeFigureOut">
              <a:rPr lang="nb-NO" smtClean="0"/>
              <a:t>22.11.2024</a:t>
            </a:fld>
            <a:endParaRPr lang="nb-NO"/>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9521B-49F9-4C0D-99C9-49D52B036D1C}" type="slidenum">
              <a:rPr lang="nb-NO" smtClean="0"/>
              <a:t>‹#›</a:t>
            </a:fld>
            <a:endParaRPr lang="nb-NO"/>
          </a:p>
        </p:txBody>
      </p:sp>
    </p:spTree>
    <p:extLst>
      <p:ext uri="{BB962C8B-B14F-4D97-AF65-F5344CB8AC3E}">
        <p14:creationId xmlns:p14="http://schemas.microsoft.com/office/powerpoint/2010/main" val="430430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menti.com/" TargetMode="External"/><Relationship Id="rId2" Type="http://schemas.openxmlformats.org/officeDocument/2006/relationships/hyperlink" Target="https://nhi.no/kroppen-var/funksjoner/immunsystemet-generelt/"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forskning.no/bakterier/2016/08/bakterier-pa-godt-og-vondt" TargetMode="External"/><Relationship Id="rId2" Type="http://schemas.openxmlformats.org/officeDocument/2006/relationships/hyperlink" Target="https://nhi.no/kroppen-var/sykdomsprosesser/infeksjoner/"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nrk.no/skole/?mediaId=26618&amp;page=objectives&amp;learningProgramme=LK20"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s3-eu-west-1.amazonaws.com/nesta-data/amr/index.html"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nhi.no/sykdommer/barn/infeksjoner/e-coli-tarminfeksjon/?page=6"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fhi.no/" TargetMode="External"/><Relationship Id="rId2" Type="http://schemas.openxmlformats.org/officeDocument/2006/relationships/hyperlink" Target="http://www.nhi.no/" TargetMode="External"/><Relationship Id="rId1" Type="http://schemas.openxmlformats.org/officeDocument/2006/relationships/slideLayout" Target="../slideLayouts/slideLayout2.xml"/><Relationship Id="rId5" Type="http://schemas.openxmlformats.org/officeDocument/2006/relationships/hyperlink" Target="https://www.mn.uio.no/ibv/tjenester/kunnskap/plantefys/leksikon/g/gramfa.html" TargetMode="External"/><Relationship Id="rId4" Type="http://schemas.openxmlformats.org/officeDocument/2006/relationships/hyperlink" Target="https://legehandboka.no/handboken/kliniske-kapitler/infeksjoner/pasientinformasjon/om-infeksjoner/immunsystemet/"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tittel 2">
            <a:extLst>
              <a:ext uri="{FF2B5EF4-FFF2-40B4-BE49-F238E27FC236}">
                <a16:creationId xmlns:a16="http://schemas.microsoft.com/office/drawing/2014/main" id="{3920B9CA-F37F-4ED8-9DDE-C77D63DDE857}"/>
              </a:ext>
            </a:extLst>
          </p:cNvPr>
          <p:cNvSpPr>
            <a:spLocks noGrp="1"/>
          </p:cNvSpPr>
          <p:nvPr>
            <p:ph type="subTitle" idx="1"/>
          </p:nvPr>
        </p:nvSpPr>
        <p:spPr>
          <a:xfrm>
            <a:off x="699971" y="1097281"/>
            <a:ext cx="7529627" cy="3277209"/>
          </a:xfrm>
        </p:spPr>
        <p:txBody>
          <a:bodyPr>
            <a:normAutofit/>
          </a:bodyPr>
          <a:lstStyle/>
          <a:p>
            <a:pPr algn="l"/>
            <a:r>
              <a:rPr lang="nb-NO" sz="2200" dirty="0"/>
              <a:t>Dere er en del av legeteamet </a:t>
            </a:r>
            <a:r>
              <a:rPr lang="nb-NO" sz="2200" i="1" dirty="0"/>
              <a:t>Frisk og Rask</a:t>
            </a:r>
            <a:r>
              <a:rPr lang="nb-NO" sz="2200" dirty="0"/>
              <a:t>. Hver dag går legesekretæren gjennom meldinger som er sendt til legesenteret for å tildele timer til pasienter.</a:t>
            </a:r>
          </a:p>
          <a:p>
            <a:pPr algn="l"/>
            <a:r>
              <a:rPr lang="nb-NO" sz="2200" dirty="0"/>
              <a:t>Denne morgenen har følgende melding kommet inn til legesenteret:</a:t>
            </a:r>
          </a:p>
          <a:p>
            <a:pPr algn="l"/>
            <a:r>
              <a:rPr lang="nb-NO" sz="2200" dirty="0"/>
              <a:t>«Hei, dette er Greta Garberg. Jeg har ikke vært hos dere før, men håper dere kan sette av en time til meg så fort som mulig. Jeg må ha fått en infeksjon som jeg ikke blir kvitt. Nå har jeg hatt kraftig diare i flere dager, og jeg blir ikke bedre.»</a:t>
            </a:r>
          </a:p>
          <a:p>
            <a:pPr algn="l"/>
            <a:endParaRPr lang="nb-NO" sz="1200" dirty="0"/>
          </a:p>
        </p:txBody>
      </p:sp>
      <p:pic>
        <p:nvPicPr>
          <p:cNvPr id="5" name="Bilde 4" descr="Et bilde som inneholder innendørs, enhet&#10;&#10;Automatisk generert beskrivelse">
            <a:extLst>
              <a:ext uri="{FF2B5EF4-FFF2-40B4-BE49-F238E27FC236}">
                <a16:creationId xmlns:a16="http://schemas.microsoft.com/office/drawing/2014/main" id="{5F9272A7-5BE3-4D0A-B8A6-5D43932894D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294370" y="4476902"/>
            <a:ext cx="2935228" cy="1956818"/>
          </a:xfrm>
          <a:prstGeom prst="rect">
            <a:avLst/>
          </a:prstGeom>
        </p:spPr>
      </p:pic>
    </p:spTree>
    <p:extLst>
      <p:ext uri="{BB962C8B-B14F-4D97-AF65-F5344CB8AC3E}">
        <p14:creationId xmlns:p14="http://schemas.microsoft.com/office/powerpoint/2010/main" val="27013332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836CCD6-5430-4700-9311-335D3C267691}"/>
              </a:ext>
            </a:extLst>
          </p:cNvPr>
          <p:cNvSpPr>
            <a:spLocks noGrp="1"/>
          </p:cNvSpPr>
          <p:nvPr>
            <p:ph type="title"/>
          </p:nvPr>
        </p:nvSpPr>
        <p:spPr/>
        <p:txBody>
          <a:bodyPr>
            <a:normAutofit fontScale="90000"/>
          </a:bodyPr>
          <a:lstStyle/>
          <a:p>
            <a:r>
              <a:rPr lang="nb-NO" dirty="0"/>
              <a:t>Hva vet vi </a:t>
            </a:r>
            <a:br>
              <a:rPr lang="nb-NO" dirty="0"/>
            </a:br>
            <a:r>
              <a:rPr lang="nb-NO" dirty="0"/>
              <a:t>– og hva trenger vi opplysninger om?</a:t>
            </a:r>
          </a:p>
        </p:txBody>
      </p:sp>
      <p:sp>
        <p:nvSpPr>
          <p:cNvPr id="3" name="Plassholder for innhold 2">
            <a:extLst>
              <a:ext uri="{FF2B5EF4-FFF2-40B4-BE49-F238E27FC236}">
                <a16:creationId xmlns:a16="http://schemas.microsoft.com/office/drawing/2014/main" id="{FE71AA4B-95B1-4270-80DD-C3A2093EABC3}"/>
              </a:ext>
            </a:extLst>
          </p:cNvPr>
          <p:cNvSpPr>
            <a:spLocks noGrp="1"/>
          </p:cNvSpPr>
          <p:nvPr>
            <p:ph idx="1"/>
          </p:nvPr>
        </p:nvSpPr>
        <p:spPr/>
        <p:txBody>
          <a:bodyPr/>
          <a:lstStyle/>
          <a:p>
            <a:pPr marL="0" indent="0">
              <a:buNone/>
            </a:pPr>
            <a:r>
              <a:rPr lang="nb-NO" sz="2200" dirty="0"/>
              <a:t>Bruk skjemaet til å holde orden på alle opplysninger og informasjon som dere får tilgang til. Skriv også opp eventuelle spørsmål som dere lurer på.</a:t>
            </a:r>
          </a:p>
        </p:txBody>
      </p:sp>
      <p:pic>
        <p:nvPicPr>
          <p:cNvPr id="4" name="Bilde 3">
            <a:extLst>
              <a:ext uri="{FF2B5EF4-FFF2-40B4-BE49-F238E27FC236}">
                <a16:creationId xmlns:a16="http://schemas.microsoft.com/office/drawing/2014/main" id="{2C3B997D-4B41-4875-AE34-0470B51E6F29}"/>
              </a:ext>
            </a:extLst>
          </p:cNvPr>
          <p:cNvPicPr>
            <a:picLocks noChangeAspect="1"/>
          </p:cNvPicPr>
          <p:nvPr/>
        </p:nvPicPr>
        <p:blipFill>
          <a:blip r:embed="rId2"/>
          <a:stretch>
            <a:fillRect/>
          </a:stretch>
        </p:blipFill>
        <p:spPr>
          <a:xfrm>
            <a:off x="2573265" y="3021865"/>
            <a:ext cx="5708722" cy="3155098"/>
          </a:xfrm>
          <a:prstGeom prst="rect">
            <a:avLst/>
          </a:prstGeom>
        </p:spPr>
      </p:pic>
    </p:spTree>
    <p:extLst>
      <p:ext uri="{BB962C8B-B14F-4D97-AF65-F5344CB8AC3E}">
        <p14:creationId xmlns:p14="http://schemas.microsoft.com/office/powerpoint/2010/main" val="29538073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C3636CB-A9EF-E970-3C10-9C5CC501A136}"/>
              </a:ext>
            </a:extLst>
          </p:cNvPr>
          <p:cNvSpPr>
            <a:spLocks noGrp="1"/>
          </p:cNvSpPr>
          <p:nvPr>
            <p:ph type="title"/>
          </p:nvPr>
        </p:nvSpPr>
        <p:spPr/>
        <p:txBody>
          <a:bodyPr/>
          <a:lstStyle/>
          <a:p>
            <a:r>
              <a:rPr lang="nb-NO" dirty="0"/>
              <a:t>Kjennetegn på måloppnåelse</a:t>
            </a:r>
          </a:p>
        </p:txBody>
      </p:sp>
      <p:graphicFrame>
        <p:nvGraphicFramePr>
          <p:cNvPr id="4" name="Plassholder for innhold 3">
            <a:extLst>
              <a:ext uri="{FF2B5EF4-FFF2-40B4-BE49-F238E27FC236}">
                <a16:creationId xmlns:a16="http://schemas.microsoft.com/office/drawing/2014/main" id="{34181B83-DAEE-F136-1673-F809AE1C6A6C}"/>
              </a:ext>
            </a:extLst>
          </p:cNvPr>
          <p:cNvGraphicFramePr>
            <a:graphicFrameLocks noGrp="1"/>
          </p:cNvGraphicFramePr>
          <p:nvPr>
            <p:ph idx="1"/>
          </p:nvPr>
        </p:nvGraphicFramePr>
        <p:xfrm>
          <a:off x="628650" y="2138220"/>
          <a:ext cx="7886700" cy="3726148"/>
        </p:xfrm>
        <a:graphic>
          <a:graphicData uri="http://schemas.openxmlformats.org/drawingml/2006/table">
            <a:tbl>
              <a:tblPr firstRow="1" firstCol="1" bandRow="1">
                <a:tableStyleId>{5C22544A-7EE6-4342-B048-85BDC9FD1C3A}</a:tableStyleId>
              </a:tblPr>
              <a:tblGrid>
                <a:gridCol w="2257324">
                  <a:extLst>
                    <a:ext uri="{9D8B030D-6E8A-4147-A177-3AD203B41FA5}">
                      <a16:colId xmlns:a16="http://schemas.microsoft.com/office/drawing/2014/main" val="3650189634"/>
                    </a:ext>
                  </a:extLst>
                </a:gridCol>
                <a:gridCol w="1631556">
                  <a:extLst>
                    <a:ext uri="{9D8B030D-6E8A-4147-A177-3AD203B41FA5}">
                      <a16:colId xmlns:a16="http://schemas.microsoft.com/office/drawing/2014/main" val="2023630815"/>
                    </a:ext>
                  </a:extLst>
                </a:gridCol>
                <a:gridCol w="1788632">
                  <a:extLst>
                    <a:ext uri="{9D8B030D-6E8A-4147-A177-3AD203B41FA5}">
                      <a16:colId xmlns:a16="http://schemas.microsoft.com/office/drawing/2014/main" val="603120450"/>
                    </a:ext>
                  </a:extLst>
                </a:gridCol>
                <a:gridCol w="2209188">
                  <a:extLst>
                    <a:ext uri="{9D8B030D-6E8A-4147-A177-3AD203B41FA5}">
                      <a16:colId xmlns:a16="http://schemas.microsoft.com/office/drawing/2014/main" val="141383189"/>
                    </a:ext>
                  </a:extLst>
                </a:gridCol>
              </a:tblGrid>
              <a:tr h="508595">
                <a:tc>
                  <a:txBody>
                    <a:bodyPr/>
                    <a:lstStyle/>
                    <a:p>
                      <a:pPr>
                        <a:lnSpc>
                          <a:spcPct val="115000"/>
                        </a:lnSpc>
                        <a:spcAft>
                          <a:spcPts val="800"/>
                        </a:spcAft>
                      </a:pPr>
                      <a:r>
                        <a:rPr lang="nb-NO" sz="1200">
                          <a:effectLst/>
                        </a:rPr>
                        <a:t>Overordna læringsmål</a:t>
                      </a:r>
                      <a:endParaRPr lang="nb-NO" sz="1100">
                        <a:effectLst/>
                      </a:endParaRPr>
                    </a:p>
                    <a:p>
                      <a:pPr>
                        <a:lnSpc>
                          <a:spcPct val="115000"/>
                        </a:lnSpc>
                        <a:spcAft>
                          <a:spcPts val="800"/>
                        </a:spcAft>
                      </a:pPr>
                      <a:r>
                        <a:rPr lang="nb-NO" sz="1200">
                          <a:effectLst/>
                        </a:rPr>
                        <a:t> </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404" marR="68404" marT="0" marB="0"/>
                </a:tc>
                <a:tc>
                  <a:txBody>
                    <a:bodyPr/>
                    <a:lstStyle/>
                    <a:p>
                      <a:pPr>
                        <a:lnSpc>
                          <a:spcPct val="115000"/>
                        </a:lnSpc>
                        <a:spcAft>
                          <a:spcPts val="800"/>
                        </a:spcAft>
                      </a:pPr>
                      <a:r>
                        <a:rPr lang="nb-NO" sz="1200">
                          <a:effectLst/>
                        </a:rPr>
                        <a:t>Lav måloppnåelse</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404" marR="68404" marT="0" marB="0"/>
                </a:tc>
                <a:tc>
                  <a:txBody>
                    <a:bodyPr/>
                    <a:lstStyle/>
                    <a:p>
                      <a:pPr>
                        <a:lnSpc>
                          <a:spcPct val="115000"/>
                        </a:lnSpc>
                        <a:spcAft>
                          <a:spcPts val="800"/>
                        </a:spcAft>
                      </a:pPr>
                      <a:r>
                        <a:rPr lang="nb-NO" sz="1200">
                          <a:effectLst/>
                        </a:rPr>
                        <a:t>Middels måloppnåelse</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404" marR="68404" marT="0" marB="0"/>
                </a:tc>
                <a:tc>
                  <a:txBody>
                    <a:bodyPr/>
                    <a:lstStyle/>
                    <a:p>
                      <a:pPr>
                        <a:lnSpc>
                          <a:spcPct val="115000"/>
                        </a:lnSpc>
                        <a:spcAft>
                          <a:spcPts val="800"/>
                        </a:spcAft>
                      </a:pPr>
                      <a:r>
                        <a:rPr lang="nb-NO" sz="1200">
                          <a:effectLst/>
                        </a:rPr>
                        <a:t>Høy måloppnåelse</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404" marR="68404" marT="0" marB="0"/>
                </a:tc>
                <a:extLst>
                  <a:ext uri="{0D108BD9-81ED-4DB2-BD59-A6C34878D82A}">
                    <a16:rowId xmlns:a16="http://schemas.microsoft.com/office/drawing/2014/main" val="972597807"/>
                  </a:ext>
                </a:extLst>
              </a:tr>
              <a:tr h="1471947">
                <a:tc>
                  <a:txBody>
                    <a:bodyPr/>
                    <a:lstStyle/>
                    <a:p>
                      <a:pPr>
                        <a:lnSpc>
                          <a:spcPct val="107000"/>
                        </a:lnSpc>
                        <a:spcAft>
                          <a:spcPts val="800"/>
                        </a:spcAft>
                      </a:pPr>
                      <a:r>
                        <a:rPr lang="nb-NO" sz="1200">
                          <a:effectLst/>
                        </a:rPr>
                        <a:t>bruke informasjon om infeksjoner og immunsystem til å foreslå og begrunne diagnose.</a:t>
                      </a:r>
                      <a:endParaRPr lang="nb-NO" sz="1100">
                        <a:effectLst/>
                      </a:endParaRPr>
                    </a:p>
                    <a:p>
                      <a:pPr>
                        <a:lnSpc>
                          <a:spcPct val="107000"/>
                        </a:lnSpc>
                        <a:spcAft>
                          <a:spcPts val="800"/>
                        </a:spcAft>
                      </a:pPr>
                      <a:r>
                        <a:rPr lang="nb-NO" sz="1200">
                          <a:effectLst/>
                        </a:rPr>
                        <a:t> </a:t>
                      </a:r>
                      <a:endParaRPr lang="nb-NO" sz="1100">
                        <a:effectLst/>
                      </a:endParaRPr>
                    </a:p>
                    <a:p>
                      <a:pPr>
                        <a:lnSpc>
                          <a:spcPct val="107000"/>
                        </a:lnSpc>
                        <a:spcAft>
                          <a:spcPts val="800"/>
                        </a:spcAft>
                      </a:pPr>
                      <a:r>
                        <a:rPr lang="nb-NO" sz="1200">
                          <a:effectLst/>
                        </a:rPr>
                        <a:t> </a:t>
                      </a:r>
                      <a:endParaRPr lang="nb-NO" sz="1100">
                        <a:effectLst/>
                      </a:endParaRPr>
                    </a:p>
                    <a:p>
                      <a:pPr>
                        <a:lnSpc>
                          <a:spcPct val="107000"/>
                        </a:lnSpc>
                        <a:spcAft>
                          <a:spcPts val="800"/>
                        </a:spcAft>
                        <a:tabLst>
                          <a:tab pos="600075" algn="l"/>
                        </a:tabLst>
                      </a:pPr>
                      <a:r>
                        <a:rPr lang="nb-NO" sz="1200">
                          <a:effectLst/>
                        </a:rPr>
                        <a:t>	</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404" marR="68404" marT="0" marB="0"/>
                </a:tc>
                <a:tc>
                  <a:txBody>
                    <a:bodyPr/>
                    <a:lstStyle/>
                    <a:p>
                      <a:pPr>
                        <a:lnSpc>
                          <a:spcPct val="115000"/>
                        </a:lnSpc>
                        <a:spcAft>
                          <a:spcPts val="800"/>
                        </a:spcAft>
                      </a:pPr>
                      <a:r>
                        <a:rPr lang="nb-NO" sz="1200">
                          <a:effectLst/>
                        </a:rPr>
                        <a:t>Stiller diagnose, men med mangelfull kobling mot symptomer.</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404" marR="68404" marT="0" marB="0"/>
                </a:tc>
                <a:tc>
                  <a:txBody>
                    <a:bodyPr/>
                    <a:lstStyle/>
                    <a:p>
                      <a:pPr>
                        <a:lnSpc>
                          <a:spcPct val="115000"/>
                        </a:lnSpc>
                        <a:spcAft>
                          <a:spcPts val="800"/>
                        </a:spcAft>
                      </a:pPr>
                      <a:r>
                        <a:rPr lang="nb-NO" sz="1200">
                          <a:effectLst/>
                        </a:rPr>
                        <a:t>Stiller diagnose og begrunner med noe informasjon om symptomer og sykdom.</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404" marR="68404" marT="0" marB="0"/>
                </a:tc>
                <a:tc>
                  <a:txBody>
                    <a:bodyPr/>
                    <a:lstStyle/>
                    <a:p>
                      <a:pPr>
                        <a:lnSpc>
                          <a:spcPct val="115000"/>
                        </a:lnSpc>
                        <a:spcAft>
                          <a:spcPts val="800"/>
                        </a:spcAft>
                      </a:pPr>
                      <a:r>
                        <a:rPr lang="nb-NO" sz="1200">
                          <a:effectLst/>
                        </a:rPr>
                        <a:t>Stiller riktig diagnose og begrunner med informasjon om infeksjoner, symptomer og immunsystemet. </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404" marR="68404" marT="0" marB="0"/>
                </a:tc>
                <a:extLst>
                  <a:ext uri="{0D108BD9-81ED-4DB2-BD59-A6C34878D82A}">
                    <a16:rowId xmlns:a16="http://schemas.microsoft.com/office/drawing/2014/main" val="1189229807"/>
                  </a:ext>
                </a:extLst>
              </a:tr>
              <a:tr h="1744296">
                <a:tc>
                  <a:txBody>
                    <a:bodyPr/>
                    <a:lstStyle/>
                    <a:p>
                      <a:pPr>
                        <a:lnSpc>
                          <a:spcPct val="107000"/>
                        </a:lnSpc>
                        <a:spcAft>
                          <a:spcPts val="800"/>
                        </a:spcAft>
                      </a:pPr>
                      <a:r>
                        <a:rPr lang="nb-NO" sz="1200">
                          <a:effectLst/>
                        </a:rPr>
                        <a:t>foreslå og begrunne behandling og gi faglige råd om bruk av antibiotika.   </a:t>
                      </a:r>
                      <a:endParaRPr lang="nb-NO" sz="1100">
                        <a:effectLst/>
                      </a:endParaRPr>
                    </a:p>
                    <a:p>
                      <a:pPr>
                        <a:lnSpc>
                          <a:spcPct val="115000"/>
                        </a:lnSpc>
                        <a:spcAft>
                          <a:spcPts val="800"/>
                        </a:spcAft>
                      </a:pPr>
                      <a:r>
                        <a:rPr lang="nb-NO" sz="1200">
                          <a:effectLst/>
                        </a:rPr>
                        <a:t> </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404" marR="68404" marT="0" marB="0"/>
                </a:tc>
                <a:tc>
                  <a:txBody>
                    <a:bodyPr/>
                    <a:lstStyle/>
                    <a:p>
                      <a:pPr>
                        <a:lnSpc>
                          <a:spcPct val="115000"/>
                        </a:lnSpc>
                        <a:spcAft>
                          <a:spcPts val="800"/>
                        </a:spcAft>
                      </a:pPr>
                      <a:r>
                        <a:rPr lang="nb-NO" sz="1200">
                          <a:effectLst/>
                        </a:rPr>
                        <a:t>Foreslår en behandling og gjengir noe informasjon om bruk av antibiotika.</a:t>
                      </a:r>
                      <a:endParaRPr lang="nb-NO" sz="1100">
                        <a:effectLst/>
                      </a:endParaRPr>
                    </a:p>
                    <a:p>
                      <a:pPr>
                        <a:lnSpc>
                          <a:spcPct val="115000"/>
                        </a:lnSpc>
                        <a:spcAft>
                          <a:spcPts val="800"/>
                        </a:spcAft>
                      </a:pPr>
                      <a:r>
                        <a:rPr lang="nb-NO" sz="1200">
                          <a:effectLst/>
                        </a:rPr>
                        <a:t> </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404" marR="68404" marT="0" marB="0"/>
                </a:tc>
                <a:tc>
                  <a:txBody>
                    <a:bodyPr/>
                    <a:lstStyle/>
                    <a:p>
                      <a:pPr>
                        <a:lnSpc>
                          <a:spcPct val="115000"/>
                        </a:lnSpc>
                        <a:spcAft>
                          <a:spcPts val="800"/>
                        </a:spcAft>
                      </a:pPr>
                      <a:r>
                        <a:rPr lang="nb-NO" sz="1200">
                          <a:effectLst/>
                        </a:rPr>
                        <a:t>Foreslår en behandling og begrunner den faglig ut fra diagnosen. Gir noen begrunnede faglige råd om bruk av antibiotika. </a:t>
                      </a:r>
                      <a:endParaRPr lang="nb-NO" sz="1100">
                        <a:effectLst/>
                      </a:endParaRPr>
                    </a:p>
                    <a:p>
                      <a:pPr>
                        <a:lnSpc>
                          <a:spcPct val="115000"/>
                        </a:lnSpc>
                        <a:spcAft>
                          <a:spcPts val="800"/>
                        </a:spcAft>
                      </a:pPr>
                      <a:r>
                        <a:rPr lang="nb-NO" sz="1200">
                          <a:effectLst/>
                        </a:rPr>
                        <a:t> </a:t>
                      </a:r>
                      <a:endParaRPr lang="nb-NO" sz="1100">
                        <a:effectLst/>
                      </a:endParaRPr>
                    </a:p>
                    <a:p>
                      <a:pPr>
                        <a:lnSpc>
                          <a:spcPct val="115000"/>
                        </a:lnSpc>
                        <a:spcAft>
                          <a:spcPts val="800"/>
                        </a:spcAft>
                      </a:pPr>
                      <a:r>
                        <a:rPr lang="nb-NO" sz="1200">
                          <a:effectLst/>
                        </a:rPr>
                        <a:t> </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404" marR="68404" marT="0" marB="0"/>
                </a:tc>
                <a:tc>
                  <a:txBody>
                    <a:bodyPr/>
                    <a:lstStyle/>
                    <a:p>
                      <a:pPr>
                        <a:lnSpc>
                          <a:spcPct val="115000"/>
                        </a:lnSpc>
                        <a:spcAft>
                          <a:spcPts val="800"/>
                        </a:spcAft>
                      </a:pPr>
                      <a:r>
                        <a:rPr lang="nb-NO" sz="1200" dirty="0">
                          <a:effectLst/>
                        </a:rPr>
                        <a:t>Foreslår behandling og begrunner den faglig ut fra den riktige diagnosen. </a:t>
                      </a:r>
                      <a:endParaRPr lang="nb-NO" sz="1100" dirty="0">
                        <a:effectLst/>
                      </a:endParaRPr>
                    </a:p>
                    <a:p>
                      <a:pPr>
                        <a:lnSpc>
                          <a:spcPct val="115000"/>
                        </a:lnSpc>
                        <a:spcAft>
                          <a:spcPts val="800"/>
                        </a:spcAft>
                      </a:pPr>
                      <a:r>
                        <a:rPr lang="nb-NO" sz="1200" dirty="0">
                          <a:effectLst/>
                        </a:rPr>
                        <a:t>Vurderer fordeler og ulemper med bruk av antibiotika både på individ- og samfunnsnivå.  </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404" marR="68404" marT="0" marB="0"/>
                </a:tc>
                <a:extLst>
                  <a:ext uri="{0D108BD9-81ED-4DB2-BD59-A6C34878D82A}">
                    <a16:rowId xmlns:a16="http://schemas.microsoft.com/office/drawing/2014/main" val="984901427"/>
                  </a:ext>
                </a:extLst>
              </a:tr>
            </a:tbl>
          </a:graphicData>
        </a:graphic>
      </p:graphicFrame>
    </p:spTree>
    <p:extLst>
      <p:ext uri="{BB962C8B-B14F-4D97-AF65-F5344CB8AC3E}">
        <p14:creationId xmlns:p14="http://schemas.microsoft.com/office/powerpoint/2010/main" val="25893560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165F98E-71E6-4A1F-97F0-1017AFA81172}"/>
              </a:ext>
            </a:extLst>
          </p:cNvPr>
          <p:cNvSpPr>
            <a:spLocks noGrp="1"/>
          </p:cNvSpPr>
          <p:nvPr>
            <p:ph type="title"/>
          </p:nvPr>
        </p:nvSpPr>
        <p:spPr/>
        <p:txBody>
          <a:bodyPr/>
          <a:lstStyle/>
          <a:p>
            <a:r>
              <a:rPr lang="nb-NO" dirty="0"/>
              <a:t>Økt 2</a:t>
            </a:r>
          </a:p>
        </p:txBody>
      </p:sp>
      <p:pic>
        <p:nvPicPr>
          <p:cNvPr id="4" name="Plassholder for innhold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41713" y="1690689"/>
            <a:ext cx="6972300" cy="4424818"/>
          </a:xfrm>
        </p:spPr>
      </p:pic>
    </p:spTree>
    <p:extLst>
      <p:ext uri="{BB962C8B-B14F-4D97-AF65-F5344CB8AC3E}">
        <p14:creationId xmlns:p14="http://schemas.microsoft.com/office/powerpoint/2010/main" val="41932648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568C5C4-CE34-4FF4-A32A-69607F4B3F27}"/>
              </a:ext>
            </a:extLst>
          </p:cNvPr>
          <p:cNvSpPr>
            <a:spLocks noGrp="1"/>
          </p:cNvSpPr>
          <p:nvPr>
            <p:ph type="title"/>
          </p:nvPr>
        </p:nvSpPr>
        <p:spPr/>
        <p:txBody>
          <a:bodyPr/>
          <a:lstStyle/>
          <a:p>
            <a:r>
              <a:rPr lang="nb-NO" dirty="0"/>
              <a:t>Immunsystemet</a:t>
            </a:r>
          </a:p>
        </p:txBody>
      </p:sp>
      <p:sp>
        <p:nvSpPr>
          <p:cNvPr id="3" name="Plassholder for innhold 2">
            <a:extLst>
              <a:ext uri="{FF2B5EF4-FFF2-40B4-BE49-F238E27FC236}">
                <a16:creationId xmlns:a16="http://schemas.microsoft.com/office/drawing/2014/main" id="{466E7224-100F-45B6-8D9F-DF1209E25216}"/>
              </a:ext>
            </a:extLst>
          </p:cNvPr>
          <p:cNvSpPr>
            <a:spLocks noGrp="1"/>
          </p:cNvSpPr>
          <p:nvPr>
            <p:ph idx="1"/>
          </p:nvPr>
        </p:nvSpPr>
        <p:spPr>
          <a:xfrm>
            <a:off x="4646647" y="2226469"/>
            <a:ext cx="3868703" cy="3263504"/>
          </a:xfrm>
        </p:spPr>
        <p:txBody>
          <a:bodyPr>
            <a:normAutofit/>
          </a:bodyPr>
          <a:lstStyle/>
          <a:p>
            <a:pPr marL="0" indent="0">
              <a:buNone/>
            </a:pPr>
            <a:r>
              <a:rPr lang="nb-NO" sz="2400" dirty="0"/>
              <a:t>Les artikkelen om immunsystemet på </a:t>
            </a:r>
            <a:r>
              <a:rPr lang="nb-NO" sz="2400" dirty="0">
                <a:hlinkClick r:id="rId2"/>
              </a:rPr>
              <a:t>nhi.no </a:t>
            </a:r>
            <a:r>
              <a:rPr lang="nb-NO" sz="2400" dirty="0"/>
              <a:t>og skriv en setning som du mener beskriver hva immunsystemet er.</a:t>
            </a:r>
          </a:p>
          <a:p>
            <a:pPr marL="0" indent="0">
              <a:buNone/>
            </a:pPr>
            <a:r>
              <a:rPr lang="nb-NO" sz="2400" dirty="0"/>
              <a:t>Gå inn på </a:t>
            </a:r>
            <a:r>
              <a:rPr lang="nb-NO" sz="2400" dirty="0">
                <a:hlinkClick r:id="rId3"/>
              </a:rPr>
              <a:t>Menti.com</a:t>
            </a:r>
            <a:r>
              <a:rPr lang="nb-NO" sz="2400" dirty="0"/>
              <a:t>, logg deg inn med koden XXXX, og skriv inn setningen du laget.</a:t>
            </a:r>
          </a:p>
          <a:p>
            <a:pPr marL="0" indent="0">
              <a:buNone/>
            </a:pPr>
            <a:endParaRPr lang="nb-NO" dirty="0"/>
          </a:p>
          <a:p>
            <a:pPr marL="0" indent="0">
              <a:buNone/>
            </a:pPr>
            <a:endParaRPr lang="nb-NO" dirty="0"/>
          </a:p>
        </p:txBody>
      </p:sp>
      <p:pic>
        <p:nvPicPr>
          <p:cNvPr id="6" name="Bilde 5">
            <a:extLst>
              <a:ext uri="{FF2B5EF4-FFF2-40B4-BE49-F238E27FC236}">
                <a16:creationId xmlns:a16="http://schemas.microsoft.com/office/drawing/2014/main" id="{18D9E257-1EBC-4F01-AB3C-AB18237A30AB}"/>
              </a:ext>
            </a:extLst>
          </p:cNvPr>
          <p:cNvPicPr>
            <a:picLocks noChangeAspect="1"/>
          </p:cNvPicPr>
          <p:nvPr/>
        </p:nvPicPr>
        <p:blipFill>
          <a:blip r:embed="rId4"/>
          <a:stretch>
            <a:fillRect/>
          </a:stretch>
        </p:blipFill>
        <p:spPr>
          <a:xfrm>
            <a:off x="628651" y="1985368"/>
            <a:ext cx="3465164" cy="3504605"/>
          </a:xfrm>
          <a:prstGeom prst="rect">
            <a:avLst/>
          </a:prstGeom>
        </p:spPr>
      </p:pic>
    </p:spTree>
    <p:extLst>
      <p:ext uri="{BB962C8B-B14F-4D97-AF65-F5344CB8AC3E}">
        <p14:creationId xmlns:p14="http://schemas.microsoft.com/office/powerpoint/2010/main" val="37033724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B625E9D-55B1-487B-BAF3-9FDD9F71E362}"/>
              </a:ext>
            </a:extLst>
          </p:cNvPr>
          <p:cNvSpPr>
            <a:spLocks noGrp="1"/>
          </p:cNvSpPr>
          <p:nvPr>
            <p:ph type="title"/>
          </p:nvPr>
        </p:nvSpPr>
        <p:spPr/>
        <p:txBody>
          <a:bodyPr/>
          <a:lstStyle/>
          <a:p>
            <a:r>
              <a:rPr lang="nb-NO" dirty="0"/>
              <a:t>menti.com</a:t>
            </a:r>
          </a:p>
        </p:txBody>
      </p:sp>
      <p:sp>
        <p:nvSpPr>
          <p:cNvPr id="3" name="Plassholder for innhold 2">
            <a:extLst>
              <a:ext uri="{FF2B5EF4-FFF2-40B4-BE49-F238E27FC236}">
                <a16:creationId xmlns:a16="http://schemas.microsoft.com/office/drawing/2014/main" id="{5D8B6054-DB4F-40C1-B013-2A9153CBA63C}"/>
              </a:ext>
            </a:extLst>
          </p:cNvPr>
          <p:cNvSpPr>
            <a:spLocks noGrp="1"/>
          </p:cNvSpPr>
          <p:nvPr>
            <p:ph idx="1"/>
          </p:nvPr>
        </p:nvSpPr>
        <p:spPr/>
        <p:txBody>
          <a:bodyPr/>
          <a:lstStyle/>
          <a:p>
            <a:endParaRPr lang="nb-NO"/>
          </a:p>
        </p:txBody>
      </p:sp>
      <p:pic>
        <p:nvPicPr>
          <p:cNvPr id="4" name="Bilde 3">
            <a:extLst>
              <a:ext uri="{FF2B5EF4-FFF2-40B4-BE49-F238E27FC236}">
                <a16:creationId xmlns:a16="http://schemas.microsoft.com/office/drawing/2014/main" id="{551E8E17-2251-45CC-8816-8B0103B45D5A}"/>
              </a:ext>
            </a:extLst>
          </p:cNvPr>
          <p:cNvPicPr>
            <a:picLocks noChangeAspect="1"/>
          </p:cNvPicPr>
          <p:nvPr/>
        </p:nvPicPr>
        <p:blipFill>
          <a:blip r:embed="rId2"/>
          <a:stretch>
            <a:fillRect/>
          </a:stretch>
        </p:blipFill>
        <p:spPr>
          <a:xfrm>
            <a:off x="432197" y="1825625"/>
            <a:ext cx="8279606" cy="4143375"/>
          </a:xfrm>
          <a:prstGeom prst="rect">
            <a:avLst/>
          </a:prstGeom>
        </p:spPr>
      </p:pic>
    </p:spTree>
    <p:extLst>
      <p:ext uri="{BB962C8B-B14F-4D97-AF65-F5344CB8AC3E}">
        <p14:creationId xmlns:p14="http://schemas.microsoft.com/office/powerpoint/2010/main" val="38032044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8CF712D-C648-4BC9-9685-FA042E30B027}"/>
              </a:ext>
            </a:extLst>
          </p:cNvPr>
          <p:cNvSpPr>
            <a:spLocks noGrp="1"/>
          </p:cNvSpPr>
          <p:nvPr>
            <p:ph type="title"/>
          </p:nvPr>
        </p:nvSpPr>
        <p:spPr/>
        <p:txBody>
          <a:bodyPr/>
          <a:lstStyle/>
          <a:p>
            <a:r>
              <a:rPr lang="nb-NO" dirty="0"/>
              <a:t>Immunsystemet</a:t>
            </a:r>
          </a:p>
        </p:txBody>
      </p:sp>
      <p:sp>
        <p:nvSpPr>
          <p:cNvPr id="3" name="Plassholder for innhold 2">
            <a:extLst>
              <a:ext uri="{FF2B5EF4-FFF2-40B4-BE49-F238E27FC236}">
                <a16:creationId xmlns:a16="http://schemas.microsoft.com/office/drawing/2014/main" id="{22198749-CC0F-4C43-B9A7-235F61F0F962}"/>
              </a:ext>
            </a:extLst>
          </p:cNvPr>
          <p:cNvSpPr>
            <a:spLocks noGrp="1"/>
          </p:cNvSpPr>
          <p:nvPr>
            <p:ph idx="1"/>
          </p:nvPr>
        </p:nvSpPr>
        <p:spPr/>
        <p:txBody>
          <a:bodyPr>
            <a:normAutofit/>
          </a:bodyPr>
          <a:lstStyle/>
          <a:p>
            <a:r>
              <a:rPr lang="nb-NO" sz="2200" dirty="0"/>
              <a:t>Kroppens eget forsvarsverk går til motangrep når kroppen blir angrepet av uønskede mikroorganismer.</a:t>
            </a:r>
          </a:p>
          <a:p>
            <a:r>
              <a:rPr lang="nb-NO" sz="2200" dirty="0"/>
              <a:t>Det består av ulike vevstyper, organer, proteiner, bakterier og celler.</a:t>
            </a:r>
          </a:p>
          <a:p>
            <a:r>
              <a:rPr lang="nb-NO" sz="2200" dirty="0"/>
              <a:t>Det beskytter kroppen mot uønskede inntrengere.</a:t>
            </a:r>
          </a:p>
          <a:p>
            <a:r>
              <a:rPr lang="nb-NO" sz="2200" dirty="0"/>
              <a:t>Det skiller mellom kroppens egne celler og mikrober utenfra.</a:t>
            </a:r>
          </a:p>
          <a:p>
            <a:r>
              <a:rPr lang="nb-NO" sz="2200" dirty="0"/>
              <a:t>Feber er en del av immunsystemet og bidrar til at kroppen bedre bekjemper uønskede mikroorganismer.</a:t>
            </a:r>
          </a:p>
          <a:p>
            <a:r>
              <a:rPr lang="nb-NO" sz="2200" dirty="0"/>
              <a:t>Når immunsystemet ikke fungerer som det skal, kan det gi plager som for eksempel allergi. Kroppen oppfatter et ufarlig stoff som farlig, og går til angrep mot «inntrengeren».</a:t>
            </a:r>
          </a:p>
          <a:p>
            <a:endParaRPr lang="nb-NO" sz="2200" dirty="0"/>
          </a:p>
        </p:txBody>
      </p:sp>
    </p:spTree>
    <p:extLst>
      <p:ext uri="{BB962C8B-B14F-4D97-AF65-F5344CB8AC3E}">
        <p14:creationId xmlns:p14="http://schemas.microsoft.com/office/powerpoint/2010/main" val="30853377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DF7E71E-473F-4D46-81FF-22DB1E95FD81}"/>
              </a:ext>
            </a:extLst>
          </p:cNvPr>
          <p:cNvSpPr>
            <a:spLocks noGrp="1"/>
          </p:cNvSpPr>
          <p:nvPr>
            <p:ph type="title"/>
          </p:nvPr>
        </p:nvSpPr>
        <p:spPr/>
        <p:txBody>
          <a:bodyPr/>
          <a:lstStyle/>
          <a:p>
            <a:r>
              <a:rPr lang="nb-NO" dirty="0"/>
              <a:t>Kroppens normalflora</a:t>
            </a:r>
          </a:p>
        </p:txBody>
      </p:sp>
      <p:sp>
        <p:nvSpPr>
          <p:cNvPr id="3" name="Plassholder for innhold 2">
            <a:extLst>
              <a:ext uri="{FF2B5EF4-FFF2-40B4-BE49-F238E27FC236}">
                <a16:creationId xmlns:a16="http://schemas.microsoft.com/office/drawing/2014/main" id="{9ACAB567-92C3-4B55-B105-D0279243B862}"/>
              </a:ext>
            </a:extLst>
          </p:cNvPr>
          <p:cNvSpPr>
            <a:spLocks noGrp="1"/>
          </p:cNvSpPr>
          <p:nvPr>
            <p:ph idx="1"/>
          </p:nvPr>
        </p:nvSpPr>
        <p:spPr/>
        <p:txBody>
          <a:bodyPr>
            <a:normAutofit/>
          </a:bodyPr>
          <a:lstStyle/>
          <a:p>
            <a:r>
              <a:rPr lang="nb-NO" sz="2200" dirty="0"/>
              <a:t>Omtrent 2 % av kroppsvekta vår består av bakterier og danner  normalfloraen vår.</a:t>
            </a:r>
          </a:p>
          <a:p>
            <a:r>
              <a:rPr lang="nb-NO" sz="2200" dirty="0"/>
              <a:t>Normalfloraen består av over 10 000 forskjellige arter.</a:t>
            </a:r>
          </a:p>
          <a:p>
            <a:r>
              <a:rPr lang="nb-NO" sz="2200" dirty="0"/>
              <a:t>Normalfloraen bidrar til å fordøye maten, hindre sykdomsbakterier i å trenge inn i kroppen, og lager essensielle næringsstoffer og vitaminer.</a:t>
            </a:r>
          </a:p>
        </p:txBody>
      </p:sp>
    </p:spTree>
    <p:extLst>
      <p:ext uri="{BB962C8B-B14F-4D97-AF65-F5344CB8AC3E}">
        <p14:creationId xmlns:p14="http://schemas.microsoft.com/office/powerpoint/2010/main" val="31242365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753D170-8915-4F4A-8AD7-893CA67D4531}"/>
              </a:ext>
            </a:extLst>
          </p:cNvPr>
          <p:cNvSpPr>
            <a:spLocks noGrp="1"/>
          </p:cNvSpPr>
          <p:nvPr>
            <p:ph type="title"/>
          </p:nvPr>
        </p:nvSpPr>
        <p:spPr/>
        <p:txBody>
          <a:bodyPr/>
          <a:lstStyle/>
          <a:p>
            <a:r>
              <a:rPr lang="nb-NO" dirty="0"/>
              <a:t>Jakten på bakteriene </a:t>
            </a:r>
          </a:p>
        </p:txBody>
      </p:sp>
      <p:sp>
        <p:nvSpPr>
          <p:cNvPr id="3" name="Plassholder for innhold 2">
            <a:extLst>
              <a:ext uri="{FF2B5EF4-FFF2-40B4-BE49-F238E27FC236}">
                <a16:creationId xmlns:a16="http://schemas.microsoft.com/office/drawing/2014/main" id="{A3E773E7-F631-43B9-8E2E-BA4435A09167}"/>
              </a:ext>
            </a:extLst>
          </p:cNvPr>
          <p:cNvSpPr>
            <a:spLocks noGrp="1"/>
          </p:cNvSpPr>
          <p:nvPr>
            <p:ph idx="1"/>
          </p:nvPr>
        </p:nvSpPr>
        <p:spPr/>
        <p:txBody>
          <a:bodyPr>
            <a:normAutofit/>
          </a:bodyPr>
          <a:lstStyle/>
          <a:p>
            <a:r>
              <a:rPr lang="nb-NO" sz="2200" dirty="0"/>
              <a:t>Merk petriskåla med navn og dato. </a:t>
            </a:r>
          </a:p>
          <a:p>
            <a:r>
              <a:rPr lang="nb-NO" sz="2200" dirty="0"/>
              <a:t>Løft av lokket og trykk hånda di ned i </a:t>
            </a:r>
            <a:r>
              <a:rPr lang="nb-NO" sz="2200" dirty="0" err="1"/>
              <a:t>agarløsningen</a:t>
            </a:r>
            <a:r>
              <a:rPr lang="nb-NO" sz="2200" dirty="0"/>
              <a:t>. </a:t>
            </a:r>
          </a:p>
          <a:p>
            <a:r>
              <a:rPr lang="nb-NO" sz="2200" dirty="0"/>
              <a:t>Sett lokket raskt på og fest det med tape. </a:t>
            </a:r>
          </a:p>
          <a:p>
            <a:r>
              <a:rPr lang="nb-NO" sz="2200" dirty="0"/>
              <a:t>Sett petriskåla i varmeskap på ca. 30 grader i 1–2 dager. </a:t>
            </a:r>
          </a:p>
        </p:txBody>
      </p:sp>
    </p:spTree>
    <p:extLst>
      <p:ext uri="{BB962C8B-B14F-4D97-AF65-F5344CB8AC3E}">
        <p14:creationId xmlns:p14="http://schemas.microsoft.com/office/powerpoint/2010/main" val="37295661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FD86B1D-2868-4C39-9609-E1606A928DEC}"/>
              </a:ext>
            </a:extLst>
          </p:cNvPr>
          <p:cNvSpPr>
            <a:spLocks noGrp="1"/>
          </p:cNvSpPr>
          <p:nvPr>
            <p:ph type="title"/>
          </p:nvPr>
        </p:nvSpPr>
        <p:spPr/>
        <p:txBody>
          <a:bodyPr/>
          <a:lstStyle/>
          <a:p>
            <a:r>
              <a:rPr lang="nb-NO" dirty="0"/>
              <a:t>Bakterier og virus, </a:t>
            </a:r>
            <a:br>
              <a:rPr lang="nb-NO" dirty="0"/>
            </a:br>
            <a:r>
              <a:rPr lang="nb-NO" dirty="0"/>
              <a:t>sorteringsoppgave</a:t>
            </a:r>
          </a:p>
        </p:txBody>
      </p:sp>
      <p:pic>
        <p:nvPicPr>
          <p:cNvPr id="4" name="Bilde 3">
            <a:extLst>
              <a:ext uri="{FF2B5EF4-FFF2-40B4-BE49-F238E27FC236}">
                <a16:creationId xmlns:a16="http://schemas.microsoft.com/office/drawing/2014/main" id="{2052182A-2F60-4702-A9EA-ACDBF60548D9}"/>
              </a:ext>
            </a:extLst>
          </p:cNvPr>
          <p:cNvPicPr>
            <a:picLocks noChangeAspect="1"/>
          </p:cNvPicPr>
          <p:nvPr/>
        </p:nvPicPr>
        <p:blipFill>
          <a:blip r:embed="rId2"/>
          <a:stretch>
            <a:fillRect/>
          </a:stretch>
        </p:blipFill>
        <p:spPr>
          <a:xfrm>
            <a:off x="417909" y="2076451"/>
            <a:ext cx="5170099" cy="3563540"/>
          </a:xfrm>
          <a:prstGeom prst="rect">
            <a:avLst/>
          </a:prstGeom>
        </p:spPr>
      </p:pic>
      <p:pic>
        <p:nvPicPr>
          <p:cNvPr id="8" name="Bilde 7" descr="Et bilde som inneholder tekst&#10;&#10;Automatisk generert beskrivelse">
            <a:extLst>
              <a:ext uri="{FF2B5EF4-FFF2-40B4-BE49-F238E27FC236}">
                <a16:creationId xmlns:a16="http://schemas.microsoft.com/office/drawing/2014/main" id="{446D1C76-F1F5-4684-A276-57DF81115D47}"/>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5400000">
            <a:off x="5266540" y="1753791"/>
            <a:ext cx="4257675" cy="3193256"/>
          </a:xfrm>
          <a:prstGeom prst="rect">
            <a:avLst/>
          </a:prstGeom>
        </p:spPr>
      </p:pic>
    </p:spTree>
    <p:extLst>
      <p:ext uri="{BB962C8B-B14F-4D97-AF65-F5344CB8AC3E}">
        <p14:creationId xmlns:p14="http://schemas.microsoft.com/office/powerpoint/2010/main" val="31504563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93DE623-625B-41F6-B763-AC820CC86F92}"/>
              </a:ext>
            </a:extLst>
          </p:cNvPr>
          <p:cNvSpPr>
            <a:spLocks noGrp="1"/>
          </p:cNvSpPr>
          <p:nvPr>
            <p:ph type="title"/>
          </p:nvPr>
        </p:nvSpPr>
        <p:spPr/>
        <p:txBody>
          <a:bodyPr/>
          <a:lstStyle/>
          <a:p>
            <a:r>
              <a:rPr lang="nb-NO" dirty="0"/>
              <a:t>Sammenligne virus og bakterier</a:t>
            </a:r>
          </a:p>
        </p:txBody>
      </p:sp>
      <p:sp>
        <p:nvSpPr>
          <p:cNvPr id="3" name="Plassholder for innhold 2">
            <a:extLst>
              <a:ext uri="{FF2B5EF4-FFF2-40B4-BE49-F238E27FC236}">
                <a16:creationId xmlns:a16="http://schemas.microsoft.com/office/drawing/2014/main" id="{B3AC9D06-979D-4661-83D9-E0DCE0B7EEF0}"/>
              </a:ext>
            </a:extLst>
          </p:cNvPr>
          <p:cNvSpPr>
            <a:spLocks noGrp="1"/>
          </p:cNvSpPr>
          <p:nvPr>
            <p:ph idx="1"/>
          </p:nvPr>
        </p:nvSpPr>
        <p:spPr/>
        <p:txBody>
          <a:bodyPr>
            <a:normAutofit/>
          </a:bodyPr>
          <a:lstStyle/>
          <a:p>
            <a:r>
              <a:rPr lang="nb-NO" sz="2200" dirty="0"/>
              <a:t>Bruk informasjon fra nhi.no og forskning.no og eventuelt andre kilder, og vurder om dere vil endre sorteringen dere gjorde.</a:t>
            </a:r>
          </a:p>
          <a:p>
            <a:r>
              <a:rPr lang="nb-NO" sz="2200" dirty="0"/>
              <a:t>Suppler gjerne med flere opplysninger. </a:t>
            </a:r>
          </a:p>
          <a:p>
            <a:endParaRPr lang="nb-NO" sz="2200" dirty="0"/>
          </a:p>
          <a:p>
            <a:pPr marL="0" indent="0">
              <a:buNone/>
            </a:pPr>
            <a:r>
              <a:rPr lang="nb-NO" sz="2200" u="sng" dirty="0">
                <a:hlinkClick r:id="rId2"/>
              </a:rPr>
              <a:t>https://nhi.no/kroppen-var/sykdomsprosesser/infeksjoner/</a:t>
            </a:r>
            <a:r>
              <a:rPr lang="nb-NO" sz="2200" u="sng" dirty="0"/>
              <a:t>    </a:t>
            </a:r>
            <a:endParaRPr lang="nb-NO" sz="2200" dirty="0"/>
          </a:p>
          <a:p>
            <a:pPr marL="0" indent="0">
              <a:buNone/>
            </a:pPr>
            <a:r>
              <a:rPr lang="nb-NO" sz="2200" u="sng" dirty="0">
                <a:hlinkClick r:id="rId3"/>
              </a:rPr>
              <a:t>https://forskning.no/bakterier/2016/08/bakterier-pa-godt-og-vondt</a:t>
            </a:r>
            <a:r>
              <a:rPr lang="nb-NO" sz="2200" dirty="0"/>
              <a:t> </a:t>
            </a:r>
          </a:p>
          <a:p>
            <a:endParaRPr lang="nb-NO" sz="2200" dirty="0"/>
          </a:p>
        </p:txBody>
      </p:sp>
    </p:spTree>
    <p:extLst>
      <p:ext uri="{BB962C8B-B14F-4D97-AF65-F5344CB8AC3E}">
        <p14:creationId xmlns:p14="http://schemas.microsoft.com/office/powerpoint/2010/main" val="3338445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2FA67DA-6ED3-4E9F-9C30-5CCD563B971B}"/>
              </a:ext>
            </a:extLst>
          </p:cNvPr>
          <p:cNvSpPr>
            <a:spLocks noGrp="1"/>
          </p:cNvSpPr>
          <p:nvPr>
            <p:ph type="title"/>
          </p:nvPr>
        </p:nvSpPr>
        <p:spPr/>
        <p:txBody>
          <a:bodyPr/>
          <a:lstStyle/>
          <a:p>
            <a:pPr algn="ctr"/>
            <a:r>
              <a:rPr lang="nb-NO" dirty="0"/>
              <a:t>Oppdrag</a:t>
            </a:r>
          </a:p>
        </p:txBody>
      </p:sp>
      <p:sp>
        <p:nvSpPr>
          <p:cNvPr id="3" name="Plassholder for innhold 2">
            <a:extLst>
              <a:ext uri="{FF2B5EF4-FFF2-40B4-BE49-F238E27FC236}">
                <a16:creationId xmlns:a16="http://schemas.microsoft.com/office/drawing/2014/main" id="{F58B92C4-D031-477A-A713-CAA7594641B3}"/>
              </a:ext>
            </a:extLst>
          </p:cNvPr>
          <p:cNvSpPr>
            <a:spLocks noGrp="1"/>
          </p:cNvSpPr>
          <p:nvPr>
            <p:ph idx="1"/>
          </p:nvPr>
        </p:nvSpPr>
        <p:spPr>
          <a:xfrm>
            <a:off x="965606" y="1825625"/>
            <a:ext cx="7461504" cy="4351338"/>
          </a:xfrm>
        </p:spPr>
        <p:txBody>
          <a:bodyPr/>
          <a:lstStyle/>
          <a:p>
            <a:pPr marL="0" indent="0">
              <a:buNone/>
            </a:pPr>
            <a:r>
              <a:rPr lang="nb-NO" sz="2200" dirty="0"/>
              <a:t>Dere skal stille pasientens diagnose og foreskrive behandling. Det er viktig at diagnosen som stilles er godt begrunnet for å sikre riktig behandling/medisinering.</a:t>
            </a:r>
          </a:p>
          <a:p>
            <a:pPr marL="0" indent="0">
              <a:buNone/>
            </a:pPr>
            <a:endParaRPr lang="nb-NO" dirty="0"/>
          </a:p>
        </p:txBody>
      </p:sp>
    </p:spTree>
    <p:extLst>
      <p:ext uri="{BB962C8B-B14F-4D97-AF65-F5344CB8AC3E}">
        <p14:creationId xmlns:p14="http://schemas.microsoft.com/office/powerpoint/2010/main" val="4860682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0BDB374-C7CD-4F39-83CE-E652C2A03974}"/>
              </a:ext>
            </a:extLst>
          </p:cNvPr>
          <p:cNvSpPr>
            <a:spLocks noGrp="1"/>
          </p:cNvSpPr>
          <p:nvPr>
            <p:ph type="title"/>
          </p:nvPr>
        </p:nvSpPr>
        <p:spPr>
          <a:xfrm>
            <a:off x="570587" y="365126"/>
            <a:ext cx="7944763" cy="1325563"/>
          </a:xfrm>
        </p:spPr>
        <p:txBody>
          <a:bodyPr/>
          <a:lstStyle/>
          <a:p>
            <a:r>
              <a:rPr lang="nb-NO" dirty="0"/>
              <a:t>Bakterier</a:t>
            </a:r>
          </a:p>
        </p:txBody>
      </p:sp>
      <p:sp>
        <p:nvSpPr>
          <p:cNvPr id="3" name="Plassholder for innhold 2">
            <a:extLst>
              <a:ext uri="{FF2B5EF4-FFF2-40B4-BE49-F238E27FC236}">
                <a16:creationId xmlns:a16="http://schemas.microsoft.com/office/drawing/2014/main" id="{64CFB94C-39F8-457C-959A-5B57BC25E99C}"/>
              </a:ext>
            </a:extLst>
          </p:cNvPr>
          <p:cNvSpPr>
            <a:spLocks noGrp="1"/>
          </p:cNvSpPr>
          <p:nvPr>
            <p:ph idx="1"/>
          </p:nvPr>
        </p:nvSpPr>
        <p:spPr/>
        <p:txBody>
          <a:bodyPr/>
          <a:lstStyle/>
          <a:p>
            <a:endParaRPr lang="nb-NO" dirty="0"/>
          </a:p>
          <a:p>
            <a:endParaRPr lang="nb-NO" dirty="0"/>
          </a:p>
        </p:txBody>
      </p:sp>
      <p:sp>
        <p:nvSpPr>
          <p:cNvPr id="4" name="Plassholder for innhold 2">
            <a:extLst>
              <a:ext uri="{FF2B5EF4-FFF2-40B4-BE49-F238E27FC236}">
                <a16:creationId xmlns:a16="http://schemas.microsoft.com/office/drawing/2014/main" id="{5715C51C-88CB-480B-AEF8-1DDF34E6DEB0}"/>
              </a:ext>
            </a:extLst>
          </p:cNvPr>
          <p:cNvSpPr txBox="1">
            <a:spLocks/>
          </p:cNvSpPr>
          <p:nvPr/>
        </p:nvSpPr>
        <p:spPr>
          <a:xfrm>
            <a:off x="570587" y="1463041"/>
            <a:ext cx="8200338" cy="4141232"/>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200"/>
              </a:spcBef>
            </a:pPr>
            <a:r>
              <a:rPr lang="nb-NO" sz="2200" dirty="0"/>
              <a:t>Omtrent 2 % av kroppsvekta vår består av bakterier.</a:t>
            </a:r>
          </a:p>
          <a:p>
            <a:pPr>
              <a:spcBef>
                <a:spcPts val="200"/>
              </a:spcBef>
            </a:pPr>
            <a:r>
              <a:rPr lang="nb-NO" sz="2200" dirty="0"/>
              <a:t>Bakteriene er levende og formerer seg ved celledeling.</a:t>
            </a:r>
          </a:p>
          <a:p>
            <a:pPr>
              <a:spcBef>
                <a:spcPts val="200"/>
              </a:spcBef>
            </a:pPr>
            <a:r>
              <a:rPr lang="nb-NO" sz="2200" dirty="0"/>
              <a:t>Bakteriene kan grupperes etter navn på utseende, for eksempel kokker og staver.</a:t>
            </a:r>
          </a:p>
          <a:p>
            <a:pPr>
              <a:spcBef>
                <a:spcPts val="200"/>
              </a:spcBef>
            </a:pPr>
            <a:r>
              <a:rPr lang="nb-NO" sz="2200" dirty="0"/>
              <a:t>De fleste bakteriene er harmløse eller til og med nyttige for oss.</a:t>
            </a:r>
          </a:p>
          <a:p>
            <a:pPr>
              <a:spcBef>
                <a:spcPts val="200"/>
              </a:spcBef>
            </a:pPr>
            <a:r>
              <a:rPr lang="nb-NO" sz="2200" dirty="0"/>
              <a:t>Ulike bakterier bidrar til å fordøye maten, hindre sykdomsbakterier i å trenge inn i kroppen og lager essensielle næringsstoffer og vitaminer.</a:t>
            </a:r>
          </a:p>
          <a:p>
            <a:pPr>
              <a:spcBef>
                <a:spcPts val="200"/>
              </a:spcBef>
            </a:pPr>
            <a:r>
              <a:rPr lang="nb-NO" sz="2200" dirty="0"/>
              <a:t>Noen bakterier er skadelige for oss og kan forårsake infeksjoner.</a:t>
            </a:r>
          </a:p>
          <a:p>
            <a:pPr>
              <a:spcBef>
                <a:spcPts val="200"/>
              </a:spcBef>
            </a:pPr>
            <a:r>
              <a:rPr lang="nb-NO" sz="2200" dirty="0"/>
              <a:t>Noen vanlige bakteriesykdommer er blant andre urinveisinfeksjoner, hudinfeksjoner, hals- og lungebetennelse, sårinfeksjoner, tarminfeksjoner og gonoré.</a:t>
            </a:r>
          </a:p>
          <a:p>
            <a:pPr>
              <a:spcBef>
                <a:spcPts val="200"/>
              </a:spcBef>
            </a:pPr>
            <a:r>
              <a:rPr lang="nb-NO" sz="2200" dirty="0"/>
              <a:t>De fleste sykdomsfremkallende bakteriene kan uskadeliggjøres ved hjelp av antibiotika.</a:t>
            </a:r>
          </a:p>
        </p:txBody>
      </p:sp>
    </p:spTree>
    <p:extLst>
      <p:ext uri="{BB962C8B-B14F-4D97-AF65-F5344CB8AC3E}">
        <p14:creationId xmlns:p14="http://schemas.microsoft.com/office/powerpoint/2010/main" val="41912681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6D59FDC-A68F-456C-8A15-73DDD5A64584}"/>
              </a:ext>
            </a:extLst>
          </p:cNvPr>
          <p:cNvSpPr>
            <a:spLocks noGrp="1"/>
          </p:cNvSpPr>
          <p:nvPr>
            <p:ph type="title"/>
          </p:nvPr>
        </p:nvSpPr>
        <p:spPr/>
        <p:txBody>
          <a:bodyPr/>
          <a:lstStyle/>
          <a:p>
            <a:r>
              <a:rPr lang="nb-NO" dirty="0"/>
              <a:t>Virus</a:t>
            </a:r>
          </a:p>
        </p:txBody>
      </p:sp>
      <p:sp>
        <p:nvSpPr>
          <p:cNvPr id="3" name="Plassholder for innhold 2">
            <a:extLst>
              <a:ext uri="{FF2B5EF4-FFF2-40B4-BE49-F238E27FC236}">
                <a16:creationId xmlns:a16="http://schemas.microsoft.com/office/drawing/2014/main" id="{B9E42C4E-A488-426C-BE32-526873370736}"/>
              </a:ext>
            </a:extLst>
          </p:cNvPr>
          <p:cNvSpPr>
            <a:spLocks noGrp="1"/>
          </p:cNvSpPr>
          <p:nvPr>
            <p:ph idx="1"/>
          </p:nvPr>
        </p:nvSpPr>
        <p:spPr/>
        <p:txBody>
          <a:bodyPr>
            <a:normAutofit/>
          </a:bodyPr>
          <a:lstStyle/>
          <a:p>
            <a:r>
              <a:rPr lang="nb-NO" sz="2200" dirty="0"/>
              <a:t>Et virus kan verken ta til seg næring eller formere seg, og det har heller ikke stoffskifte uten å invadere og ta kontroll over en vertscelle.</a:t>
            </a:r>
          </a:p>
          <a:p>
            <a:r>
              <a:rPr lang="nb-NO" sz="2200" dirty="0"/>
              <a:t>Viruset bruker cellematerialet i vertscella til å lage kopier av seg selv.</a:t>
            </a:r>
          </a:p>
          <a:p>
            <a:r>
              <a:rPr lang="nb-NO" sz="2200" dirty="0"/>
              <a:t>Virus har evne til å snylte på alle typer liv.</a:t>
            </a:r>
          </a:p>
          <a:p>
            <a:r>
              <a:rPr lang="nb-NO" sz="2200" dirty="0"/>
              <a:t>Mange virus, men ikke alle, er sykdomsfremkallende. </a:t>
            </a:r>
          </a:p>
          <a:p>
            <a:r>
              <a:rPr lang="nb-NO" sz="2200" dirty="0"/>
              <a:t>Vanlige virussykdommer er forkjølelse, influensa, munnsår (herpes), røde hunder, meslinger, vannkopper og helvetesild.</a:t>
            </a:r>
          </a:p>
          <a:p>
            <a:r>
              <a:rPr lang="nb-NO" sz="2200" dirty="0"/>
              <a:t>De fleste virussykdommene leges av seg selv, men noen kan kureres med medikamenter. </a:t>
            </a:r>
          </a:p>
          <a:p>
            <a:endParaRPr lang="nb-NO" sz="2200" dirty="0"/>
          </a:p>
          <a:p>
            <a:endParaRPr lang="nb-NO" sz="2200" dirty="0"/>
          </a:p>
        </p:txBody>
      </p:sp>
    </p:spTree>
    <p:extLst>
      <p:ext uri="{BB962C8B-B14F-4D97-AF65-F5344CB8AC3E}">
        <p14:creationId xmlns:p14="http://schemas.microsoft.com/office/powerpoint/2010/main" val="30385711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80DD6E8-515B-400C-9D1E-1EA41E7B3507}"/>
              </a:ext>
            </a:extLst>
          </p:cNvPr>
          <p:cNvSpPr>
            <a:spLocks noGrp="1"/>
          </p:cNvSpPr>
          <p:nvPr>
            <p:ph type="title"/>
          </p:nvPr>
        </p:nvSpPr>
        <p:spPr/>
        <p:txBody>
          <a:bodyPr/>
          <a:lstStyle/>
          <a:p>
            <a:r>
              <a:rPr lang="nb-NO" dirty="0"/>
              <a:t>Økt 3</a:t>
            </a:r>
          </a:p>
        </p:txBody>
      </p:sp>
      <p:pic>
        <p:nvPicPr>
          <p:cNvPr id="4" name="Plassholder for innhol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77886" y="803968"/>
            <a:ext cx="4310742" cy="5741508"/>
          </a:xfrm>
        </p:spPr>
      </p:pic>
      <p:sp>
        <p:nvSpPr>
          <p:cNvPr id="5" name="Tekstboks 1"/>
          <p:cNvSpPr txBox="1"/>
          <p:nvPr/>
        </p:nvSpPr>
        <p:spPr>
          <a:xfrm>
            <a:off x="7261316" y="6126480"/>
            <a:ext cx="1776548" cy="418996"/>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noAutofit/>
          </a:bodyPr>
          <a:lstStyle/>
          <a:p>
            <a:pPr>
              <a:spcAft>
                <a:spcPts val="1000"/>
              </a:spcAft>
            </a:pPr>
            <a:r>
              <a:rPr lang="en-US" sz="900" i="0" dirty="0" err="1">
                <a:effectLst/>
                <a:latin typeface="Calibri" panose="020F0502020204030204" pitchFamily="34" charset="0"/>
                <a:ea typeface="SimSun" panose="02010600030101010101" pitchFamily="2" charset="-122"/>
                <a:cs typeface="Times New Roman" panose="02020603050405020304" pitchFamily="18" charset="0"/>
              </a:rPr>
              <a:t>Illustrasjon</a:t>
            </a:r>
            <a:r>
              <a:rPr lang="en-US" sz="900" i="0" dirty="0">
                <a:effectLst/>
                <a:latin typeface="Calibri" panose="020F0502020204030204" pitchFamily="34" charset="0"/>
                <a:ea typeface="SimSun" panose="02010600030101010101" pitchFamily="2" charset="-122"/>
                <a:cs typeface="Times New Roman" panose="02020603050405020304" pitchFamily="18" charset="0"/>
              </a:rPr>
              <a:t>: Otis Historical Archives Nat'l Museum of Health &amp; Medicine, CC BY 2.0</a:t>
            </a:r>
            <a:endParaRPr lang="nb-NO" sz="900" i="1" dirty="0">
              <a:effectLst/>
              <a:latin typeface="Calibri" panose="020F0502020204030204" pitchFamily="34"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676299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79DC39F-A181-4B49-B739-173C057722AA}"/>
              </a:ext>
            </a:extLst>
          </p:cNvPr>
          <p:cNvSpPr>
            <a:spLocks noGrp="1"/>
          </p:cNvSpPr>
          <p:nvPr>
            <p:ph type="title"/>
          </p:nvPr>
        </p:nvSpPr>
        <p:spPr/>
        <p:txBody>
          <a:bodyPr/>
          <a:lstStyle/>
          <a:p>
            <a:r>
              <a:rPr lang="nb-NO" dirty="0"/>
              <a:t>Tyfoid-Mary</a:t>
            </a:r>
          </a:p>
        </p:txBody>
      </p:sp>
      <p:pic>
        <p:nvPicPr>
          <p:cNvPr id="4" name="Plassholder for innhold 3">
            <a:extLst>
              <a:ext uri="{FF2B5EF4-FFF2-40B4-BE49-F238E27FC236}">
                <a16:creationId xmlns:a16="http://schemas.microsoft.com/office/drawing/2014/main" id="{0509D46B-2C77-41AE-8941-12C4074D09E3}"/>
              </a:ext>
            </a:extLst>
          </p:cNvPr>
          <p:cNvPicPr>
            <a:picLocks noGrp="1" noChangeAspect="1"/>
          </p:cNvPicPr>
          <p:nvPr>
            <p:ph idx="1"/>
          </p:nvPr>
        </p:nvPicPr>
        <p:blipFill>
          <a:blip r:embed="rId2"/>
          <a:stretch>
            <a:fillRect/>
          </a:stretch>
        </p:blipFill>
        <p:spPr>
          <a:xfrm>
            <a:off x="628650" y="2125597"/>
            <a:ext cx="1878806" cy="2428875"/>
          </a:xfrm>
          <a:prstGeom prst="rect">
            <a:avLst/>
          </a:prstGeom>
        </p:spPr>
      </p:pic>
      <p:sp>
        <p:nvSpPr>
          <p:cNvPr id="5" name="Plassholder for innhold 2">
            <a:extLst>
              <a:ext uri="{FF2B5EF4-FFF2-40B4-BE49-F238E27FC236}">
                <a16:creationId xmlns:a16="http://schemas.microsoft.com/office/drawing/2014/main" id="{C0F27ECD-DD67-46D5-B402-76FF927C2553}"/>
              </a:ext>
            </a:extLst>
          </p:cNvPr>
          <p:cNvSpPr txBox="1">
            <a:spLocks/>
          </p:cNvSpPr>
          <p:nvPr/>
        </p:nvSpPr>
        <p:spPr>
          <a:xfrm>
            <a:off x="2981739" y="2226469"/>
            <a:ext cx="5533611" cy="3263504"/>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2200" dirty="0"/>
              <a:t>Les historien om Mary </a:t>
            </a:r>
            <a:r>
              <a:rPr lang="nb-NO" sz="2200" dirty="0" err="1"/>
              <a:t>Mallon</a:t>
            </a:r>
            <a:r>
              <a:rPr lang="nb-NO" sz="2200" dirty="0"/>
              <a:t> (også kalt </a:t>
            </a:r>
            <a:r>
              <a:rPr lang="nb-NO" sz="2200" dirty="0" err="1"/>
              <a:t>tyfoid</a:t>
            </a:r>
            <a:r>
              <a:rPr lang="nb-NO" sz="2200" dirty="0"/>
              <a:t>-Mary).</a:t>
            </a:r>
          </a:p>
          <a:p>
            <a:pPr marL="0" indent="0">
              <a:buNone/>
            </a:pPr>
            <a:r>
              <a:rPr lang="nb-NO" sz="2200" dirty="0" err="1"/>
              <a:t>Leseoppdrag</a:t>
            </a:r>
            <a:r>
              <a:rPr lang="nb-NO" sz="2200" dirty="0"/>
              <a:t>:</a:t>
            </a:r>
          </a:p>
          <a:p>
            <a:pPr lvl="0" fontAlgn="ctr"/>
            <a:r>
              <a:rPr lang="nb-NO" sz="2200" dirty="0"/>
              <a:t>Beskriv smittekjeden fra smittekilden til personen som blir syk. Tegn, skriv eller forklar.</a:t>
            </a:r>
          </a:p>
          <a:p>
            <a:r>
              <a:rPr lang="nb-NO" sz="2200" dirty="0"/>
              <a:t>Hva kunne vært gjort for å hindre smitten av </a:t>
            </a:r>
            <a:r>
              <a:rPr lang="nb-NO" sz="2200" i="1" dirty="0"/>
              <a:t>Salmonella </a:t>
            </a:r>
            <a:r>
              <a:rPr lang="nb-NO" sz="2200" i="1" dirty="0" err="1"/>
              <a:t>Typhi</a:t>
            </a:r>
            <a:r>
              <a:rPr lang="nb-NO" sz="2200" i="1" dirty="0"/>
              <a:t> </a:t>
            </a:r>
            <a:r>
              <a:rPr lang="nb-NO" sz="2200" dirty="0"/>
              <a:t>og utbrudd av sykdommen tyfus?</a:t>
            </a:r>
          </a:p>
          <a:p>
            <a:endParaRPr lang="nb-NO" sz="2200" dirty="0"/>
          </a:p>
          <a:p>
            <a:endParaRPr lang="nb-NO" sz="2200" dirty="0"/>
          </a:p>
        </p:txBody>
      </p:sp>
      <p:sp>
        <p:nvSpPr>
          <p:cNvPr id="6" name="Tekstboks 1"/>
          <p:cNvSpPr txBox="1"/>
          <p:nvPr/>
        </p:nvSpPr>
        <p:spPr>
          <a:xfrm>
            <a:off x="628650" y="4675378"/>
            <a:ext cx="1776548" cy="418996"/>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noAutofit/>
          </a:bodyPr>
          <a:lstStyle/>
          <a:p>
            <a:pPr>
              <a:spcAft>
                <a:spcPts val="1000"/>
              </a:spcAft>
            </a:pPr>
            <a:r>
              <a:rPr lang="en-US" sz="900" i="0" dirty="0" err="1">
                <a:effectLst/>
                <a:latin typeface="Calibri" panose="020F0502020204030204" pitchFamily="34" charset="0"/>
                <a:ea typeface="SimSun" panose="02010600030101010101" pitchFamily="2" charset="-122"/>
                <a:cs typeface="Times New Roman" panose="02020603050405020304" pitchFamily="18" charset="0"/>
              </a:rPr>
              <a:t>Illustrasjon</a:t>
            </a:r>
            <a:r>
              <a:rPr lang="en-US" sz="900" i="0" dirty="0">
                <a:effectLst/>
                <a:latin typeface="Calibri" panose="020F0502020204030204" pitchFamily="34" charset="0"/>
                <a:ea typeface="SimSun" panose="02010600030101010101" pitchFamily="2" charset="-122"/>
                <a:cs typeface="Times New Roman" panose="02020603050405020304" pitchFamily="18" charset="0"/>
              </a:rPr>
              <a:t>: Otis Historical Archives Nat'l Museum of Health &amp; Medicine, CC BY 2.0</a:t>
            </a:r>
            <a:endParaRPr lang="nb-NO" sz="900" i="1" dirty="0">
              <a:effectLst/>
              <a:latin typeface="Calibri" panose="020F0502020204030204" pitchFamily="34"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2921912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E56975A-8F62-483C-AAF7-77D726AD4EBD}"/>
              </a:ext>
            </a:extLst>
          </p:cNvPr>
          <p:cNvSpPr>
            <a:spLocks noGrp="1"/>
          </p:cNvSpPr>
          <p:nvPr>
            <p:ph type="title"/>
          </p:nvPr>
        </p:nvSpPr>
        <p:spPr/>
        <p:txBody>
          <a:bodyPr/>
          <a:lstStyle/>
          <a:p>
            <a:r>
              <a:rPr lang="nb-NO" dirty="0"/>
              <a:t>Smittekjedeforsøk</a:t>
            </a:r>
          </a:p>
        </p:txBody>
      </p:sp>
      <p:graphicFrame>
        <p:nvGraphicFramePr>
          <p:cNvPr id="4" name="Plassholder for innhold 3">
            <a:extLst>
              <a:ext uri="{FF2B5EF4-FFF2-40B4-BE49-F238E27FC236}">
                <a16:creationId xmlns:a16="http://schemas.microsoft.com/office/drawing/2014/main" id="{D294865C-BB8E-49BD-9809-9CE0974CB5C2}"/>
              </a:ext>
            </a:extLst>
          </p:cNvPr>
          <p:cNvGraphicFramePr>
            <a:graphicFrameLocks noGrp="1"/>
          </p:cNvGraphicFramePr>
          <p:nvPr>
            <p:ph idx="1"/>
            <p:extLst>
              <p:ext uri="{D42A27DB-BD31-4B8C-83A1-F6EECF244321}">
                <p14:modId xmlns:p14="http://schemas.microsoft.com/office/powerpoint/2010/main" val="3932771427"/>
              </p:ext>
            </p:extLst>
          </p:nvPr>
        </p:nvGraphicFramePr>
        <p:xfrm>
          <a:off x="628650" y="2226469"/>
          <a:ext cx="7886700" cy="3059430"/>
        </p:xfrm>
        <a:graphic>
          <a:graphicData uri="http://schemas.openxmlformats.org/drawingml/2006/table">
            <a:tbl>
              <a:tblPr firstRow="1" bandRow="1">
                <a:tableStyleId>{5C22544A-7EE6-4342-B048-85BDC9FD1C3A}</a:tableStyleId>
              </a:tblPr>
              <a:tblGrid>
                <a:gridCol w="1971675">
                  <a:extLst>
                    <a:ext uri="{9D8B030D-6E8A-4147-A177-3AD203B41FA5}">
                      <a16:colId xmlns:a16="http://schemas.microsoft.com/office/drawing/2014/main" val="1947196743"/>
                    </a:ext>
                  </a:extLst>
                </a:gridCol>
                <a:gridCol w="1971675">
                  <a:extLst>
                    <a:ext uri="{9D8B030D-6E8A-4147-A177-3AD203B41FA5}">
                      <a16:colId xmlns:a16="http://schemas.microsoft.com/office/drawing/2014/main" val="3317889911"/>
                    </a:ext>
                  </a:extLst>
                </a:gridCol>
                <a:gridCol w="1971675">
                  <a:extLst>
                    <a:ext uri="{9D8B030D-6E8A-4147-A177-3AD203B41FA5}">
                      <a16:colId xmlns:a16="http://schemas.microsoft.com/office/drawing/2014/main" val="3834858186"/>
                    </a:ext>
                  </a:extLst>
                </a:gridCol>
                <a:gridCol w="1971675">
                  <a:extLst>
                    <a:ext uri="{9D8B030D-6E8A-4147-A177-3AD203B41FA5}">
                      <a16:colId xmlns:a16="http://schemas.microsoft.com/office/drawing/2014/main" val="3783253211"/>
                    </a:ext>
                  </a:extLst>
                </a:gridCol>
              </a:tblGrid>
              <a:tr h="278130">
                <a:tc>
                  <a:txBody>
                    <a:bodyPr/>
                    <a:lstStyle/>
                    <a:p>
                      <a:r>
                        <a:rPr lang="nb-NO" sz="1000" dirty="0"/>
                        <a:t>Din kode</a:t>
                      </a:r>
                    </a:p>
                  </a:txBody>
                  <a:tcPr marL="68580" marR="68580" marT="34290" marB="34290"/>
                </a:tc>
                <a:tc>
                  <a:txBody>
                    <a:bodyPr/>
                    <a:lstStyle/>
                    <a:p>
                      <a:r>
                        <a:rPr lang="nb-NO" sz="1000" dirty="0"/>
                        <a:t>Første kontakt</a:t>
                      </a:r>
                    </a:p>
                  </a:txBody>
                  <a:tcPr marL="68580" marR="68580" marT="34290" marB="34290"/>
                </a:tc>
                <a:tc>
                  <a:txBody>
                    <a:bodyPr/>
                    <a:lstStyle/>
                    <a:p>
                      <a:r>
                        <a:rPr lang="nb-NO" sz="1000" dirty="0"/>
                        <a:t>Andre kontakt</a:t>
                      </a:r>
                    </a:p>
                  </a:txBody>
                  <a:tcPr marL="68580" marR="68580" marT="34290" marB="34290"/>
                </a:tc>
                <a:tc>
                  <a:txBody>
                    <a:bodyPr/>
                    <a:lstStyle/>
                    <a:p>
                      <a:r>
                        <a:rPr lang="nb-NO" sz="1000" dirty="0"/>
                        <a:t>Tredje kontakt</a:t>
                      </a:r>
                    </a:p>
                  </a:txBody>
                  <a:tcPr marL="68580" marR="68580" marT="34290" marB="34290"/>
                </a:tc>
                <a:extLst>
                  <a:ext uri="{0D108BD9-81ED-4DB2-BD59-A6C34878D82A}">
                    <a16:rowId xmlns:a16="http://schemas.microsoft.com/office/drawing/2014/main" val="408517563"/>
                  </a:ext>
                </a:extLst>
              </a:tr>
              <a:tr h="278130">
                <a:tc>
                  <a:txBody>
                    <a:bodyPr/>
                    <a:lstStyle/>
                    <a:p>
                      <a:r>
                        <a:rPr lang="nb-NO" sz="1000" dirty="0"/>
                        <a:t>1</a:t>
                      </a:r>
                    </a:p>
                  </a:txBody>
                  <a:tcPr marL="68580" marR="68580" marT="34290" marB="34290"/>
                </a:tc>
                <a:tc>
                  <a:txBody>
                    <a:bodyPr/>
                    <a:lstStyle/>
                    <a:p>
                      <a:endParaRPr lang="nb-NO" sz="1000"/>
                    </a:p>
                  </a:txBody>
                  <a:tcPr marL="68580" marR="68580" marT="34290" marB="34290"/>
                </a:tc>
                <a:tc>
                  <a:txBody>
                    <a:bodyPr/>
                    <a:lstStyle/>
                    <a:p>
                      <a:endParaRPr lang="nb-NO" sz="1000"/>
                    </a:p>
                  </a:txBody>
                  <a:tcPr marL="68580" marR="68580" marT="34290" marB="34290"/>
                </a:tc>
                <a:tc>
                  <a:txBody>
                    <a:bodyPr/>
                    <a:lstStyle/>
                    <a:p>
                      <a:endParaRPr lang="nb-NO" sz="1000"/>
                    </a:p>
                  </a:txBody>
                  <a:tcPr marL="68580" marR="68580" marT="34290" marB="34290"/>
                </a:tc>
                <a:extLst>
                  <a:ext uri="{0D108BD9-81ED-4DB2-BD59-A6C34878D82A}">
                    <a16:rowId xmlns:a16="http://schemas.microsoft.com/office/drawing/2014/main" val="2087579380"/>
                  </a:ext>
                </a:extLst>
              </a:tr>
              <a:tr h="278130">
                <a:tc>
                  <a:txBody>
                    <a:bodyPr/>
                    <a:lstStyle/>
                    <a:p>
                      <a:r>
                        <a:rPr lang="nb-NO" sz="1000" dirty="0"/>
                        <a:t>2</a:t>
                      </a:r>
                    </a:p>
                  </a:txBody>
                  <a:tcPr marL="68580" marR="68580" marT="34290" marB="34290"/>
                </a:tc>
                <a:tc>
                  <a:txBody>
                    <a:bodyPr/>
                    <a:lstStyle/>
                    <a:p>
                      <a:endParaRPr lang="nb-NO" sz="1000"/>
                    </a:p>
                  </a:txBody>
                  <a:tcPr marL="68580" marR="68580" marT="34290" marB="34290"/>
                </a:tc>
                <a:tc>
                  <a:txBody>
                    <a:bodyPr/>
                    <a:lstStyle/>
                    <a:p>
                      <a:endParaRPr lang="nb-NO" sz="1000"/>
                    </a:p>
                  </a:txBody>
                  <a:tcPr marL="68580" marR="68580" marT="34290" marB="34290"/>
                </a:tc>
                <a:tc>
                  <a:txBody>
                    <a:bodyPr/>
                    <a:lstStyle/>
                    <a:p>
                      <a:endParaRPr lang="nb-NO" sz="1000"/>
                    </a:p>
                  </a:txBody>
                  <a:tcPr marL="68580" marR="68580" marT="34290" marB="34290"/>
                </a:tc>
                <a:extLst>
                  <a:ext uri="{0D108BD9-81ED-4DB2-BD59-A6C34878D82A}">
                    <a16:rowId xmlns:a16="http://schemas.microsoft.com/office/drawing/2014/main" val="2729242699"/>
                  </a:ext>
                </a:extLst>
              </a:tr>
              <a:tr h="278130">
                <a:tc>
                  <a:txBody>
                    <a:bodyPr/>
                    <a:lstStyle/>
                    <a:p>
                      <a:r>
                        <a:rPr lang="nb-NO" sz="1000" dirty="0"/>
                        <a:t>3</a:t>
                      </a:r>
                    </a:p>
                  </a:txBody>
                  <a:tcPr marL="68580" marR="68580" marT="34290" marB="34290"/>
                </a:tc>
                <a:tc>
                  <a:txBody>
                    <a:bodyPr/>
                    <a:lstStyle/>
                    <a:p>
                      <a:endParaRPr lang="nb-NO" sz="1000"/>
                    </a:p>
                  </a:txBody>
                  <a:tcPr marL="68580" marR="68580" marT="34290" marB="34290"/>
                </a:tc>
                <a:tc>
                  <a:txBody>
                    <a:bodyPr/>
                    <a:lstStyle/>
                    <a:p>
                      <a:endParaRPr lang="nb-NO" sz="1000"/>
                    </a:p>
                  </a:txBody>
                  <a:tcPr marL="68580" marR="68580" marT="34290" marB="34290"/>
                </a:tc>
                <a:tc>
                  <a:txBody>
                    <a:bodyPr/>
                    <a:lstStyle/>
                    <a:p>
                      <a:endParaRPr lang="nb-NO" sz="1000"/>
                    </a:p>
                  </a:txBody>
                  <a:tcPr marL="68580" marR="68580" marT="34290" marB="34290"/>
                </a:tc>
                <a:extLst>
                  <a:ext uri="{0D108BD9-81ED-4DB2-BD59-A6C34878D82A}">
                    <a16:rowId xmlns:a16="http://schemas.microsoft.com/office/drawing/2014/main" val="1328208337"/>
                  </a:ext>
                </a:extLst>
              </a:tr>
              <a:tr h="278130">
                <a:tc>
                  <a:txBody>
                    <a:bodyPr/>
                    <a:lstStyle/>
                    <a:p>
                      <a:r>
                        <a:rPr lang="nb-NO" sz="1000" dirty="0"/>
                        <a:t>4</a:t>
                      </a:r>
                    </a:p>
                  </a:txBody>
                  <a:tcPr marL="68580" marR="68580" marT="34290" marB="34290"/>
                </a:tc>
                <a:tc>
                  <a:txBody>
                    <a:bodyPr/>
                    <a:lstStyle/>
                    <a:p>
                      <a:endParaRPr lang="nb-NO" sz="1000"/>
                    </a:p>
                  </a:txBody>
                  <a:tcPr marL="68580" marR="68580" marT="34290" marB="34290"/>
                </a:tc>
                <a:tc>
                  <a:txBody>
                    <a:bodyPr/>
                    <a:lstStyle/>
                    <a:p>
                      <a:endParaRPr lang="nb-NO" sz="1000"/>
                    </a:p>
                  </a:txBody>
                  <a:tcPr marL="68580" marR="68580" marT="34290" marB="34290"/>
                </a:tc>
                <a:tc>
                  <a:txBody>
                    <a:bodyPr/>
                    <a:lstStyle/>
                    <a:p>
                      <a:endParaRPr lang="nb-NO" sz="1000"/>
                    </a:p>
                  </a:txBody>
                  <a:tcPr marL="68580" marR="68580" marT="34290" marB="34290"/>
                </a:tc>
                <a:extLst>
                  <a:ext uri="{0D108BD9-81ED-4DB2-BD59-A6C34878D82A}">
                    <a16:rowId xmlns:a16="http://schemas.microsoft.com/office/drawing/2014/main" val="1180374530"/>
                  </a:ext>
                </a:extLst>
              </a:tr>
              <a:tr h="278130">
                <a:tc>
                  <a:txBody>
                    <a:bodyPr/>
                    <a:lstStyle/>
                    <a:p>
                      <a:r>
                        <a:rPr lang="nb-NO" sz="1000" dirty="0"/>
                        <a:t>5</a:t>
                      </a:r>
                    </a:p>
                  </a:txBody>
                  <a:tcPr marL="68580" marR="68580" marT="34290" marB="34290"/>
                </a:tc>
                <a:tc>
                  <a:txBody>
                    <a:bodyPr/>
                    <a:lstStyle/>
                    <a:p>
                      <a:endParaRPr lang="nb-NO" sz="1000" dirty="0"/>
                    </a:p>
                  </a:txBody>
                  <a:tcPr marL="68580" marR="68580" marT="34290" marB="34290"/>
                </a:tc>
                <a:tc>
                  <a:txBody>
                    <a:bodyPr/>
                    <a:lstStyle/>
                    <a:p>
                      <a:endParaRPr lang="nb-NO" sz="1000"/>
                    </a:p>
                  </a:txBody>
                  <a:tcPr marL="68580" marR="68580" marT="34290" marB="34290"/>
                </a:tc>
                <a:tc>
                  <a:txBody>
                    <a:bodyPr/>
                    <a:lstStyle/>
                    <a:p>
                      <a:endParaRPr lang="nb-NO" sz="1000"/>
                    </a:p>
                  </a:txBody>
                  <a:tcPr marL="68580" marR="68580" marT="34290" marB="34290"/>
                </a:tc>
                <a:extLst>
                  <a:ext uri="{0D108BD9-81ED-4DB2-BD59-A6C34878D82A}">
                    <a16:rowId xmlns:a16="http://schemas.microsoft.com/office/drawing/2014/main" val="1417204094"/>
                  </a:ext>
                </a:extLst>
              </a:tr>
              <a:tr h="278130">
                <a:tc>
                  <a:txBody>
                    <a:bodyPr/>
                    <a:lstStyle/>
                    <a:p>
                      <a:r>
                        <a:rPr lang="nb-NO" sz="1000" dirty="0"/>
                        <a:t>6</a:t>
                      </a:r>
                    </a:p>
                  </a:txBody>
                  <a:tcPr marL="68580" marR="68580" marT="34290" marB="34290"/>
                </a:tc>
                <a:tc>
                  <a:txBody>
                    <a:bodyPr/>
                    <a:lstStyle/>
                    <a:p>
                      <a:endParaRPr lang="nb-NO" sz="1000" dirty="0"/>
                    </a:p>
                  </a:txBody>
                  <a:tcPr marL="68580" marR="68580" marT="34290" marB="34290"/>
                </a:tc>
                <a:tc>
                  <a:txBody>
                    <a:bodyPr/>
                    <a:lstStyle/>
                    <a:p>
                      <a:endParaRPr lang="nb-NO" sz="1000" dirty="0"/>
                    </a:p>
                  </a:txBody>
                  <a:tcPr marL="68580" marR="68580" marT="34290" marB="34290"/>
                </a:tc>
                <a:tc>
                  <a:txBody>
                    <a:bodyPr/>
                    <a:lstStyle/>
                    <a:p>
                      <a:endParaRPr lang="nb-NO" sz="1000" dirty="0"/>
                    </a:p>
                  </a:txBody>
                  <a:tcPr marL="68580" marR="68580" marT="34290" marB="34290"/>
                </a:tc>
                <a:extLst>
                  <a:ext uri="{0D108BD9-81ED-4DB2-BD59-A6C34878D82A}">
                    <a16:rowId xmlns:a16="http://schemas.microsoft.com/office/drawing/2014/main" val="259365608"/>
                  </a:ext>
                </a:extLst>
              </a:tr>
              <a:tr h="278130">
                <a:tc>
                  <a:txBody>
                    <a:bodyPr/>
                    <a:lstStyle/>
                    <a:p>
                      <a:r>
                        <a:rPr lang="nb-NO" sz="1000" dirty="0"/>
                        <a:t>7</a:t>
                      </a:r>
                    </a:p>
                  </a:txBody>
                  <a:tcPr marL="68580" marR="68580" marT="34290" marB="34290"/>
                </a:tc>
                <a:tc>
                  <a:txBody>
                    <a:bodyPr/>
                    <a:lstStyle/>
                    <a:p>
                      <a:endParaRPr lang="nb-NO" sz="1000"/>
                    </a:p>
                  </a:txBody>
                  <a:tcPr marL="68580" marR="68580" marT="34290" marB="34290"/>
                </a:tc>
                <a:tc>
                  <a:txBody>
                    <a:bodyPr/>
                    <a:lstStyle/>
                    <a:p>
                      <a:endParaRPr lang="nb-NO" sz="1000"/>
                    </a:p>
                  </a:txBody>
                  <a:tcPr marL="68580" marR="68580" marT="34290" marB="34290"/>
                </a:tc>
                <a:tc>
                  <a:txBody>
                    <a:bodyPr/>
                    <a:lstStyle/>
                    <a:p>
                      <a:endParaRPr lang="nb-NO" sz="1000" dirty="0"/>
                    </a:p>
                  </a:txBody>
                  <a:tcPr marL="68580" marR="68580" marT="34290" marB="34290"/>
                </a:tc>
                <a:extLst>
                  <a:ext uri="{0D108BD9-81ED-4DB2-BD59-A6C34878D82A}">
                    <a16:rowId xmlns:a16="http://schemas.microsoft.com/office/drawing/2014/main" val="3064415920"/>
                  </a:ext>
                </a:extLst>
              </a:tr>
              <a:tr h="278130">
                <a:tc>
                  <a:txBody>
                    <a:bodyPr/>
                    <a:lstStyle/>
                    <a:p>
                      <a:r>
                        <a:rPr lang="nb-NO" sz="1000" dirty="0"/>
                        <a:t>8</a:t>
                      </a:r>
                    </a:p>
                  </a:txBody>
                  <a:tcPr marL="68580" marR="68580" marT="34290" marB="34290"/>
                </a:tc>
                <a:tc>
                  <a:txBody>
                    <a:bodyPr/>
                    <a:lstStyle/>
                    <a:p>
                      <a:endParaRPr lang="nb-NO" sz="1000"/>
                    </a:p>
                  </a:txBody>
                  <a:tcPr marL="68580" marR="68580" marT="34290" marB="34290"/>
                </a:tc>
                <a:tc>
                  <a:txBody>
                    <a:bodyPr/>
                    <a:lstStyle/>
                    <a:p>
                      <a:endParaRPr lang="nb-NO" sz="1000"/>
                    </a:p>
                  </a:txBody>
                  <a:tcPr marL="68580" marR="68580" marT="34290" marB="34290"/>
                </a:tc>
                <a:tc>
                  <a:txBody>
                    <a:bodyPr/>
                    <a:lstStyle/>
                    <a:p>
                      <a:endParaRPr lang="nb-NO" sz="1000" dirty="0"/>
                    </a:p>
                  </a:txBody>
                  <a:tcPr marL="68580" marR="68580" marT="34290" marB="34290"/>
                </a:tc>
                <a:extLst>
                  <a:ext uri="{0D108BD9-81ED-4DB2-BD59-A6C34878D82A}">
                    <a16:rowId xmlns:a16="http://schemas.microsoft.com/office/drawing/2014/main" val="1416437844"/>
                  </a:ext>
                </a:extLst>
              </a:tr>
              <a:tr h="278130">
                <a:tc>
                  <a:txBody>
                    <a:bodyPr/>
                    <a:lstStyle/>
                    <a:p>
                      <a:r>
                        <a:rPr lang="nb-NO" sz="1000" dirty="0"/>
                        <a:t>9</a:t>
                      </a:r>
                    </a:p>
                  </a:txBody>
                  <a:tcPr marL="68580" marR="68580" marT="34290" marB="34290"/>
                </a:tc>
                <a:tc>
                  <a:txBody>
                    <a:bodyPr/>
                    <a:lstStyle/>
                    <a:p>
                      <a:endParaRPr lang="nb-NO" sz="1000"/>
                    </a:p>
                  </a:txBody>
                  <a:tcPr marL="68580" marR="68580" marT="34290" marB="34290"/>
                </a:tc>
                <a:tc>
                  <a:txBody>
                    <a:bodyPr/>
                    <a:lstStyle/>
                    <a:p>
                      <a:endParaRPr lang="nb-NO" sz="1000"/>
                    </a:p>
                  </a:txBody>
                  <a:tcPr marL="68580" marR="68580" marT="34290" marB="34290"/>
                </a:tc>
                <a:tc>
                  <a:txBody>
                    <a:bodyPr/>
                    <a:lstStyle/>
                    <a:p>
                      <a:endParaRPr lang="nb-NO" sz="1000" dirty="0"/>
                    </a:p>
                  </a:txBody>
                  <a:tcPr marL="68580" marR="68580" marT="34290" marB="34290"/>
                </a:tc>
                <a:extLst>
                  <a:ext uri="{0D108BD9-81ED-4DB2-BD59-A6C34878D82A}">
                    <a16:rowId xmlns:a16="http://schemas.microsoft.com/office/drawing/2014/main" val="2716033014"/>
                  </a:ext>
                </a:extLst>
              </a:tr>
              <a:tr h="278130">
                <a:tc>
                  <a:txBody>
                    <a:bodyPr/>
                    <a:lstStyle/>
                    <a:p>
                      <a:r>
                        <a:rPr lang="nb-NO" sz="1000" dirty="0"/>
                        <a:t>10</a:t>
                      </a:r>
                    </a:p>
                  </a:txBody>
                  <a:tcPr marL="68580" marR="68580" marT="34290" marB="34290"/>
                </a:tc>
                <a:tc>
                  <a:txBody>
                    <a:bodyPr/>
                    <a:lstStyle/>
                    <a:p>
                      <a:endParaRPr lang="nb-NO" sz="1000"/>
                    </a:p>
                  </a:txBody>
                  <a:tcPr marL="68580" marR="68580" marT="34290" marB="34290"/>
                </a:tc>
                <a:tc>
                  <a:txBody>
                    <a:bodyPr/>
                    <a:lstStyle/>
                    <a:p>
                      <a:endParaRPr lang="nb-NO" sz="1000"/>
                    </a:p>
                  </a:txBody>
                  <a:tcPr marL="68580" marR="68580" marT="34290" marB="34290"/>
                </a:tc>
                <a:tc>
                  <a:txBody>
                    <a:bodyPr/>
                    <a:lstStyle/>
                    <a:p>
                      <a:endParaRPr lang="nb-NO" sz="1000" dirty="0"/>
                    </a:p>
                  </a:txBody>
                  <a:tcPr marL="68580" marR="68580" marT="34290" marB="34290"/>
                </a:tc>
                <a:extLst>
                  <a:ext uri="{0D108BD9-81ED-4DB2-BD59-A6C34878D82A}">
                    <a16:rowId xmlns:a16="http://schemas.microsoft.com/office/drawing/2014/main" val="3042374379"/>
                  </a:ext>
                </a:extLst>
              </a:tr>
            </a:tbl>
          </a:graphicData>
        </a:graphic>
      </p:graphicFrame>
    </p:spTree>
    <p:extLst>
      <p:ext uri="{BB962C8B-B14F-4D97-AF65-F5344CB8AC3E}">
        <p14:creationId xmlns:p14="http://schemas.microsoft.com/office/powerpoint/2010/main" val="12040874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E79AF76-BC4F-48AC-A8DF-2E43C40D8E39}"/>
              </a:ext>
            </a:extLst>
          </p:cNvPr>
          <p:cNvSpPr>
            <a:spLocks noGrp="1"/>
          </p:cNvSpPr>
          <p:nvPr>
            <p:ph type="title"/>
          </p:nvPr>
        </p:nvSpPr>
        <p:spPr/>
        <p:txBody>
          <a:bodyPr/>
          <a:lstStyle/>
          <a:p>
            <a:r>
              <a:rPr lang="nb-NO" dirty="0"/>
              <a:t>Smittekjede – diskusjonsoppgaver</a:t>
            </a:r>
          </a:p>
        </p:txBody>
      </p:sp>
      <p:sp>
        <p:nvSpPr>
          <p:cNvPr id="3" name="Plassholder for innhold 2">
            <a:extLst>
              <a:ext uri="{FF2B5EF4-FFF2-40B4-BE49-F238E27FC236}">
                <a16:creationId xmlns:a16="http://schemas.microsoft.com/office/drawing/2014/main" id="{D0D9F351-B5AB-4D35-9681-A6920BD98B97}"/>
              </a:ext>
            </a:extLst>
          </p:cNvPr>
          <p:cNvSpPr>
            <a:spLocks noGrp="1"/>
          </p:cNvSpPr>
          <p:nvPr>
            <p:ph idx="1"/>
          </p:nvPr>
        </p:nvSpPr>
        <p:spPr/>
        <p:txBody>
          <a:bodyPr>
            <a:normAutofit/>
          </a:bodyPr>
          <a:lstStyle/>
          <a:p>
            <a:pPr marL="0" indent="0">
              <a:buNone/>
            </a:pPr>
            <a:r>
              <a:rPr lang="nb-NO" sz="2200" dirty="0"/>
              <a:t>I smittekjedeforsøket hadde én person fått utdelt «smittestoff».</a:t>
            </a:r>
          </a:p>
          <a:p>
            <a:r>
              <a:rPr lang="nb-NO" sz="2200" dirty="0"/>
              <a:t>Hvor mange hadde fått smitten når alle hadde hilst på tre personer?</a:t>
            </a:r>
          </a:p>
          <a:p>
            <a:r>
              <a:rPr lang="nb-NO" sz="2200" dirty="0"/>
              <a:t>Hvor mange kunne teoretisk ha blitt smittet hvis det hadde vært tre hilserunder til?</a:t>
            </a:r>
          </a:p>
          <a:p>
            <a:endParaRPr lang="nb-NO" sz="2200" dirty="0"/>
          </a:p>
        </p:txBody>
      </p:sp>
    </p:spTree>
    <p:extLst>
      <p:ext uri="{BB962C8B-B14F-4D97-AF65-F5344CB8AC3E}">
        <p14:creationId xmlns:p14="http://schemas.microsoft.com/office/powerpoint/2010/main" val="16873634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23574BC-E51E-4148-A0FC-237F2BF36625}"/>
              </a:ext>
            </a:extLst>
          </p:cNvPr>
          <p:cNvSpPr>
            <a:spLocks noGrp="1"/>
          </p:cNvSpPr>
          <p:nvPr>
            <p:ph type="title"/>
          </p:nvPr>
        </p:nvSpPr>
        <p:spPr/>
        <p:txBody>
          <a:bodyPr/>
          <a:lstStyle/>
          <a:p>
            <a:r>
              <a:rPr lang="nb-NO" dirty="0"/>
              <a:t>Studer bakterieprøven</a:t>
            </a:r>
          </a:p>
        </p:txBody>
      </p:sp>
      <p:sp>
        <p:nvSpPr>
          <p:cNvPr id="3" name="Plassholder for innhold 2">
            <a:extLst>
              <a:ext uri="{FF2B5EF4-FFF2-40B4-BE49-F238E27FC236}">
                <a16:creationId xmlns:a16="http://schemas.microsoft.com/office/drawing/2014/main" id="{AEB55605-1AC1-4A89-B938-56812770129E}"/>
              </a:ext>
            </a:extLst>
          </p:cNvPr>
          <p:cNvSpPr>
            <a:spLocks noGrp="1"/>
          </p:cNvSpPr>
          <p:nvPr>
            <p:ph idx="1"/>
          </p:nvPr>
        </p:nvSpPr>
        <p:spPr/>
        <p:txBody>
          <a:bodyPr>
            <a:normAutofit lnSpcReduction="10000"/>
          </a:bodyPr>
          <a:lstStyle/>
          <a:p>
            <a:pPr marL="0" indent="0">
              <a:buNone/>
            </a:pPr>
            <a:r>
              <a:rPr lang="nb-NO" sz="2200" dirty="0"/>
              <a:t>Studer resultatet av bakterieprøvene:</a:t>
            </a:r>
          </a:p>
          <a:p>
            <a:r>
              <a:rPr lang="nb-NO" sz="2200" dirty="0"/>
              <a:t>Hvor mange ulike typer kolonier kan du se?</a:t>
            </a:r>
          </a:p>
          <a:p>
            <a:r>
              <a:rPr lang="nb-NO" sz="2200" dirty="0"/>
              <a:t>Beskriv forskjellen på de ulike koloniene</a:t>
            </a:r>
          </a:p>
          <a:p>
            <a:r>
              <a:rPr lang="nb-NO" sz="2200" dirty="0"/>
              <a:t>Sammenlign resultatet av din prøve med de andre i ditt 	 legeteam. </a:t>
            </a:r>
          </a:p>
          <a:p>
            <a:pPr marL="0" indent="0">
              <a:buNone/>
            </a:pPr>
            <a:r>
              <a:rPr lang="nb-NO" sz="2200" dirty="0"/>
              <a:t>Velg ut en koloni du dyrker videre på. Velg gjerne en som ligger for seg selv, da er det størst sannsynlighet for at kolonien er ren:</a:t>
            </a:r>
          </a:p>
          <a:p>
            <a:pPr marL="457200" indent="-457200">
              <a:buAutoNum type="arabicPeriod"/>
            </a:pPr>
            <a:r>
              <a:rPr lang="nb-NO" sz="2200" dirty="0"/>
              <a:t>Plukk opp en bakteriekoloni fra </a:t>
            </a:r>
            <a:r>
              <a:rPr lang="nb-NO" sz="2200" dirty="0" err="1"/>
              <a:t>agarskåla</a:t>
            </a:r>
            <a:r>
              <a:rPr lang="nb-NO" sz="2200" dirty="0"/>
              <a:t> med en </a:t>
            </a:r>
            <a:r>
              <a:rPr lang="nb-NO" sz="2200" dirty="0" err="1"/>
              <a:t>podenål</a:t>
            </a:r>
            <a:r>
              <a:rPr lang="nb-NO" sz="2200" dirty="0"/>
              <a:t> </a:t>
            </a:r>
          </a:p>
          <a:p>
            <a:pPr marL="457200" indent="-457200">
              <a:buAutoNum type="arabicPeriod"/>
            </a:pPr>
            <a:r>
              <a:rPr lang="nb-NO" sz="2200" dirty="0"/>
              <a:t>Rør ut kolonien i et </a:t>
            </a:r>
            <a:r>
              <a:rPr lang="nb-NO" sz="2200" dirty="0" err="1"/>
              <a:t>eppendorfrør</a:t>
            </a:r>
            <a:r>
              <a:rPr lang="nb-NO" sz="2200" dirty="0"/>
              <a:t> med destillert vann </a:t>
            </a:r>
          </a:p>
          <a:p>
            <a:pPr marL="457200" indent="-457200">
              <a:buAutoNum type="arabicPeriod"/>
            </a:pPr>
            <a:r>
              <a:rPr lang="nb-NO" sz="2200" dirty="0"/>
              <a:t>3. Bruk podenåla til å stryke løsningen over </a:t>
            </a:r>
            <a:r>
              <a:rPr lang="nb-NO" sz="2200" dirty="0" err="1"/>
              <a:t>agarskåla</a:t>
            </a:r>
            <a:endParaRPr lang="nb-NO" sz="2200" dirty="0"/>
          </a:p>
          <a:p>
            <a:pPr marL="0" indent="0">
              <a:buNone/>
            </a:pPr>
            <a:r>
              <a:rPr lang="nb-NO" sz="2200" dirty="0"/>
              <a:t>Sett petriskåla i varmeskapet i 2–3 dager.</a:t>
            </a:r>
          </a:p>
          <a:p>
            <a:pPr marL="0" indent="0">
              <a:buNone/>
            </a:pPr>
            <a:endParaRPr lang="nb-NO" sz="2200" dirty="0"/>
          </a:p>
          <a:p>
            <a:endParaRPr lang="nb-NO" sz="2200" dirty="0"/>
          </a:p>
        </p:txBody>
      </p:sp>
    </p:spTree>
    <p:extLst>
      <p:ext uri="{BB962C8B-B14F-4D97-AF65-F5344CB8AC3E}">
        <p14:creationId xmlns:p14="http://schemas.microsoft.com/office/powerpoint/2010/main" val="29193512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B5E2FB2-FC9D-4FFB-ABD3-9148796D0152}"/>
              </a:ext>
            </a:extLst>
          </p:cNvPr>
          <p:cNvSpPr>
            <a:spLocks noGrp="1"/>
          </p:cNvSpPr>
          <p:nvPr>
            <p:ph type="title"/>
          </p:nvPr>
        </p:nvSpPr>
        <p:spPr/>
        <p:txBody>
          <a:bodyPr/>
          <a:lstStyle/>
          <a:p>
            <a:r>
              <a:rPr lang="nb-NO" dirty="0"/>
              <a:t>Melding fra laboratoriet:</a:t>
            </a:r>
          </a:p>
        </p:txBody>
      </p:sp>
      <p:sp>
        <p:nvSpPr>
          <p:cNvPr id="3" name="Plassholder for innhold 2">
            <a:extLst>
              <a:ext uri="{FF2B5EF4-FFF2-40B4-BE49-F238E27FC236}">
                <a16:creationId xmlns:a16="http://schemas.microsoft.com/office/drawing/2014/main" id="{8E078B15-7C2C-4094-9F9A-D19D0D334150}"/>
              </a:ext>
            </a:extLst>
          </p:cNvPr>
          <p:cNvSpPr>
            <a:spLocks noGrp="1"/>
          </p:cNvSpPr>
          <p:nvPr>
            <p:ph idx="1"/>
          </p:nvPr>
        </p:nvSpPr>
        <p:spPr>
          <a:xfrm>
            <a:off x="727912" y="2184358"/>
            <a:ext cx="7044488" cy="2034945"/>
          </a:xfrm>
          <a:ln w="19050">
            <a:solidFill>
              <a:schemeClr val="tx1">
                <a:lumMod val="95000"/>
                <a:lumOff val="5000"/>
              </a:schemeClr>
            </a:solidFill>
          </a:ln>
        </p:spPr>
        <p:txBody>
          <a:bodyPr>
            <a:noAutofit/>
          </a:bodyPr>
          <a:lstStyle/>
          <a:p>
            <a:pPr marL="0" indent="0">
              <a:buNone/>
            </a:pPr>
            <a:r>
              <a:rPr lang="nb-NO" sz="2200" dirty="0"/>
              <a:t>Resultatet fra CRP tyder på at pasienten har en bakterieinfeksjon. </a:t>
            </a:r>
          </a:p>
          <a:p>
            <a:pPr marL="0" indent="0">
              <a:buNone/>
            </a:pPr>
            <a:r>
              <a:rPr lang="nb-NO" sz="2200" dirty="0"/>
              <a:t>Neste skritt: Dyrke bakterien videre for gramfargetesting som kan avsløre hva slags bakterie det er som forårsaker plagene.  </a:t>
            </a:r>
          </a:p>
        </p:txBody>
      </p:sp>
    </p:spTree>
    <p:extLst>
      <p:ext uri="{BB962C8B-B14F-4D97-AF65-F5344CB8AC3E}">
        <p14:creationId xmlns:p14="http://schemas.microsoft.com/office/powerpoint/2010/main" val="6750928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4CF4C5E-D40B-4762-A1B9-54E3484B725C}"/>
              </a:ext>
            </a:extLst>
          </p:cNvPr>
          <p:cNvSpPr>
            <a:spLocks noGrp="1"/>
          </p:cNvSpPr>
          <p:nvPr>
            <p:ph type="title"/>
          </p:nvPr>
        </p:nvSpPr>
        <p:spPr/>
        <p:txBody>
          <a:bodyPr/>
          <a:lstStyle/>
          <a:p>
            <a:r>
              <a:rPr lang="nb-NO" dirty="0"/>
              <a:t>Bakterier</a:t>
            </a:r>
          </a:p>
        </p:txBody>
      </p:sp>
      <p:sp>
        <p:nvSpPr>
          <p:cNvPr id="3" name="Plassholder for innhold 2">
            <a:extLst>
              <a:ext uri="{FF2B5EF4-FFF2-40B4-BE49-F238E27FC236}">
                <a16:creationId xmlns:a16="http://schemas.microsoft.com/office/drawing/2014/main" id="{8EF6AFC6-0ABB-46FE-A4BE-62F7FBAC1210}"/>
              </a:ext>
            </a:extLst>
          </p:cNvPr>
          <p:cNvSpPr>
            <a:spLocks noGrp="1"/>
          </p:cNvSpPr>
          <p:nvPr>
            <p:ph idx="1"/>
          </p:nvPr>
        </p:nvSpPr>
        <p:spPr>
          <a:xfrm>
            <a:off x="628650" y="1825625"/>
            <a:ext cx="7981340" cy="4351338"/>
          </a:xfrm>
        </p:spPr>
        <p:txBody>
          <a:bodyPr>
            <a:normAutofit/>
          </a:bodyPr>
          <a:lstStyle/>
          <a:p>
            <a:pPr marL="0" indent="0">
              <a:buNone/>
            </a:pPr>
            <a:r>
              <a:rPr lang="nb-NO" sz="2200" dirty="0"/>
              <a:t>Vi kan dele bakterier inn i to hovedgrupper: gram-positive (G+) og gram-negative (G-). </a:t>
            </a:r>
          </a:p>
          <a:p>
            <a:pPr marL="0" indent="0">
              <a:buNone/>
            </a:pPr>
            <a:r>
              <a:rPr lang="nb-NO" sz="2200" dirty="0"/>
              <a:t>Ved å bruke gramfarging, kan vi se om bakteriene er gram-positive eller gram-negative.</a:t>
            </a:r>
          </a:p>
        </p:txBody>
      </p:sp>
    </p:spTree>
    <p:extLst>
      <p:ext uri="{BB962C8B-B14F-4D97-AF65-F5344CB8AC3E}">
        <p14:creationId xmlns:p14="http://schemas.microsoft.com/office/powerpoint/2010/main" val="36027041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2FF4780-CD6D-411B-BB09-AC31C154E2A9}"/>
              </a:ext>
            </a:extLst>
          </p:cNvPr>
          <p:cNvSpPr>
            <a:spLocks noGrp="1"/>
          </p:cNvSpPr>
          <p:nvPr>
            <p:ph type="title"/>
          </p:nvPr>
        </p:nvSpPr>
        <p:spPr/>
        <p:txBody>
          <a:bodyPr/>
          <a:lstStyle/>
          <a:p>
            <a:r>
              <a:rPr lang="nb-NO" dirty="0"/>
              <a:t>Behandling av bakterielle sykdommer</a:t>
            </a:r>
          </a:p>
        </p:txBody>
      </p:sp>
      <p:sp>
        <p:nvSpPr>
          <p:cNvPr id="3" name="Plassholder for innhold 2">
            <a:extLst>
              <a:ext uri="{FF2B5EF4-FFF2-40B4-BE49-F238E27FC236}">
                <a16:creationId xmlns:a16="http://schemas.microsoft.com/office/drawing/2014/main" id="{276073C0-B2D3-4C3B-8205-92A0E78950F4}"/>
              </a:ext>
            </a:extLst>
          </p:cNvPr>
          <p:cNvSpPr>
            <a:spLocks noGrp="1"/>
          </p:cNvSpPr>
          <p:nvPr>
            <p:ph idx="1"/>
          </p:nvPr>
        </p:nvSpPr>
        <p:spPr/>
        <p:txBody>
          <a:bodyPr>
            <a:normAutofit/>
          </a:bodyPr>
          <a:lstStyle/>
          <a:p>
            <a:r>
              <a:rPr lang="nb-NO" sz="2200" dirty="0"/>
              <a:t>Det er viktig å finne ut hva slags bakterier som forårsaker sykdom, da kan behandlingen tilpasses best mulig. </a:t>
            </a:r>
          </a:p>
          <a:p>
            <a:r>
              <a:rPr lang="nb-NO" sz="2200" dirty="0" err="1"/>
              <a:t>Smalspektrede</a:t>
            </a:r>
            <a:r>
              <a:rPr lang="nb-NO" sz="2200" dirty="0"/>
              <a:t> antibiotika er beregnet på noen få bakterietyper og passer fint hvis man vet hvilke bakterier det er som forårsaker sykdommen. </a:t>
            </a:r>
          </a:p>
          <a:p>
            <a:r>
              <a:rPr lang="nb-NO" sz="2200" dirty="0" err="1"/>
              <a:t>Bredspektrede</a:t>
            </a:r>
            <a:r>
              <a:rPr lang="nb-NO" sz="2200" dirty="0"/>
              <a:t> antibiotika angriper gram-positive og gram-negative bakterier mer likt og er effektive mot mange ulike bakterier. Ulempen med </a:t>
            </a:r>
            <a:r>
              <a:rPr lang="nb-NO" sz="2200" dirty="0" err="1"/>
              <a:t>bredspektrede</a:t>
            </a:r>
            <a:r>
              <a:rPr lang="nb-NO" sz="2200" dirty="0"/>
              <a:t> antibiotika er at de også dreper bakterier som er nyttige for oss, som for eksempel bakterier i tarmsystemet. Omfattende bruk av </a:t>
            </a:r>
            <a:r>
              <a:rPr lang="nb-NO" sz="2200" dirty="0" err="1"/>
              <a:t>bredspektrede</a:t>
            </a:r>
            <a:r>
              <a:rPr lang="nb-NO" sz="2200" dirty="0"/>
              <a:t> antibiotika øker også risikoen for resistens.</a:t>
            </a:r>
          </a:p>
        </p:txBody>
      </p:sp>
    </p:spTree>
    <p:extLst>
      <p:ext uri="{BB962C8B-B14F-4D97-AF65-F5344CB8AC3E}">
        <p14:creationId xmlns:p14="http://schemas.microsoft.com/office/powerpoint/2010/main" val="39501924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485900" y="1063229"/>
            <a:ext cx="3356762" cy="857250"/>
          </a:xfrm>
        </p:spPr>
        <p:txBody>
          <a:bodyPr>
            <a:normAutofit/>
          </a:bodyPr>
          <a:lstStyle/>
          <a:p>
            <a:r>
              <a:rPr lang="nb-NO" dirty="0"/>
              <a:t>Tenk-par-del</a:t>
            </a:r>
          </a:p>
        </p:txBody>
      </p:sp>
      <p:sp>
        <p:nvSpPr>
          <p:cNvPr id="3" name="Plassholder for innhold 2"/>
          <p:cNvSpPr>
            <a:spLocks noGrp="1"/>
          </p:cNvSpPr>
          <p:nvPr>
            <p:ph idx="1"/>
          </p:nvPr>
        </p:nvSpPr>
        <p:spPr>
          <a:xfrm>
            <a:off x="1493658" y="2294875"/>
            <a:ext cx="6172200" cy="2454920"/>
          </a:xfrm>
        </p:spPr>
        <p:txBody>
          <a:bodyPr>
            <a:normAutofit/>
          </a:bodyPr>
          <a:lstStyle/>
          <a:p>
            <a:pPr marL="0" indent="0">
              <a:buNone/>
            </a:pPr>
            <a:r>
              <a:rPr lang="nb-NO" sz="2200" dirty="0"/>
              <a:t>Hva er en infeksjon?</a:t>
            </a:r>
          </a:p>
          <a:p>
            <a:pPr marL="385763" indent="-385763">
              <a:buAutoNum type="arabicPeriod"/>
            </a:pPr>
            <a:r>
              <a:rPr lang="nb-NO" sz="2200" dirty="0"/>
              <a:t>Tenk i ett minutt</a:t>
            </a:r>
          </a:p>
          <a:p>
            <a:pPr marL="385763" indent="-385763">
              <a:buAutoNum type="arabicPeriod"/>
            </a:pPr>
            <a:r>
              <a:rPr lang="nb-NO" sz="2200" dirty="0"/>
              <a:t>Diskuter med naboen i ett minutt</a:t>
            </a:r>
          </a:p>
          <a:p>
            <a:pPr marL="385763" indent="-385763">
              <a:buAutoNum type="arabicPeriod"/>
            </a:pPr>
            <a:r>
              <a:rPr lang="nb-NO" sz="2200" dirty="0"/>
              <a:t>Del i klassen</a:t>
            </a:r>
          </a:p>
          <a:p>
            <a:pPr marL="385763" indent="-385763">
              <a:buAutoNum type="arabicPeriod"/>
            </a:pPr>
            <a:endParaRPr lang="nb-NO" dirty="0"/>
          </a:p>
        </p:txBody>
      </p:sp>
      <p:sp>
        <p:nvSpPr>
          <p:cNvPr id="4" name="Plassholder for lysbildenummer 3"/>
          <p:cNvSpPr>
            <a:spLocks noGrp="1"/>
          </p:cNvSpPr>
          <p:nvPr>
            <p:ph type="sldNum" sz="quarter" idx="12"/>
          </p:nvPr>
        </p:nvSpPr>
        <p:spPr/>
        <p:txBody>
          <a:bodyPr/>
          <a:lstStyle/>
          <a:p>
            <a:fld id="{0E05B417-CA54-43A6-A1F8-A315975ED47B}" type="slidenum">
              <a:rPr lang="nb-NO" smtClean="0"/>
              <a:t>3</a:t>
            </a:fld>
            <a:endParaRPr lang="nb-NO"/>
          </a:p>
        </p:txBody>
      </p:sp>
    </p:spTree>
    <p:extLst>
      <p:ext uri="{BB962C8B-B14F-4D97-AF65-F5344CB8AC3E}">
        <p14:creationId xmlns:p14="http://schemas.microsoft.com/office/powerpoint/2010/main" val="26295777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62FBDA6-A079-4753-B057-4CF374D8B943}"/>
              </a:ext>
            </a:extLst>
          </p:cNvPr>
          <p:cNvSpPr>
            <a:spLocks noGrp="1"/>
          </p:cNvSpPr>
          <p:nvPr>
            <p:ph type="title"/>
          </p:nvPr>
        </p:nvSpPr>
        <p:spPr/>
        <p:txBody>
          <a:bodyPr/>
          <a:lstStyle/>
          <a:p>
            <a:r>
              <a:rPr lang="nb-NO" dirty="0"/>
              <a:t>Økt 4</a:t>
            </a:r>
          </a:p>
        </p:txBody>
      </p:sp>
      <p:pic>
        <p:nvPicPr>
          <p:cNvPr id="4" name="Plassholder for innhold 3"/>
          <p:cNvPicPr>
            <a:picLocks noGrp="1" noChangeAspect="1"/>
          </p:cNvPicPr>
          <p:nvPr>
            <p:ph idx="1"/>
          </p:nvPr>
        </p:nvPicPr>
        <p:blipFill>
          <a:blip r:embed="rId2" cstate="hqprint">
            <a:extLst>
              <a:ext uri="{28A0092B-C50C-407E-A947-70E740481C1C}">
                <a14:useLocalDpi xmlns:a14="http://schemas.microsoft.com/office/drawing/2010/main" val="0"/>
              </a:ext>
            </a:extLst>
          </a:blip>
          <a:stretch>
            <a:fillRect/>
          </a:stretch>
        </p:blipFill>
        <p:spPr>
          <a:xfrm>
            <a:off x="733730" y="1786436"/>
            <a:ext cx="6527007" cy="4351338"/>
          </a:xfrm>
        </p:spPr>
      </p:pic>
    </p:spTree>
    <p:extLst>
      <p:ext uri="{BB962C8B-B14F-4D97-AF65-F5344CB8AC3E}">
        <p14:creationId xmlns:p14="http://schemas.microsoft.com/office/powerpoint/2010/main" val="7148512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a:t>Gramfarging</a:t>
            </a:r>
            <a:endParaRPr lang="en-US" dirty="0"/>
          </a:p>
        </p:txBody>
      </p:sp>
      <p:sp>
        <p:nvSpPr>
          <p:cNvPr id="3" name="Content Placeholder 2"/>
          <p:cNvSpPr>
            <a:spLocks noGrp="1"/>
          </p:cNvSpPr>
          <p:nvPr>
            <p:ph idx="1"/>
          </p:nvPr>
        </p:nvSpPr>
        <p:spPr>
          <a:xfrm>
            <a:off x="628650" y="1468178"/>
            <a:ext cx="7886700" cy="4351338"/>
          </a:xfrm>
        </p:spPr>
        <p:txBody>
          <a:bodyPr>
            <a:normAutofit/>
          </a:bodyPr>
          <a:lstStyle/>
          <a:p>
            <a:r>
              <a:rPr lang="nb-NO" sz="2200" dirty="0"/>
              <a:t>en viktig metode i medisinsk bakteriologi </a:t>
            </a:r>
          </a:p>
          <a:p>
            <a:r>
              <a:rPr lang="nb-NO" sz="2200" dirty="0"/>
              <a:t>brukes til å få mer informasjon om bakteriene slik at behandlingen kan bli mest mulig treffsikker</a:t>
            </a:r>
          </a:p>
          <a:p>
            <a:r>
              <a:rPr lang="nb-NO" sz="2200" dirty="0"/>
              <a:t>skiller mellom gram-negative (G-) og gram-positive (G+) bakterier</a:t>
            </a:r>
          </a:p>
          <a:p>
            <a:r>
              <a:rPr lang="nb-NO" sz="2200" dirty="0"/>
              <a:t>gram-negative bakterier fremstår som rødfargede ved gramfarging fordi celleveggen består av flere lag og tar ikke så lett til seg farge</a:t>
            </a:r>
          </a:p>
          <a:p>
            <a:r>
              <a:rPr lang="nb-NO" sz="2200" dirty="0"/>
              <a:t>gram-positive bakterier fremstår som blåfargede ved gramfarging på grunn av at de har en cellevegg som lett tar til seg farge </a:t>
            </a:r>
            <a:endParaRPr lang="en-US" sz="2200" dirty="0"/>
          </a:p>
        </p:txBody>
      </p:sp>
      <p:pic>
        <p:nvPicPr>
          <p:cNvPr id="5" name="Picture 4"/>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300175" y="4904509"/>
            <a:ext cx="2857240" cy="1860820"/>
          </a:xfrm>
          <a:prstGeom prst="rect">
            <a:avLst/>
          </a:prstGeom>
        </p:spPr>
      </p:pic>
      <p:pic>
        <p:nvPicPr>
          <p:cNvPr id="6" name="Picture 5"/>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632268" y="4904509"/>
            <a:ext cx="2791230" cy="1860820"/>
          </a:xfrm>
          <a:prstGeom prst="rect">
            <a:avLst/>
          </a:prstGeom>
        </p:spPr>
      </p:pic>
    </p:spTree>
    <p:extLst>
      <p:ext uri="{BB962C8B-B14F-4D97-AF65-F5344CB8AC3E}">
        <p14:creationId xmlns:p14="http://schemas.microsoft.com/office/powerpoint/2010/main" val="27594935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4CF4C5E-D40B-4762-A1B9-54E3484B725C}"/>
              </a:ext>
            </a:extLst>
          </p:cNvPr>
          <p:cNvSpPr>
            <a:spLocks noGrp="1"/>
          </p:cNvSpPr>
          <p:nvPr>
            <p:ph type="title"/>
          </p:nvPr>
        </p:nvSpPr>
        <p:spPr/>
        <p:txBody>
          <a:bodyPr/>
          <a:lstStyle/>
          <a:p>
            <a:r>
              <a:rPr lang="nb-NO" dirty="0"/>
              <a:t>To hovedgrupper bakterier</a:t>
            </a:r>
          </a:p>
        </p:txBody>
      </p:sp>
      <p:sp>
        <p:nvSpPr>
          <p:cNvPr id="3" name="Plassholder for innhold 2">
            <a:extLst>
              <a:ext uri="{FF2B5EF4-FFF2-40B4-BE49-F238E27FC236}">
                <a16:creationId xmlns:a16="http://schemas.microsoft.com/office/drawing/2014/main" id="{8EF6AFC6-0ABB-46FE-A4BE-62F7FBAC1210}"/>
              </a:ext>
            </a:extLst>
          </p:cNvPr>
          <p:cNvSpPr>
            <a:spLocks noGrp="1"/>
          </p:cNvSpPr>
          <p:nvPr>
            <p:ph idx="1"/>
          </p:nvPr>
        </p:nvSpPr>
        <p:spPr>
          <a:xfrm>
            <a:off x="628650" y="1825625"/>
            <a:ext cx="7981340" cy="4351338"/>
          </a:xfrm>
        </p:spPr>
        <p:txBody>
          <a:bodyPr>
            <a:normAutofit/>
          </a:bodyPr>
          <a:lstStyle/>
          <a:p>
            <a:pPr marL="0" indent="0">
              <a:buNone/>
            </a:pPr>
            <a:r>
              <a:rPr lang="nb-NO" sz="2200" dirty="0"/>
              <a:t>Noen av de mest vanlige G+ og G- bakterier, og hvilke sykdommer de kan føre til:</a:t>
            </a:r>
          </a:p>
        </p:txBody>
      </p:sp>
      <p:pic>
        <p:nvPicPr>
          <p:cNvPr id="4" name="Bilde 3">
            <a:extLst>
              <a:ext uri="{FF2B5EF4-FFF2-40B4-BE49-F238E27FC236}">
                <a16:creationId xmlns:a16="http://schemas.microsoft.com/office/drawing/2014/main" id="{8776471D-C738-4D74-B578-B28FE899EF55}"/>
              </a:ext>
            </a:extLst>
          </p:cNvPr>
          <p:cNvPicPr>
            <a:picLocks noChangeAspect="1"/>
          </p:cNvPicPr>
          <p:nvPr/>
        </p:nvPicPr>
        <p:blipFill>
          <a:blip r:embed="rId2"/>
          <a:stretch>
            <a:fillRect/>
          </a:stretch>
        </p:blipFill>
        <p:spPr>
          <a:xfrm>
            <a:off x="728662" y="2734887"/>
            <a:ext cx="5812640" cy="1482707"/>
          </a:xfrm>
          <a:prstGeom prst="rect">
            <a:avLst/>
          </a:prstGeom>
        </p:spPr>
      </p:pic>
      <p:pic>
        <p:nvPicPr>
          <p:cNvPr id="5" name="Bilde 4">
            <a:extLst>
              <a:ext uri="{FF2B5EF4-FFF2-40B4-BE49-F238E27FC236}">
                <a16:creationId xmlns:a16="http://schemas.microsoft.com/office/drawing/2014/main" id="{8D35D2B4-FC35-461D-BFEB-0B68A7E446D6}"/>
              </a:ext>
            </a:extLst>
          </p:cNvPr>
          <p:cNvPicPr>
            <a:picLocks noChangeAspect="1"/>
          </p:cNvPicPr>
          <p:nvPr/>
        </p:nvPicPr>
        <p:blipFill>
          <a:blip r:embed="rId3"/>
          <a:stretch>
            <a:fillRect/>
          </a:stretch>
        </p:blipFill>
        <p:spPr>
          <a:xfrm>
            <a:off x="728661" y="4364182"/>
            <a:ext cx="5736919" cy="1812781"/>
          </a:xfrm>
          <a:prstGeom prst="rect">
            <a:avLst/>
          </a:prstGeom>
        </p:spPr>
      </p:pic>
    </p:spTree>
    <p:extLst>
      <p:ext uri="{BB962C8B-B14F-4D97-AF65-F5344CB8AC3E}">
        <p14:creationId xmlns:p14="http://schemas.microsoft.com/office/powerpoint/2010/main" val="28471360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B5E2FB2-FC9D-4FFB-ABD3-9148796D0152}"/>
              </a:ext>
            </a:extLst>
          </p:cNvPr>
          <p:cNvSpPr>
            <a:spLocks noGrp="1"/>
          </p:cNvSpPr>
          <p:nvPr>
            <p:ph type="title"/>
          </p:nvPr>
        </p:nvSpPr>
        <p:spPr/>
        <p:txBody>
          <a:bodyPr/>
          <a:lstStyle/>
          <a:p>
            <a:r>
              <a:rPr lang="nb-NO" dirty="0"/>
              <a:t>Melding fra laboratoriet:</a:t>
            </a:r>
          </a:p>
        </p:txBody>
      </p:sp>
      <p:sp>
        <p:nvSpPr>
          <p:cNvPr id="3" name="Plassholder for innhold 2">
            <a:extLst>
              <a:ext uri="{FF2B5EF4-FFF2-40B4-BE49-F238E27FC236}">
                <a16:creationId xmlns:a16="http://schemas.microsoft.com/office/drawing/2014/main" id="{8E078B15-7C2C-4094-9F9A-D19D0D334150}"/>
              </a:ext>
            </a:extLst>
          </p:cNvPr>
          <p:cNvSpPr>
            <a:spLocks noGrp="1"/>
          </p:cNvSpPr>
          <p:nvPr>
            <p:ph idx="1"/>
          </p:nvPr>
        </p:nvSpPr>
        <p:spPr>
          <a:xfrm>
            <a:off x="727912" y="2184359"/>
            <a:ext cx="7340754" cy="880710"/>
          </a:xfrm>
          <a:ln w="19050">
            <a:solidFill>
              <a:schemeClr val="tx1">
                <a:lumMod val="95000"/>
                <a:lumOff val="5000"/>
              </a:schemeClr>
            </a:solidFill>
          </a:ln>
        </p:spPr>
        <p:txBody>
          <a:bodyPr>
            <a:normAutofit/>
          </a:bodyPr>
          <a:lstStyle/>
          <a:p>
            <a:pPr marL="0" indent="0">
              <a:buNone/>
            </a:pPr>
            <a:r>
              <a:rPr lang="nb-NO" sz="2200" dirty="0"/>
              <a:t>Det er funnet gram-positive bakterier i prøvene fra pasienten. </a:t>
            </a:r>
          </a:p>
        </p:txBody>
      </p:sp>
    </p:spTree>
    <p:extLst>
      <p:ext uri="{BB962C8B-B14F-4D97-AF65-F5344CB8AC3E}">
        <p14:creationId xmlns:p14="http://schemas.microsoft.com/office/powerpoint/2010/main" val="30549745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C9904E3-9A63-49DD-83D4-7A1DB9D783F9}"/>
              </a:ext>
            </a:extLst>
          </p:cNvPr>
          <p:cNvSpPr>
            <a:spLocks noGrp="1"/>
          </p:cNvSpPr>
          <p:nvPr>
            <p:ph type="title"/>
          </p:nvPr>
        </p:nvSpPr>
        <p:spPr/>
        <p:txBody>
          <a:bodyPr/>
          <a:lstStyle/>
          <a:p>
            <a:r>
              <a:rPr lang="nb-NO" dirty="0"/>
              <a:t>Økt 5</a:t>
            </a:r>
          </a:p>
        </p:txBody>
      </p:sp>
      <p:sp>
        <p:nvSpPr>
          <p:cNvPr id="3" name="Plassholder for innhold 2">
            <a:extLst>
              <a:ext uri="{FF2B5EF4-FFF2-40B4-BE49-F238E27FC236}">
                <a16:creationId xmlns:a16="http://schemas.microsoft.com/office/drawing/2014/main" id="{360FE19F-9D1E-42E5-A412-480E9EAC3D78}"/>
              </a:ext>
            </a:extLst>
          </p:cNvPr>
          <p:cNvSpPr>
            <a:spLocks noGrp="1"/>
          </p:cNvSpPr>
          <p:nvPr>
            <p:ph idx="1"/>
          </p:nvPr>
        </p:nvSpPr>
        <p:spPr/>
        <p:txBody>
          <a:bodyPr>
            <a:normAutofit/>
          </a:bodyPr>
          <a:lstStyle/>
          <a:p>
            <a:pPr marL="0" indent="0">
              <a:buNone/>
            </a:pPr>
            <a:r>
              <a:rPr lang="nb-NO" sz="2200" dirty="0"/>
              <a:t>Pasienten har ringt inn en melding på telefonsvareren:</a:t>
            </a:r>
          </a:p>
          <a:p>
            <a:pPr marL="0" indent="0">
              <a:buNone/>
            </a:pPr>
            <a:r>
              <a:rPr lang="nb-NO" sz="2200" i="1" dirty="0"/>
              <a:t>«Hei, det er Greta Garberg som ringer. I dag leste jeg i avisen om noe som heter multiresistente bakterier, at de var kjempefarlige og vanskelige å bli frisk av. Jeg ble så bekymra, fordi jeg lurer på om det er en multiresistent bakterie jeg har fått. For to måneder siden var jeg i Hellas, og da hadde jeg en urinveisinfeksjon. Men den gikk heldigvis ganske raskt over fordi jeg fikk kjøpt antibiotika på apoteket. Jeg husker ikke hva slags antibiotika dette var, men den skulle passe til mange ulike infeksjoner.»</a:t>
            </a:r>
          </a:p>
          <a:p>
            <a:pPr marL="0" indent="0">
              <a:buNone/>
            </a:pPr>
            <a:endParaRPr lang="nb-NO" sz="2200" i="1" dirty="0"/>
          </a:p>
          <a:p>
            <a:pPr marL="0" indent="0">
              <a:buNone/>
            </a:pPr>
            <a:endParaRPr lang="nb-NO" sz="2200" dirty="0"/>
          </a:p>
        </p:txBody>
      </p:sp>
      <p:pic>
        <p:nvPicPr>
          <p:cNvPr id="4" name="Bilde 3"/>
          <p:cNvPicPr>
            <a:picLocks noChangeAspect="1"/>
          </p:cNvPicPr>
          <p:nvPr/>
        </p:nvPicPr>
        <p:blipFill rotWithShape="1">
          <a:blip r:embed="rId2" cstate="hqprint">
            <a:extLst>
              <a:ext uri="{28A0092B-C50C-407E-A947-70E740481C1C}">
                <a14:useLocalDpi xmlns:a14="http://schemas.microsoft.com/office/drawing/2010/main" val="0"/>
              </a:ext>
            </a:extLst>
          </a:blip>
          <a:srcRect l="-3320" t="13640" r="3320" b="2556"/>
          <a:stretch/>
        </p:blipFill>
        <p:spPr>
          <a:xfrm>
            <a:off x="4842190" y="4728754"/>
            <a:ext cx="4301810" cy="2129246"/>
          </a:xfrm>
          <a:prstGeom prst="rect">
            <a:avLst/>
          </a:prstGeom>
        </p:spPr>
      </p:pic>
    </p:spTree>
    <p:extLst>
      <p:ext uri="{BB962C8B-B14F-4D97-AF65-F5344CB8AC3E}">
        <p14:creationId xmlns:p14="http://schemas.microsoft.com/office/powerpoint/2010/main" val="23924643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D37FA4D-759B-4007-BCC3-DE4EBD25E1F1}"/>
              </a:ext>
            </a:extLst>
          </p:cNvPr>
          <p:cNvSpPr>
            <a:spLocks noGrp="1"/>
          </p:cNvSpPr>
          <p:nvPr>
            <p:ph type="title"/>
          </p:nvPr>
        </p:nvSpPr>
        <p:spPr/>
        <p:txBody>
          <a:bodyPr/>
          <a:lstStyle/>
          <a:p>
            <a:r>
              <a:rPr lang="nb-NO" dirty="0"/>
              <a:t>Antibiotikaresistente bakterier</a:t>
            </a:r>
          </a:p>
        </p:txBody>
      </p:sp>
      <p:sp>
        <p:nvSpPr>
          <p:cNvPr id="3" name="Plassholder for innhold 2">
            <a:extLst>
              <a:ext uri="{FF2B5EF4-FFF2-40B4-BE49-F238E27FC236}">
                <a16:creationId xmlns:a16="http://schemas.microsoft.com/office/drawing/2014/main" id="{C8C57F57-BC1B-431E-B7CD-2832683791FF}"/>
              </a:ext>
            </a:extLst>
          </p:cNvPr>
          <p:cNvSpPr>
            <a:spLocks noGrp="1"/>
          </p:cNvSpPr>
          <p:nvPr>
            <p:ph idx="1"/>
          </p:nvPr>
        </p:nvSpPr>
        <p:spPr>
          <a:xfrm>
            <a:off x="628650" y="2226469"/>
            <a:ext cx="4104284" cy="3263504"/>
          </a:xfrm>
        </p:spPr>
        <p:txBody>
          <a:bodyPr>
            <a:normAutofit/>
          </a:bodyPr>
          <a:lstStyle/>
          <a:p>
            <a:pPr marL="0" indent="0">
              <a:buNone/>
            </a:pPr>
            <a:r>
              <a:rPr lang="nb-NO" sz="2200" dirty="0"/>
              <a:t>Se </a:t>
            </a:r>
            <a:r>
              <a:rPr lang="nb-NO" sz="2200" dirty="0">
                <a:hlinkClick r:id="rId2"/>
              </a:rPr>
              <a:t>filmen fra NRK nyheter</a:t>
            </a:r>
            <a:r>
              <a:rPr lang="nb-NO" sz="2200" dirty="0"/>
              <a:t>.</a:t>
            </a:r>
          </a:p>
          <a:p>
            <a:pPr marL="0" indent="0">
              <a:buNone/>
            </a:pPr>
            <a:r>
              <a:rPr lang="nb-NO" sz="2200" dirty="0"/>
              <a:t>Leseoppdrag: </a:t>
            </a:r>
          </a:p>
          <a:p>
            <a:pPr marL="0" indent="0">
              <a:buNone/>
            </a:pPr>
            <a:r>
              <a:rPr lang="nb-NO" sz="2200" dirty="0"/>
              <a:t>Hva kan man gjøre for å unngå antibiotikaresistente bakterier? </a:t>
            </a:r>
          </a:p>
        </p:txBody>
      </p:sp>
      <p:pic>
        <p:nvPicPr>
          <p:cNvPr id="5" name="Bilde 4">
            <a:hlinkClick r:id="rId2"/>
            <a:extLst>
              <a:ext uri="{FF2B5EF4-FFF2-40B4-BE49-F238E27FC236}">
                <a16:creationId xmlns:a16="http://schemas.microsoft.com/office/drawing/2014/main" id="{769C73B6-B095-40D0-9AAE-BB522A70DD5F}"/>
              </a:ext>
            </a:extLst>
          </p:cNvPr>
          <p:cNvPicPr>
            <a:picLocks noChangeAspect="1"/>
          </p:cNvPicPr>
          <p:nvPr/>
        </p:nvPicPr>
        <p:blipFill>
          <a:blip r:embed="rId3"/>
          <a:stretch>
            <a:fillRect/>
          </a:stretch>
        </p:blipFill>
        <p:spPr>
          <a:xfrm>
            <a:off x="4923334" y="2103285"/>
            <a:ext cx="3475204" cy="3490547"/>
          </a:xfrm>
          <a:prstGeom prst="rect">
            <a:avLst/>
          </a:prstGeom>
        </p:spPr>
      </p:pic>
    </p:spTree>
    <p:extLst>
      <p:ext uri="{BB962C8B-B14F-4D97-AF65-F5344CB8AC3E}">
        <p14:creationId xmlns:p14="http://schemas.microsoft.com/office/powerpoint/2010/main" val="25423911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BAE4A9A-C240-4F03-9C2B-E94245BE1492}"/>
              </a:ext>
            </a:extLst>
          </p:cNvPr>
          <p:cNvSpPr>
            <a:spLocks noGrp="1"/>
          </p:cNvSpPr>
          <p:nvPr>
            <p:ph type="title"/>
          </p:nvPr>
        </p:nvSpPr>
        <p:spPr/>
        <p:txBody>
          <a:bodyPr/>
          <a:lstStyle/>
          <a:p>
            <a:r>
              <a:rPr lang="nb-NO" dirty="0"/>
              <a:t>Antibiotikaresistente bakterier</a:t>
            </a:r>
          </a:p>
        </p:txBody>
      </p:sp>
      <p:sp>
        <p:nvSpPr>
          <p:cNvPr id="3" name="Plassholder for innhold 2">
            <a:extLst>
              <a:ext uri="{FF2B5EF4-FFF2-40B4-BE49-F238E27FC236}">
                <a16:creationId xmlns:a16="http://schemas.microsoft.com/office/drawing/2014/main" id="{E155CD6C-8E7E-401A-B8C0-F2EE461248CB}"/>
              </a:ext>
            </a:extLst>
          </p:cNvPr>
          <p:cNvSpPr>
            <a:spLocks noGrp="1"/>
          </p:cNvSpPr>
          <p:nvPr>
            <p:ph idx="1"/>
          </p:nvPr>
        </p:nvSpPr>
        <p:spPr>
          <a:xfrm>
            <a:off x="4198925" y="1878572"/>
            <a:ext cx="4886886" cy="3611400"/>
          </a:xfrm>
        </p:spPr>
        <p:txBody>
          <a:bodyPr>
            <a:noAutofit/>
          </a:bodyPr>
          <a:lstStyle/>
          <a:p>
            <a:pPr marL="0" indent="0">
              <a:buNone/>
            </a:pPr>
            <a:r>
              <a:rPr lang="nb-NO" sz="2200" dirty="0"/>
              <a:t>På denne animasjonen av antibiotikaresistens i Europa kan vi sammenligne de ulike landenes prosentandel av resistens for ulike typer bakterier: </a:t>
            </a:r>
            <a:r>
              <a:rPr lang="en-US" sz="2200" dirty="0">
                <a:hlinkClick r:id="rId2"/>
              </a:rPr>
              <a:t>https://s3-eu-west-1.amazonaws.com/nesta-data/amr/index.html</a:t>
            </a:r>
            <a:r>
              <a:rPr lang="nb-NO" sz="2200" dirty="0"/>
              <a:t> </a:t>
            </a:r>
          </a:p>
          <a:p>
            <a:pPr>
              <a:buFontTx/>
              <a:buChar char="-"/>
            </a:pPr>
            <a:r>
              <a:rPr lang="nb-NO" sz="2200" dirty="0"/>
              <a:t>Velg bakterien </a:t>
            </a:r>
            <a:r>
              <a:rPr lang="en-US" sz="2200" i="1" dirty="0"/>
              <a:t>Escherichia coli (1)</a:t>
            </a:r>
          </a:p>
          <a:p>
            <a:pPr>
              <a:buFontTx/>
              <a:buChar char="-"/>
            </a:pPr>
            <a:r>
              <a:rPr lang="nb-NO" sz="2200" dirty="0"/>
              <a:t>Velg </a:t>
            </a:r>
            <a:r>
              <a:rPr lang="nb-NO" sz="2200" i="1" dirty="0"/>
              <a:t>alle land</a:t>
            </a:r>
          </a:p>
          <a:p>
            <a:pPr>
              <a:buFontTx/>
              <a:buChar char="-"/>
            </a:pPr>
            <a:r>
              <a:rPr lang="nb-NO" sz="2200" dirty="0"/>
              <a:t>Studer fargekodene på </a:t>
            </a:r>
            <a:r>
              <a:rPr lang="nb-NO" sz="2200" dirty="0" err="1"/>
              <a:t>antibiotikatypen</a:t>
            </a:r>
            <a:r>
              <a:rPr lang="nb-NO" sz="2200" dirty="0"/>
              <a:t> </a:t>
            </a:r>
            <a:r>
              <a:rPr lang="en-US" sz="2200" i="1" dirty="0" err="1"/>
              <a:t>Aminopenicillins</a:t>
            </a:r>
            <a:r>
              <a:rPr lang="en-US" sz="2200" i="1" dirty="0"/>
              <a:t> </a:t>
            </a:r>
            <a:r>
              <a:rPr lang="en-US" sz="2200" dirty="0"/>
              <a:t>(den </a:t>
            </a:r>
            <a:r>
              <a:rPr lang="en-US" sz="2200" dirty="0" err="1"/>
              <a:t>ytterste</a:t>
            </a:r>
            <a:r>
              <a:rPr lang="en-US" sz="2200" dirty="0"/>
              <a:t> </a:t>
            </a:r>
            <a:r>
              <a:rPr lang="en-US" sz="2200" dirty="0" err="1"/>
              <a:t>ringen</a:t>
            </a:r>
            <a:r>
              <a:rPr lang="en-US" sz="2200" dirty="0"/>
              <a:t>)</a:t>
            </a:r>
            <a:r>
              <a:rPr lang="en-US" sz="2200" i="1" dirty="0"/>
              <a:t> </a:t>
            </a:r>
            <a:r>
              <a:rPr lang="en-US" sz="2200" dirty="0"/>
              <a:t>for</a:t>
            </a:r>
            <a:r>
              <a:rPr lang="en-US" sz="2200" i="1" dirty="0"/>
              <a:t> </a:t>
            </a:r>
            <a:r>
              <a:rPr lang="en-US" sz="2200" dirty="0"/>
              <a:t>Norge </a:t>
            </a:r>
            <a:r>
              <a:rPr lang="en-US" sz="2200" dirty="0" err="1"/>
              <a:t>og</a:t>
            </a:r>
            <a:r>
              <a:rPr lang="en-US" sz="2200" dirty="0"/>
              <a:t> Italia</a:t>
            </a:r>
            <a:endParaRPr lang="nb-NO" sz="2200" dirty="0"/>
          </a:p>
          <a:p>
            <a:pPr>
              <a:buFontTx/>
              <a:buChar char="-"/>
            </a:pPr>
            <a:endParaRPr lang="en-US" sz="2200" i="1" dirty="0"/>
          </a:p>
          <a:p>
            <a:pPr>
              <a:buFontTx/>
              <a:buChar char="-"/>
            </a:pPr>
            <a:endParaRPr lang="nb-NO" sz="2400" dirty="0">
              <a:solidFill>
                <a:srgbClr val="FF0000"/>
              </a:solidFill>
            </a:endParaRPr>
          </a:p>
          <a:p>
            <a:pPr marL="0" indent="0">
              <a:buNone/>
            </a:pPr>
            <a:endParaRPr lang="nb-NO" sz="2200" dirty="0"/>
          </a:p>
        </p:txBody>
      </p:sp>
      <p:pic>
        <p:nvPicPr>
          <p:cNvPr id="5" name="Picture 4"/>
          <p:cNvPicPr>
            <a:picLocks noChangeAspect="1"/>
          </p:cNvPicPr>
          <p:nvPr/>
        </p:nvPicPr>
        <p:blipFill>
          <a:blip r:embed="rId3"/>
          <a:stretch>
            <a:fillRect/>
          </a:stretch>
        </p:blipFill>
        <p:spPr>
          <a:xfrm>
            <a:off x="319564" y="1878572"/>
            <a:ext cx="3700850" cy="2876204"/>
          </a:xfrm>
          <a:prstGeom prst="rect">
            <a:avLst/>
          </a:prstGeom>
        </p:spPr>
      </p:pic>
      <p:sp>
        <p:nvSpPr>
          <p:cNvPr id="6" name="Up Arrow 5"/>
          <p:cNvSpPr/>
          <p:nvPr/>
        </p:nvSpPr>
        <p:spPr>
          <a:xfrm rot="20658292">
            <a:off x="3906830" y="2186674"/>
            <a:ext cx="123074" cy="203337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Up Arrow 6"/>
          <p:cNvSpPr/>
          <p:nvPr/>
        </p:nvSpPr>
        <p:spPr>
          <a:xfrm rot="20075390">
            <a:off x="3751598" y="2938272"/>
            <a:ext cx="91725" cy="167812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Up Arrow 7"/>
          <p:cNvSpPr/>
          <p:nvPr/>
        </p:nvSpPr>
        <p:spPr>
          <a:xfrm rot="19731637">
            <a:off x="3376558" y="2454434"/>
            <a:ext cx="94655" cy="289750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940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BAE4A9A-C240-4F03-9C2B-E94245BE1492}"/>
              </a:ext>
            </a:extLst>
          </p:cNvPr>
          <p:cNvSpPr>
            <a:spLocks noGrp="1"/>
          </p:cNvSpPr>
          <p:nvPr>
            <p:ph type="title"/>
          </p:nvPr>
        </p:nvSpPr>
        <p:spPr/>
        <p:txBody>
          <a:bodyPr/>
          <a:lstStyle/>
          <a:p>
            <a:r>
              <a:rPr lang="nb-NO" dirty="0"/>
              <a:t>Antibiotikaresistente bakterier</a:t>
            </a:r>
          </a:p>
        </p:txBody>
      </p:sp>
      <p:sp>
        <p:nvSpPr>
          <p:cNvPr id="3" name="Plassholder for innhold 2">
            <a:extLst>
              <a:ext uri="{FF2B5EF4-FFF2-40B4-BE49-F238E27FC236}">
                <a16:creationId xmlns:a16="http://schemas.microsoft.com/office/drawing/2014/main" id="{E155CD6C-8E7E-401A-B8C0-F2EE461248CB}"/>
              </a:ext>
            </a:extLst>
          </p:cNvPr>
          <p:cNvSpPr>
            <a:spLocks noGrp="1"/>
          </p:cNvSpPr>
          <p:nvPr>
            <p:ph idx="1"/>
          </p:nvPr>
        </p:nvSpPr>
        <p:spPr>
          <a:xfrm>
            <a:off x="4198925" y="1878572"/>
            <a:ext cx="4886886" cy="3611400"/>
          </a:xfrm>
        </p:spPr>
        <p:txBody>
          <a:bodyPr>
            <a:noAutofit/>
          </a:bodyPr>
          <a:lstStyle/>
          <a:p>
            <a:pPr>
              <a:buFontTx/>
              <a:buChar char="-"/>
            </a:pPr>
            <a:r>
              <a:rPr lang="nb-NO" sz="2200" dirty="0"/>
              <a:t>Studer fargekodene på </a:t>
            </a:r>
            <a:r>
              <a:rPr lang="nb-NO" sz="2200" dirty="0" err="1"/>
              <a:t>antibiotikatypen</a:t>
            </a:r>
            <a:r>
              <a:rPr lang="nb-NO" sz="2200" dirty="0"/>
              <a:t> </a:t>
            </a:r>
            <a:r>
              <a:rPr lang="en-US" sz="2200" i="1" dirty="0" err="1"/>
              <a:t>Aminopenicillins</a:t>
            </a:r>
            <a:r>
              <a:rPr lang="en-US" sz="2200" i="1" dirty="0"/>
              <a:t> </a:t>
            </a:r>
            <a:r>
              <a:rPr lang="en-US" sz="2200" dirty="0"/>
              <a:t>for</a:t>
            </a:r>
            <a:r>
              <a:rPr lang="en-US" sz="2200" i="1" dirty="0"/>
              <a:t> </a:t>
            </a:r>
            <a:r>
              <a:rPr lang="en-US" sz="2200" dirty="0"/>
              <a:t>Norge </a:t>
            </a:r>
            <a:r>
              <a:rPr lang="en-US" sz="2200" dirty="0" err="1"/>
              <a:t>og</a:t>
            </a:r>
            <a:r>
              <a:rPr lang="en-US" sz="2200" dirty="0"/>
              <a:t> Italia</a:t>
            </a:r>
          </a:p>
          <a:p>
            <a:pPr>
              <a:buFontTx/>
              <a:buChar char="-"/>
            </a:pPr>
            <a:r>
              <a:rPr lang="nb-NO" sz="2200" dirty="0"/>
              <a:t>Hvor stor prosentandel har resistens mot </a:t>
            </a:r>
            <a:r>
              <a:rPr lang="nb-NO" sz="2200" dirty="0" err="1"/>
              <a:t>antibiotikaen</a:t>
            </a:r>
            <a:r>
              <a:rPr lang="nb-NO" sz="2200" dirty="0"/>
              <a:t> </a:t>
            </a:r>
            <a:r>
              <a:rPr lang="en-US" sz="2200" dirty="0" err="1"/>
              <a:t>Aminopenicillins</a:t>
            </a:r>
            <a:r>
              <a:rPr lang="en-US" sz="2200" dirty="0"/>
              <a:t> </a:t>
            </a:r>
            <a:r>
              <a:rPr lang="en-US" sz="2200" dirty="0" err="1"/>
              <a:t>i</a:t>
            </a:r>
            <a:r>
              <a:rPr lang="en-US" sz="2200" dirty="0"/>
              <a:t> Norge </a:t>
            </a:r>
            <a:r>
              <a:rPr lang="en-US" sz="2200" dirty="0" err="1"/>
              <a:t>og</a:t>
            </a:r>
            <a:r>
              <a:rPr lang="en-US" sz="2200" dirty="0"/>
              <a:t> Italia?</a:t>
            </a:r>
          </a:p>
          <a:p>
            <a:pPr>
              <a:buFontTx/>
              <a:buChar char="-"/>
            </a:pPr>
            <a:r>
              <a:rPr lang="nb-NO" sz="2200" dirty="0"/>
              <a:t>Er andelen økende eller avtakende?</a:t>
            </a:r>
          </a:p>
          <a:p>
            <a:pPr>
              <a:buFontTx/>
              <a:buChar char="-"/>
            </a:pPr>
            <a:r>
              <a:rPr lang="nb-NO" sz="2200" dirty="0"/>
              <a:t>Hvorfor tror dere at forskjellene er så store?</a:t>
            </a:r>
          </a:p>
          <a:p>
            <a:pPr marL="0" indent="0">
              <a:buNone/>
            </a:pPr>
            <a:r>
              <a:rPr lang="nb-NO" sz="2200" dirty="0">
                <a:hlinkClick r:id="rId2"/>
              </a:rPr>
              <a:t>NHI – E. </a:t>
            </a:r>
            <a:r>
              <a:rPr lang="nb-NO" sz="2200" dirty="0" err="1">
                <a:hlinkClick r:id="rId2"/>
              </a:rPr>
              <a:t>coli</a:t>
            </a:r>
            <a:r>
              <a:rPr lang="nb-NO" sz="2200" dirty="0">
                <a:hlinkClick r:id="rId2"/>
              </a:rPr>
              <a:t>, forebygging</a:t>
            </a:r>
            <a:endParaRPr lang="nb-NO" sz="2200" dirty="0"/>
          </a:p>
          <a:p>
            <a:pPr>
              <a:buFontTx/>
              <a:buChar char="-"/>
            </a:pPr>
            <a:endParaRPr lang="nb-NO" sz="2200" dirty="0"/>
          </a:p>
          <a:p>
            <a:pPr>
              <a:buFontTx/>
              <a:buChar char="-"/>
            </a:pPr>
            <a:endParaRPr lang="en-US" sz="2200" i="1" dirty="0"/>
          </a:p>
          <a:p>
            <a:pPr>
              <a:buFontTx/>
              <a:buChar char="-"/>
            </a:pPr>
            <a:endParaRPr lang="nb-NO" sz="2400" dirty="0">
              <a:solidFill>
                <a:srgbClr val="FF0000"/>
              </a:solidFill>
            </a:endParaRPr>
          </a:p>
          <a:p>
            <a:pPr marL="0" indent="0">
              <a:buNone/>
            </a:pPr>
            <a:endParaRPr lang="nb-NO" sz="2200" dirty="0"/>
          </a:p>
        </p:txBody>
      </p:sp>
      <p:pic>
        <p:nvPicPr>
          <p:cNvPr id="5" name="Picture 4"/>
          <p:cNvPicPr>
            <a:picLocks noChangeAspect="1"/>
          </p:cNvPicPr>
          <p:nvPr/>
        </p:nvPicPr>
        <p:blipFill>
          <a:blip r:embed="rId3"/>
          <a:stretch>
            <a:fillRect/>
          </a:stretch>
        </p:blipFill>
        <p:spPr>
          <a:xfrm>
            <a:off x="319564" y="1878572"/>
            <a:ext cx="3700850" cy="2876204"/>
          </a:xfrm>
          <a:prstGeom prst="rect">
            <a:avLst/>
          </a:prstGeom>
        </p:spPr>
      </p:pic>
      <p:sp>
        <p:nvSpPr>
          <p:cNvPr id="6" name="Up Arrow 5"/>
          <p:cNvSpPr/>
          <p:nvPr/>
        </p:nvSpPr>
        <p:spPr>
          <a:xfrm rot="18010021">
            <a:off x="2925761" y="4123714"/>
            <a:ext cx="109192" cy="68046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Up Arrow 9"/>
          <p:cNvSpPr/>
          <p:nvPr/>
        </p:nvSpPr>
        <p:spPr>
          <a:xfrm rot="1952770">
            <a:off x="1458913" y="4323740"/>
            <a:ext cx="109666" cy="73908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001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BAE4A9A-C240-4F03-9C2B-E94245BE1492}"/>
              </a:ext>
            </a:extLst>
          </p:cNvPr>
          <p:cNvSpPr>
            <a:spLocks noGrp="1"/>
          </p:cNvSpPr>
          <p:nvPr>
            <p:ph type="title"/>
          </p:nvPr>
        </p:nvSpPr>
        <p:spPr/>
        <p:txBody>
          <a:bodyPr/>
          <a:lstStyle/>
          <a:p>
            <a:r>
              <a:rPr lang="nb-NO" dirty="0"/>
              <a:t>Antibiotikaresistente bakterier</a:t>
            </a:r>
          </a:p>
        </p:txBody>
      </p:sp>
      <p:sp>
        <p:nvSpPr>
          <p:cNvPr id="3" name="Plassholder for innhold 2">
            <a:extLst>
              <a:ext uri="{FF2B5EF4-FFF2-40B4-BE49-F238E27FC236}">
                <a16:creationId xmlns:a16="http://schemas.microsoft.com/office/drawing/2014/main" id="{E155CD6C-8E7E-401A-B8C0-F2EE461248CB}"/>
              </a:ext>
            </a:extLst>
          </p:cNvPr>
          <p:cNvSpPr>
            <a:spLocks noGrp="1"/>
          </p:cNvSpPr>
          <p:nvPr>
            <p:ph idx="1"/>
          </p:nvPr>
        </p:nvSpPr>
        <p:spPr>
          <a:xfrm>
            <a:off x="4198925" y="1878572"/>
            <a:ext cx="4886886" cy="3611400"/>
          </a:xfrm>
        </p:spPr>
        <p:txBody>
          <a:bodyPr>
            <a:noAutofit/>
          </a:bodyPr>
          <a:lstStyle/>
          <a:p>
            <a:pPr marL="0" indent="0">
              <a:buNone/>
            </a:pPr>
            <a:r>
              <a:rPr lang="nb-NO" sz="2200" dirty="0"/>
              <a:t>Velg et annet land du vil sammenligne Norge med, og en bakterietype (det er fem ulike å </a:t>
            </a:r>
            <a:r>
              <a:rPr lang="nb-NO" sz="2200"/>
              <a:t>velge mellom)</a:t>
            </a:r>
            <a:endParaRPr lang="nb-NO" sz="2200" dirty="0"/>
          </a:p>
          <a:p>
            <a:endParaRPr lang="nb-NO" sz="2200" dirty="0"/>
          </a:p>
          <a:p>
            <a:pPr>
              <a:buFontTx/>
              <a:buChar char="-"/>
            </a:pPr>
            <a:r>
              <a:rPr lang="nb-NO" sz="2200" dirty="0"/>
              <a:t>Studer fargekodene og finn likheter og forskjeller på Norge og andre land.</a:t>
            </a:r>
          </a:p>
          <a:p>
            <a:pPr>
              <a:buFontTx/>
              <a:buChar char="-"/>
            </a:pPr>
            <a:r>
              <a:rPr lang="nb-NO" sz="2200" dirty="0"/>
              <a:t>Hva gjør Norge riktig med hensyn på å hindre </a:t>
            </a:r>
            <a:r>
              <a:rPr lang="nb-NO" sz="2200" dirty="0" err="1"/>
              <a:t>antibiotikaresistens</a:t>
            </a:r>
            <a:r>
              <a:rPr lang="nb-NO" sz="2200" dirty="0"/>
              <a:t>?</a:t>
            </a:r>
            <a:endParaRPr lang="en-US" sz="2200" dirty="0"/>
          </a:p>
          <a:p>
            <a:pPr>
              <a:buFontTx/>
              <a:buChar char="-"/>
            </a:pPr>
            <a:endParaRPr lang="nb-NO" sz="2400" dirty="0">
              <a:solidFill>
                <a:srgbClr val="FF0000"/>
              </a:solidFill>
            </a:endParaRPr>
          </a:p>
          <a:p>
            <a:pPr marL="0" indent="0">
              <a:buNone/>
            </a:pPr>
            <a:endParaRPr lang="nb-NO" sz="2200" dirty="0"/>
          </a:p>
        </p:txBody>
      </p:sp>
      <p:pic>
        <p:nvPicPr>
          <p:cNvPr id="5" name="Picture 4"/>
          <p:cNvPicPr>
            <a:picLocks noChangeAspect="1"/>
          </p:cNvPicPr>
          <p:nvPr/>
        </p:nvPicPr>
        <p:blipFill>
          <a:blip r:embed="rId2"/>
          <a:stretch>
            <a:fillRect/>
          </a:stretch>
        </p:blipFill>
        <p:spPr>
          <a:xfrm>
            <a:off x="319564" y="1878572"/>
            <a:ext cx="3700850" cy="2876204"/>
          </a:xfrm>
          <a:prstGeom prst="rect">
            <a:avLst/>
          </a:prstGeom>
        </p:spPr>
      </p:pic>
    </p:spTree>
    <p:extLst>
      <p:ext uri="{BB962C8B-B14F-4D97-AF65-F5344CB8AC3E}">
        <p14:creationId xmlns:p14="http://schemas.microsoft.com/office/powerpoint/2010/main" val="6700610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6857AC0-FF77-4B9E-95C8-D45C3F338BFF}"/>
              </a:ext>
            </a:extLst>
          </p:cNvPr>
          <p:cNvSpPr>
            <a:spLocks noGrp="1"/>
          </p:cNvSpPr>
          <p:nvPr>
            <p:ph type="title"/>
          </p:nvPr>
        </p:nvSpPr>
        <p:spPr/>
        <p:txBody>
          <a:bodyPr/>
          <a:lstStyle/>
          <a:p>
            <a:r>
              <a:rPr lang="nb-NO" dirty="0"/>
              <a:t>Økt 6</a:t>
            </a:r>
          </a:p>
        </p:txBody>
      </p:sp>
      <p:sp>
        <p:nvSpPr>
          <p:cNvPr id="3" name="Plassholder for innhold 2">
            <a:extLst>
              <a:ext uri="{FF2B5EF4-FFF2-40B4-BE49-F238E27FC236}">
                <a16:creationId xmlns:a16="http://schemas.microsoft.com/office/drawing/2014/main" id="{55904A1D-8EC7-41FA-BAED-AE6F4ECACC5E}"/>
              </a:ext>
            </a:extLst>
          </p:cNvPr>
          <p:cNvSpPr>
            <a:spLocks noGrp="1"/>
          </p:cNvSpPr>
          <p:nvPr>
            <p:ph idx="1"/>
          </p:nvPr>
        </p:nvSpPr>
        <p:spPr/>
        <p:txBody>
          <a:bodyPr>
            <a:normAutofit/>
          </a:bodyPr>
          <a:lstStyle/>
          <a:p>
            <a:pPr marL="0" indent="0">
              <a:buNone/>
            </a:pPr>
            <a:r>
              <a:rPr lang="nb-NO" sz="2200" dirty="0"/>
              <a:t>Melding fra laboratoriet:</a:t>
            </a:r>
          </a:p>
          <a:p>
            <a:pPr marL="0" indent="0">
              <a:buNone/>
            </a:pPr>
            <a:r>
              <a:rPr lang="nb-NO" sz="2200" dirty="0"/>
              <a:t>Pasientens prøve inneholder ikke antibiotikaresistente bakterier.</a:t>
            </a:r>
          </a:p>
          <a:p>
            <a:pPr marL="0" indent="0">
              <a:buNone/>
            </a:pPr>
            <a:endParaRPr lang="nb-NO" sz="2200" dirty="0"/>
          </a:p>
          <a:p>
            <a:pPr marL="0" indent="0">
              <a:buNone/>
            </a:pPr>
            <a:r>
              <a:rPr lang="nb-NO" sz="2200" dirty="0"/>
              <a:t>Forbered og gjennomfør møte med pasienten.</a:t>
            </a:r>
          </a:p>
        </p:txBody>
      </p:sp>
      <p:pic>
        <p:nvPicPr>
          <p:cNvPr id="4" name="Bilde 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33154" y="3740331"/>
            <a:ext cx="4049486" cy="2699658"/>
          </a:xfrm>
          <a:prstGeom prst="rect">
            <a:avLst/>
          </a:prstGeom>
        </p:spPr>
      </p:pic>
    </p:spTree>
    <p:extLst>
      <p:ext uri="{BB962C8B-B14F-4D97-AF65-F5344CB8AC3E}">
        <p14:creationId xmlns:p14="http://schemas.microsoft.com/office/powerpoint/2010/main" val="1239555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967106C-32B9-4F0B-ACE6-D3D7D8E21F39}"/>
              </a:ext>
            </a:extLst>
          </p:cNvPr>
          <p:cNvSpPr>
            <a:spLocks noGrp="1"/>
          </p:cNvSpPr>
          <p:nvPr>
            <p:ph type="title"/>
          </p:nvPr>
        </p:nvSpPr>
        <p:spPr>
          <a:xfrm>
            <a:off x="392907" y="1176713"/>
            <a:ext cx="8408194" cy="558627"/>
          </a:xfrm>
        </p:spPr>
        <p:txBody>
          <a:bodyPr vert="horz" lIns="68580" tIns="34290" rIns="68580" bIns="34290" rtlCol="0" anchor="ctr">
            <a:normAutofit/>
          </a:bodyPr>
          <a:lstStyle/>
          <a:p>
            <a:pPr algn="ctr"/>
            <a:r>
              <a:rPr lang="en-US" sz="2700">
                <a:solidFill>
                  <a:schemeClr val="tx1">
                    <a:lumMod val="85000"/>
                    <a:lumOff val="15000"/>
                  </a:schemeClr>
                </a:solidFill>
              </a:rPr>
              <a:t>TANKEKART</a:t>
            </a:r>
          </a:p>
        </p:txBody>
      </p:sp>
      <p:pic>
        <p:nvPicPr>
          <p:cNvPr id="4" name="Plassholder for innhold 3">
            <a:extLst>
              <a:ext uri="{FF2B5EF4-FFF2-40B4-BE49-F238E27FC236}">
                <a16:creationId xmlns:a16="http://schemas.microsoft.com/office/drawing/2014/main" id="{8D38D7B2-40FE-4254-BBAF-A896B4516FCF}"/>
              </a:ext>
            </a:extLst>
          </p:cNvPr>
          <p:cNvPicPr>
            <a:picLocks noGrp="1" noChangeAspect="1"/>
          </p:cNvPicPr>
          <p:nvPr>
            <p:ph idx="1"/>
          </p:nvPr>
        </p:nvPicPr>
        <p:blipFill rotWithShape="1">
          <a:blip r:embed="rId2"/>
          <a:srcRect r="-1" b="1562"/>
          <a:stretch/>
        </p:blipFill>
        <p:spPr>
          <a:xfrm>
            <a:off x="15" y="857257"/>
            <a:ext cx="9143985" cy="5143493"/>
          </a:xfrm>
          <a:prstGeom prst="rect">
            <a:avLst/>
          </a:prstGeom>
        </p:spPr>
      </p:pic>
    </p:spTree>
    <p:extLst>
      <p:ext uri="{BB962C8B-B14F-4D97-AF65-F5344CB8AC3E}">
        <p14:creationId xmlns:p14="http://schemas.microsoft.com/office/powerpoint/2010/main" val="29556340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3010A05-540D-4EE9-BB04-8D813F7C6F9E}"/>
              </a:ext>
            </a:extLst>
          </p:cNvPr>
          <p:cNvSpPr>
            <a:spLocks noGrp="1"/>
          </p:cNvSpPr>
          <p:nvPr>
            <p:ph type="title"/>
          </p:nvPr>
        </p:nvSpPr>
        <p:spPr/>
        <p:txBody>
          <a:bodyPr/>
          <a:lstStyle/>
          <a:p>
            <a:r>
              <a:rPr lang="nb-NO" dirty="0"/>
              <a:t>Litteraturliste/referanser</a:t>
            </a:r>
          </a:p>
        </p:txBody>
      </p:sp>
      <p:sp>
        <p:nvSpPr>
          <p:cNvPr id="3" name="Plassholder for innhold 2">
            <a:extLst>
              <a:ext uri="{FF2B5EF4-FFF2-40B4-BE49-F238E27FC236}">
                <a16:creationId xmlns:a16="http://schemas.microsoft.com/office/drawing/2014/main" id="{6C779188-0E1B-4D81-9C99-0AA3AE6F1663}"/>
              </a:ext>
            </a:extLst>
          </p:cNvPr>
          <p:cNvSpPr>
            <a:spLocks noGrp="1"/>
          </p:cNvSpPr>
          <p:nvPr>
            <p:ph idx="1"/>
          </p:nvPr>
        </p:nvSpPr>
        <p:spPr/>
        <p:txBody>
          <a:bodyPr>
            <a:normAutofit/>
          </a:bodyPr>
          <a:lstStyle/>
          <a:p>
            <a:r>
              <a:rPr lang="nb-NO" sz="2200" dirty="0"/>
              <a:t>Jessica Lönn-Stensrud (2016). </a:t>
            </a:r>
            <a:r>
              <a:rPr lang="nb-NO" sz="2200" i="1" dirty="0"/>
              <a:t>Bakterienes forunderlige verden</a:t>
            </a:r>
            <a:r>
              <a:rPr lang="nb-NO" sz="2200" dirty="0"/>
              <a:t>. Oslo: Universitetsforlaget.</a:t>
            </a:r>
          </a:p>
          <a:p>
            <a:r>
              <a:rPr lang="nb-NO" sz="2200" dirty="0"/>
              <a:t>Norsk Helseinformatikk, </a:t>
            </a:r>
            <a:r>
              <a:rPr lang="nb-NO" sz="2200" dirty="0">
                <a:hlinkClick r:id="rId2"/>
              </a:rPr>
              <a:t>www.nhi.no</a:t>
            </a:r>
            <a:r>
              <a:rPr lang="nb-NO" sz="2200" dirty="0"/>
              <a:t> </a:t>
            </a:r>
          </a:p>
          <a:p>
            <a:r>
              <a:rPr lang="nb-NO" sz="2200" dirty="0"/>
              <a:t>Folkehelseinstituttet, </a:t>
            </a:r>
            <a:r>
              <a:rPr lang="nb-NO" sz="2200" dirty="0">
                <a:hlinkClick r:id="rId3"/>
              </a:rPr>
              <a:t>www.fhi.no</a:t>
            </a:r>
            <a:r>
              <a:rPr lang="nb-NO" sz="2200" dirty="0"/>
              <a:t>  </a:t>
            </a:r>
          </a:p>
          <a:p>
            <a:r>
              <a:rPr lang="nb-NO" sz="2200" dirty="0"/>
              <a:t>NEL </a:t>
            </a:r>
            <a:r>
              <a:rPr lang="nb-NO" sz="2200" dirty="0">
                <a:hlinkClick r:id="rId4"/>
              </a:rPr>
              <a:t>https://legehandboka.no/handboken/kliniske-kapitler/infeksjoner/pasientinformasjon/om-infeksjoner/immunsystemet/</a:t>
            </a:r>
            <a:endParaRPr lang="nb-NO" sz="2200" dirty="0"/>
          </a:p>
          <a:p>
            <a:r>
              <a:rPr lang="nb-NO" sz="2200" dirty="0">
                <a:hlinkClick r:id="rId5"/>
              </a:rPr>
              <a:t>https://www.mn.uio.no/ibv/tjenester/kunnskap/plantefys/leksikon/g/gramfa.html</a:t>
            </a:r>
            <a:endParaRPr lang="nb-NO" sz="2200" dirty="0"/>
          </a:p>
          <a:p>
            <a:endParaRPr lang="nb-NO" sz="2200" dirty="0"/>
          </a:p>
        </p:txBody>
      </p:sp>
    </p:spTree>
    <p:extLst>
      <p:ext uri="{BB962C8B-B14F-4D97-AF65-F5344CB8AC3E}">
        <p14:creationId xmlns:p14="http://schemas.microsoft.com/office/powerpoint/2010/main" val="4731903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A454BAE-0D39-47C5-B282-D6E43EDC9B05}"/>
              </a:ext>
            </a:extLst>
          </p:cNvPr>
          <p:cNvSpPr>
            <a:spLocks noGrp="1"/>
          </p:cNvSpPr>
          <p:nvPr>
            <p:ph type="title"/>
          </p:nvPr>
        </p:nvSpPr>
        <p:spPr/>
        <p:txBody>
          <a:bodyPr/>
          <a:lstStyle/>
          <a:p>
            <a:r>
              <a:rPr lang="nb-NO" dirty="0"/>
              <a:t>Hva er en infeksjon?</a:t>
            </a:r>
          </a:p>
        </p:txBody>
      </p:sp>
      <p:sp>
        <p:nvSpPr>
          <p:cNvPr id="3" name="Plassholder for innhold 2">
            <a:extLst>
              <a:ext uri="{FF2B5EF4-FFF2-40B4-BE49-F238E27FC236}">
                <a16:creationId xmlns:a16="http://schemas.microsoft.com/office/drawing/2014/main" id="{C47A7379-A3DC-47CD-B9F9-1A6A26DA0D3A}"/>
              </a:ext>
            </a:extLst>
          </p:cNvPr>
          <p:cNvSpPr>
            <a:spLocks noGrp="1"/>
          </p:cNvSpPr>
          <p:nvPr>
            <p:ph idx="1"/>
          </p:nvPr>
        </p:nvSpPr>
        <p:spPr>
          <a:xfrm>
            <a:off x="628650" y="1825625"/>
            <a:ext cx="7886700" cy="4838522"/>
          </a:xfrm>
        </p:spPr>
        <p:txBody>
          <a:bodyPr>
            <a:normAutofit fontScale="55000" lnSpcReduction="20000"/>
          </a:bodyPr>
          <a:lstStyle/>
          <a:p>
            <a:r>
              <a:rPr lang="nb-NO" sz="4400" dirty="0"/>
              <a:t>Infeksjon er sykdom forårsaket av mikroorganismer som formerer seg raskt.</a:t>
            </a:r>
          </a:p>
          <a:p>
            <a:r>
              <a:rPr lang="nb-NO" sz="4400" dirty="0"/>
              <a:t>Mikroorganismene som forårsaker infeksjoner kan for eksempel være virus, bakterier eller sopp.</a:t>
            </a:r>
          </a:p>
          <a:p>
            <a:r>
              <a:rPr lang="nb-NO" sz="4400" dirty="0"/>
              <a:t>Symptomene på en infeksjoner varier fra infeksjon til infeksjon, det kan for eksempel være feber, diare eller hoste.</a:t>
            </a:r>
          </a:p>
          <a:p>
            <a:r>
              <a:rPr lang="nb-NO" sz="4400" dirty="0"/>
              <a:t>Mikroorganismene som trenger inn i kroppen spres fra person til person gjennom for eksempel luftsmitte (hoste og nysing) eller kontaktsmitte (for eksempel håndtrykk og klem). Noen mikroorganismer spres fra dyreprodukter (kjøtt og egg) til mennesker. </a:t>
            </a:r>
          </a:p>
          <a:p>
            <a:r>
              <a:rPr lang="nb-NO" sz="4400" dirty="0"/>
              <a:t>Inkubasjonsperioden er tiden det tar fra mikroorganismene har trengt inn i kroppen til vi merker symptomer på sykdom.</a:t>
            </a:r>
          </a:p>
          <a:p>
            <a:r>
              <a:rPr lang="nb-NO" sz="4400" dirty="0"/>
              <a:t>Bakterier og virus er de dominerende årsakene til infeksjoner.</a:t>
            </a:r>
            <a:br>
              <a:rPr lang="nb-NO" dirty="0"/>
            </a:br>
            <a:endParaRPr lang="nb-NO" dirty="0"/>
          </a:p>
          <a:p>
            <a:endParaRPr lang="nb-NO" dirty="0"/>
          </a:p>
        </p:txBody>
      </p:sp>
    </p:spTree>
    <p:extLst>
      <p:ext uri="{BB962C8B-B14F-4D97-AF65-F5344CB8AC3E}">
        <p14:creationId xmlns:p14="http://schemas.microsoft.com/office/powerpoint/2010/main" val="31803648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4B3CEC6-3F17-451A-BB5F-4BB5FBB984EB}"/>
              </a:ext>
            </a:extLst>
          </p:cNvPr>
          <p:cNvSpPr>
            <a:spLocks noGrp="1"/>
          </p:cNvSpPr>
          <p:nvPr>
            <p:ph type="title"/>
          </p:nvPr>
        </p:nvSpPr>
        <p:spPr/>
        <p:txBody>
          <a:bodyPr/>
          <a:lstStyle/>
          <a:p>
            <a:r>
              <a:rPr lang="nb-NO" dirty="0"/>
              <a:t>Å stille en diagnose</a:t>
            </a:r>
          </a:p>
        </p:txBody>
      </p:sp>
      <p:sp>
        <p:nvSpPr>
          <p:cNvPr id="3" name="Plassholder for innhold 2">
            <a:extLst>
              <a:ext uri="{FF2B5EF4-FFF2-40B4-BE49-F238E27FC236}">
                <a16:creationId xmlns:a16="http://schemas.microsoft.com/office/drawing/2014/main" id="{C7D512A4-0748-4C6D-82B3-892E675E4F4D}"/>
              </a:ext>
            </a:extLst>
          </p:cNvPr>
          <p:cNvSpPr>
            <a:spLocks noGrp="1"/>
          </p:cNvSpPr>
          <p:nvPr>
            <p:ph idx="1"/>
          </p:nvPr>
        </p:nvSpPr>
        <p:spPr/>
        <p:txBody>
          <a:bodyPr>
            <a:normAutofit/>
          </a:bodyPr>
          <a:lstStyle/>
          <a:p>
            <a:r>
              <a:rPr lang="nb-NO" sz="2200" dirty="0"/>
              <a:t>En av de viktigste oppgavene til en lege er å stille riktig diagnose.</a:t>
            </a:r>
          </a:p>
          <a:p>
            <a:r>
              <a:rPr lang="nb-NO" sz="2200" dirty="0"/>
              <a:t>Alle sykdommer gir bestemte symptomer.</a:t>
            </a:r>
          </a:p>
          <a:p>
            <a:r>
              <a:rPr lang="nb-NO" sz="2200" dirty="0"/>
              <a:t>For å stille en diagnose trenger legen informasjon fra pasienten om symptomer. I tillegg kan det også være nødvendig med ulike prøver og undersøkelser.</a:t>
            </a:r>
          </a:p>
          <a:p>
            <a:r>
              <a:rPr lang="nb-NO" sz="2200" dirty="0"/>
              <a:t>Legen kommer fram til en diagnose ved å gjenkjenne et bestemt mønster som passer til en sykdom eller ved å lage seg hypoteser som testes ut.</a:t>
            </a:r>
          </a:p>
          <a:p>
            <a:pPr marL="0" indent="0">
              <a:buNone/>
            </a:pPr>
            <a:endParaRPr lang="nb-NO" sz="2200" dirty="0"/>
          </a:p>
          <a:p>
            <a:endParaRPr lang="nb-NO" dirty="0"/>
          </a:p>
        </p:txBody>
      </p:sp>
    </p:spTree>
    <p:extLst>
      <p:ext uri="{BB962C8B-B14F-4D97-AF65-F5344CB8AC3E}">
        <p14:creationId xmlns:p14="http://schemas.microsoft.com/office/powerpoint/2010/main" val="28602408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a:t>Diaré</a:t>
            </a:r>
          </a:p>
        </p:txBody>
      </p:sp>
      <p:sp>
        <p:nvSpPr>
          <p:cNvPr id="3" name="Content Placeholder 2"/>
          <p:cNvSpPr>
            <a:spLocks noGrp="1"/>
          </p:cNvSpPr>
          <p:nvPr>
            <p:ph idx="1"/>
          </p:nvPr>
        </p:nvSpPr>
        <p:spPr/>
        <p:txBody>
          <a:bodyPr/>
          <a:lstStyle/>
          <a:p>
            <a:r>
              <a:rPr lang="nb-NO" dirty="0"/>
              <a:t>De fleste tilfeller av akutt diaré er ufarlige og går over av seg selv.</a:t>
            </a:r>
          </a:p>
          <a:p>
            <a:r>
              <a:rPr lang="nb-NO" dirty="0"/>
              <a:t>Kontakt lege hvis diareen er langvarig eller kraftig, og hvis allmenntilstanden svekkes.</a:t>
            </a:r>
          </a:p>
          <a:p>
            <a:r>
              <a:rPr lang="nb-NO" dirty="0"/>
              <a:t>For å finne årsaken til tilstanden tas det blodprøver og avføringsprøve til dyrking av tarmbakterier. </a:t>
            </a:r>
          </a:p>
        </p:txBody>
      </p:sp>
    </p:spTree>
    <p:extLst>
      <p:ext uri="{BB962C8B-B14F-4D97-AF65-F5344CB8AC3E}">
        <p14:creationId xmlns:p14="http://schemas.microsoft.com/office/powerpoint/2010/main" val="14565894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a:t>CRP (C-reaktivt protein)</a:t>
            </a:r>
            <a:endParaRPr lang="en-US" dirty="0"/>
          </a:p>
        </p:txBody>
      </p:sp>
      <p:sp>
        <p:nvSpPr>
          <p:cNvPr id="3" name="Content Placeholder 2"/>
          <p:cNvSpPr>
            <a:spLocks noGrp="1"/>
          </p:cNvSpPr>
          <p:nvPr>
            <p:ph idx="1"/>
          </p:nvPr>
        </p:nvSpPr>
        <p:spPr/>
        <p:txBody>
          <a:bodyPr/>
          <a:lstStyle/>
          <a:p>
            <a:pPr marL="0" indent="0">
              <a:buNone/>
            </a:pPr>
            <a:r>
              <a:rPr lang="nb-NO" dirty="0"/>
              <a:t>Ved mistanke om infeksjon måles gjerne pasientens CRP ved at det tas ut noen dråper blod fra et stikk i fingeren. Resultatet kan avleses etter noen minutter og kan ofte si noe om en eventuell infeksjon kommer av virus eller bakterier.</a:t>
            </a:r>
          </a:p>
          <a:p>
            <a:pPr marL="0" indent="0">
              <a:buNone/>
            </a:pPr>
            <a:r>
              <a:rPr lang="nb-NO" dirty="0"/>
              <a:t>Legesekretæren har tatt CRP av pasienten.</a:t>
            </a:r>
          </a:p>
        </p:txBody>
      </p:sp>
    </p:spTree>
    <p:extLst>
      <p:ext uri="{BB962C8B-B14F-4D97-AF65-F5344CB8AC3E}">
        <p14:creationId xmlns:p14="http://schemas.microsoft.com/office/powerpoint/2010/main" val="21618472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a:t>Hva kan verdiene på CRP-prøven fortelle?</a:t>
            </a:r>
          </a:p>
        </p:txBody>
      </p:sp>
      <p:sp>
        <p:nvSpPr>
          <p:cNvPr id="3" name="Content Placeholder 2"/>
          <p:cNvSpPr>
            <a:spLocks noGrp="1"/>
          </p:cNvSpPr>
          <p:nvPr>
            <p:ph idx="1"/>
          </p:nvPr>
        </p:nvSpPr>
        <p:spPr/>
        <p:txBody>
          <a:bodyPr/>
          <a:lstStyle/>
          <a:p>
            <a:r>
              <a:rPr lang="nb-NO" sz="2200" dirty="0"/>
              <a:t>Hos friske mennesker er som regel ikke CRP-verdien målbar, og skal være under 5 mg/L.</a:t>
            </a:r>
          </a:p>
          <a:p>
            <a:r>
              <a:rPr lang="nb-NO" sz="2200" dirty="0"/>
              <a:t>Jo høyere verdi (&gt; 40 mg/L), desto større sannsynlighet for at det er en bakteriell infeksjon.</a:t>
            </a:r>
          </a:p>
          <a:p>
            <a:r>
              <a:rPr lang="nb-NO" sz="2200" dirty="0"/>
              <a:t>Eksempler:</a:t>
            </a:r>
          </a:p>
          <a:p>
            <a:endParaRPr lang="nb-NO" sz="2200" dirty="0"/>
          </a:p>
          <a:p>
            <a:pPr marL="0" indent="0">
              <a:buNone/>
            </a:pPr>
            <a:r>
              <a:rPr lang="nb-NO" sz="2200" dirty="0"/>
              <a:t>    </a:t>
            </a:r>
            <a:endParaRPr lang="nb-NO" dirty="0"/>
          </a:p>
          <a:p>
            <a:endParaRPr lang="nb-NO" dirty="0"/>
          </a:p>
        </p:txBody>
      </p:sp>
      <p:graphicFrame>
        <p:nvGraphicFramePr>
          <p:cNvPr id="4" name="Table 3"/>
          <p:cNvGraphicFramePr>
            <a:graphicFrameLocks noGrp="1"/>
          </p:cNvGraphicFramePr>
          <p:nvPr>
            <p:extLst>
              <p:ext uri="{D42A27DB-BD31-4B8C-83A1-F6EECF244321}">
                <p14:modId xmlns:p14="http://schemas.microsoft.com/office/powerpoint/2010/main" val="1734123474"/>
              </p:ext>
            </p:extLst>
          </p:nvPr>
        </p:nvGraphicFramePr>
        <p:xfrm>
          <a:off x="883919" y="3874193"/>
          <a:ext cx="6921731" cy="1489363"/>
        </p:xfrm>
        <a:graphic>
          <a:graphicData uri="http://schemas.openxmlformats.org/drawingml/2006/table">
            <a:tbl>
              <a:tblPr firstRow="1" bandRow="1">
                <a:tableStyleId>{5C22544A-7EE6-4342-B048-85BDC9FD1C3A}</a:tableStyleId>
              </a:tblPr>
              <a:tblGrid>
                <a:gridCol w="4763409">
                  <a:extLst>
                    <a:ext uri="{9D8B030D-6E8A-4147-A177-3AD203B41FA5}">
                      <a16:colId xmlns:a16="http://schemas.microsoft.com/office/drawing/2014/main" val="376001881"/>
                    </a:ext>
                  </a:extLst>
                </a:gridCol>
                <a:gridCol w="2158322">
                  <a:extLst>
                    <a:ext uri="{9D8B030D-6E8A-4147-A177-3AD203B41FA5}">
                      <a16:colId xmlns:a16="http://schemas.microsoft.com/office/drawing/2014/main" val="3460061459"/>
                    </a:ext>
                  </a:extLst>
                </a:gridCol>
              </a:tblGrid>
              <a:tr h="370840">
                <a:tc>
                  <a:txBody>
                    <a:bodyPr/>
                    <a:lstStyle/>
                    <a:p>
                      <a:r>
                        <a:rPr lang="nb-NO" dirty="0"/>
                        <a:t>Tilstand</a:t>
                      </a:r>
                    </a:p>
                  </a:txBody>
                  <a:tcPr/>
                </a:tc>
                <a:tc>
                  <a:txBody>
                    <a:bodyPr/>
                    <a:lstStyle/>
                    <a:p>
                      <a:r>
                        <a:rPr lang="nb-NO" dirty="0"/>
                        <a:t>Typiske CRP-verdier</a:t>
                      </a:r>
                    </a:p>
                  </a:txBody>
                  <a:tcPr/>
                </a:tc>
                <a:extLst>
                  <a:ext uri="{0D108BD9-81ED-4DB2-BD59-A6C34878D82A}">
                    <a16:rowId xmlns:a16="http://schemas.microsoft.com/office/drawing/2014/main" val="2747037277"/>
                  </a:ext>
                </a:extLst>
              </a:tr>
              <a:tr h="376843">
                <a:tc>
                  <a:txBody>
                    <a:bodyPr/>
                    <a:lstStyle/>
                    <a:p>
                      <a:r>
                        <a:rPr lang="nb-NO" dirty="0"/>
                        <a:t>Influensa (virusinfeksjon)</a:t>
                      </a:r>
                    </a:p>
                  </a:txBody>
                  <a:tcPr/>
                </a:tc>
                <a:tc>
                  <a:txBody>
                    <a:bodyPr/>
                    <a:lstStyle/>
                    <a:p>
                      <a:r>
                        <a:rPr lang="nb-NO" dirty="0"/>
                        <a:t>10–20 mg/L</a:t>
                      </a:r>
                    </a:p>
                  </a:txBody>
                  <a:tcPr/>
                </a:tc>
                <a:extLst>
                  <a:ext uri="{0D108BD9-81ED-4DB2-BD59-A6C34878D82A}">
                    <a16:rowId xmlns:a16="http://schemas.microsoft.com/office/drawing/2014/main" val="2892430523"/>
                  </a:ext>
                </a:extLst>
              </a:tr>
              <a:tr h="370840">
                <a:tc>
                  <a:txBody>
                    <a:bodyPr/>
                    <a:lstStyle/>
                    <a:p>
                      <a:r>
                        <a:rPr lang="nb-NO" dirty="0"/>
                        <a:t>Halsbetennelse (bakteriell infeksjon</a:t>
                      </a:r>
                    </a:p>
                  </a:txBody>
                  <a:tcPr/>
                </a:tc>
                <a:tc>
                  <a:txBody>
                    <a:bodyPr/>
                    <a:lstStyle/>
                    <a:p>
                      <a:r>
                        <a:rPr lang="nb-NO" dirty="0"/>
                        <a:t>30–60 mg/L</a:t>
                      </a:r>
                    </a:p>
                  </a:txBody>
                  <a:tcPr/>
                </a:tc>
                <a:extLst>
                  <a:ext uri="{0D108BD9-81ED-4DB2-BD59-A6C34878D82A}">
                    <a16:rowId xmlns:a16="http://schemas.microsoft.com/office/drawing/2014/main" val="671734624"/>
                  </a:ext>
                </a:extLst>
              </a:tr>
              <a:tr h="370840">
                <a:tc>
                  <a:txBody>
                    <a:bodyPr/>
                    <a:lstStyle/>
                    <a:p>
                      <a:r>
                        <a:rPr lang="nb-NO" dirty="0"/>
                        <a:t>Nyrebekkenbetennelse (bakteriell infeksjon)</a:t>
                      </a:r>
                    </a:p>
                  </a:txBody>
                  <a:tcPr/>
                </a:tc>
                <a:tc>
                  <a:txBody>
                    <a:bodyPr/>
                    <a:lstStyle/>
                    <a:p>
                      <a:r>
                        <a:rPr lang="nb-NO" dirty="0"/>
                        <a:t>60– over 200 mg/L</a:t>
                      </a:r>
                    </a:p>
                  </a:txBody>
                  <a:tcPr/>
                </a:tc>
                <a:extLst>
                  <a:ext uri="{0D108BD9-81ED-4DB2-BD59-A6C34878D82A}">
                    <a16:rowId xmlns:a16="http://schemas.microsoft.com/office/drawing/2014/main" val="2645465002"/>
                  </a:ext>
                </a:extLst>
              </a:tr>
            </a:tbl>
          </a:graphicData>
        </a:graphic>
      </p:graphicFrame>
    </p:spTree>
    <p:extLst>
      <p:ext uri="{BB962C8B-B14F-4D97-AF65-F5344CB8AC3E}">
        <p14:creationId xmlns:p14="http://schemas.microsoft.com/office/powerpoint/2010/main" val="1005858080"/>
      </p:ext>
    </p:extLst>
  </p:cSld>
  <p:clrMapOvr>
    <a:masterClrMapping/>
  </p:clrMapOvr>
</p:sld>
</file>

<file path=ppt/theme/theme1.xml><?xml version="1.0" encoding="utf-8"?>
<a:theme xmlns:a="http://schemas.openxmlformats.org/drawingml/2006/main" name="Office-tema">
  <a:themeElements>
    <a:clrScheme name="Office-te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2384</TotalTime>
  <Words>2118</Words>
  <Application>Microsoft Office PowerPoint</Application>
  <PresentationFormat>Skjermfremvisning (4:3)</PresentationFormat>
  <Paragraphs>208</Paragraphs>
  <Slides>40</Slides>
  <Notes>0</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40</vt:i4>
      </vt:variant>
    </vt:vector>
  </HeadingPairs>
  <TitlesOfParts>
    <vt:vector size="44" baseType="lpstr">
      <vt:lpstr>Arial</vt:lpstr>
      <vt:lpstr>Calibri</vt:lpstr>
      <vt:lpstr>Calibri Light</vt:lpstr>
      <vt:lpstr>Office-tema</vt:lpstr>
      <vt:lpstr>PowerPoint-presentasjon</vt:lpstr>
      <vt:lpstr>Oppdrag</vt:lpstr>
      <vt:lpstr>Tenk-par-del</vt:lpstr>
      <vt:lpstr>TANKEKART</vt:lpstr>
      <vt:lpstr>Hva er en infeksjon?</vt:lpstr>
      <vt:lpstr>Å stille en diagnose</vt:lpstr>
      <vt:lpstr>Diaré</vt:lpstr>
      <vt:lpstr>CRP (C-reaktivt protein)</vt:lpstr>
      <vt:lpstr>Hva kan verdiene på CRP-prøven fortelle?</vt:lpstr>
      <vt:lpstr>Hva vet vi  – og hva trenger vi opplysninger om?</vt:lpstr>
      <vt:lpstr>Kjennetegn på måloppnåelse</vt:lpstr>
      <vt:lpstr>Økt 2</vt:lpstr>
      <vt:lpstr>Immunsystemet</vt:lpstr>
      <vt:lpstr>menti.com</vt:lpstr>
      <vt:lpstr>Immunsystemet</vt:lpstr>
      <vt:lpstr>Kroppens normalflora</vt:lpstr>
      <vt:lpstr>Jakten på bakteriene </vt:lpstr>
      <vt:lpstr>Bakterier og virus,  sorteringsoppgave</vt:lpstr>
      <vt:lpstr>Sammenligne virus og bakterier</vt:lpstr>
      <vt:lpstr>Bakterier</vt:lpstr>
      <vt:lpstr>Virus</vt:lpstr>
      <vt:lpstr>Økt 3</vt:lpstr>
      <vt:lpstr>Tyfoid-Mary</vt:lpstr>
      <vt:lpstr>Smittekjedeforsøk</vt:lpstr>
      <vt:lpstr>Smittekjede – diskusjonsoppgaver</vt:lpstr>
      <vt:lpstr>Studer bakterieprøven</vt:lpstr>
      <vt:lpstr>Melding fra laboratoriet:</vt:lpstr>
      <vt:lpstr>Bakterier</vt:lpstr>
      <vt:lpstr>Behandling av bakterielle sykdommer</vt:lpstr>
      <vt:lpstr>Økt 4</vt:lpstr>
      <vt:lpstr>Gramfarging</vt:lpstr>
      <vt:lpstr>To hovedgrupper bakterier</vt:lpstr>
      <vt:lpstr>Melding fra laboratoriet:</vt:lpstr>
      <vt:lpstr>Økt 5</vt:lpstr>
      <vt:lpstr>Antibiotikaresistente bakterier</vt:lpstr>
      <vt:lpstr>Antibiotikaresistente bakterier</vt:lpstr>
      <vt:lpstr>Antibiotikaresistente bakterier</vt:lpstr>
      <vt:lpstr>Antibiotikaresistente bakterier</vt:lpstr>
      <vt:lpstr>Økt 6</vt:lpstr>
      <vt:lpstr>Litteraturliste/referanser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Berit Reitan</dc:creator>
  <cp:lastModifiedBy>Aud Ragnhild Skår</cp:lastModifiedBy>
  <cp:revision>147</cp:revision>
  <dcterms:created xsi:type="dcterms:W3CDTF">2019-12-18T09:03:00Z</dcterms:created>
  <dcterms:modified xsi:type="dcterms:W3CDTF">2024-11-22T10:15:25Z</dcterms:modified>
</cp:coreProperties>
</file>