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256" r:id="rId2"/>
    <p:sldId id="770" r:id="rId3"/>
    <p:sldId id="771" r:id="rId4"/>
    <p:sldId id="762" r:id="rId5"/>
    <p:sldId id="761" r:id="rId6"/>
    <p:sldId id="758" r:id="rId7"/>
    <p:sldId id="773" r:id="rId8"/>
    <p:sldId id="772" r:id="rId9"/>
    <p:sldId id="769" r:id="rId10"/>
    <p:sldId id="774" r:id="rId11"/>
    <p:sldId id="775" r:id="rId12"/>
    <p:sldId id="768" r:id="rId13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82D76F7-B8BD-2AF6-9AD4-E08EE162E24E}" name="Kristine Dalen" initials="KD" userId="S::Kristine.Dalen@mia.no::627d24b2-1e87-409e-874d-bcbbd1dbb1f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EDF6D"/>
    <a:srgbClr val="70DC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A5CC10-66A7-4662-9A1E-6D4578C06B3C}" v="4" dt="2026-03-24T20:20:14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160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Øystein Sørborg" userId="39616bf6-0567-4e85-bbad-c9e729b6e6cd" providerId="ADAL" clId="{D1A6D1D3-57CB-4F7C-B469-0B506200EAA4}"/>
    <pc:docChg chg="modSld">
      <pc:chgData name="Øystein Sørborg" userId="39616bf6-0567-4e85-bbad-c9e729b6e6cd" providerId="ADAL" clId="{D1A6D1D3-57CB-4F7C-B469-0B506200EAA4}" dt="2026-03-24T20:20:14.946" v="252"/>
      <pc:docMkLst>
        <pc:docMk/>
      </pc:docMkLst>
      <pc:sldChg chg="modSp mod">
        <pc:chgData name="Øystein Sørborg" userId="39616bf6-0567-4e85-bbad-c9e729b6e6cd" providerId="ADAL" clId="{D1A6D1D3-57CB-4F7C-B469-0B506200EAA4}" dt="2026-03-24T12:18:53.555" v="232" actId="14838"/>
        <pc:sldMkLst>
          <pc:docMk/>
          <pc:sldMk cId="1761036279" sldId="256"/>
        </pc:sldMkLst>
        <pc:spChg chg="mod">
          <ac:chgData name="Øystein Sørborg" userId="39616bf6-0567-4e85-bbad-c9e729b6e6cd" providerId="ADAL" clId="{D1A6D1D3-57CB-4F7C-B469-0B506200EAA4}" dt="2026-03-24T12:18:53.555" v="232" actId="14838"/>
          <ac:spMkLst>
            <pc:docMk/>
            <pc:sldMk cId="1761036279" sldId="256"/>
            <ac:spMk id="2" creationId="{00A3F3D2-B6A5-2F2E-3BCB-B85AB8F81643}"/>
          </ac:spMkLst>
        </pc:spChg>
      </pc:sldChg>
      <pc:sldChg chg="modSp mod">
        <pc:chgData name="Øystein Sørborg" userId="39616bf6-0567-4e85-bbad-c9e729b6e6cd" providerId="ADAL" clId="{D1A6D1D3-57CB-4F7C-B469-0B506200EAA4}" dt="2026-03-24T12:21:45.281" v="246" actId="13244"/>
        <pc:sldMkLst>
          <pc:docMk/>
          <pc:sldMk cId="2377378095" sldId="761"/>
        </pc:sldMkLst>
        <pc:picChg chg="ord">
          <ac:chgData name="Øystein Sørborg" userId="39616bf6-0567-4e85-bbad-c9e729b6e6cd" providerId="ADAL" clId="{D1A6D1D3-57CB-4F7C-B469-0B506200EAA4}" dt="2026-03-24T12:21:45.281" v="246" actId="13244"/>
          <ac:picMkLst>
            <pc:docMk/>
            <pc:sldMk cId="2377378095" sldId="761"/>
            <ac:picMk id="5" creationId="{DC930DC0-A05D-1A32-D4D9-ACF51A0D3089}"/>
          </ac:picMkLst>
        </pc:picChg>
      </pc:sldChg>
      <pc:sldChg chg="modSp mod modNotesTx">
        <pc:chgData name="Øystein Sørborg" userId="39616bf6-0567-4e85-bbad-c9e729b6e6cd" providerId="ADAL" clId="{D1A6D1D3-57CB-4F7C-B469-0B506200EAA4}" dt="2026-03-24T13:21:14.579" v="249" actId="6549"/>
        <pc:sldMkLst>
          <pc:docMk/>
          <pc:sldMk cId="224182490" sldId="762"/>
        </pc:sldMkLst>
        <pc:spChg chg="mod">
          <ac:chgData name="Øystein Sørborg" userId="39616bf6-0567-4e85-bbad-c9e729b6e6cd" providerId="ADAL" clId="{D1A6D1D3-57CB-4F7C-B469-0B506200EAA4}" dt="2026-03-24T13:21:14.579" v="249" actId="6549"/>
          <ac:spMkLst>
            <pc:docMk/>
            <pc:sldMk cId="224182490" sldId="762"/>
            <ac:spMk id="2" creationId="{E2844429-8B7B-15A4-7FF6-A2CA4641C6DA}"/>
          </ac:spMkLst>
        </pc:spChg>
        <pc:picChg chg="mod">
          <ac:chgData name="Øystein Sørborg" userId="39616bf6-0567-4e85-bbad-c9e729b6e6cd" providerId="ADAL" clId="{D1A6D1D3-57CB-4F7C-B469-0B506200EAA4}" dt="2026-03-24T13:20:21.488" v="248"/>
          <ac:picMkLst>
            <pc:docMk/>
            <pc:sldMk cId="224182490" sldId="762"/>
            <ac:picMk id="7" creationId="{51A76865-4E97-0544-D88D-12A096451576}"/>
          </ac:picMkLst>
        </pc:picChg>
      </pc:sldChg>
      <pc:sldChg chg="modSp mod">
        <pc:chgData name="Øystein Sørborg" userId="39616bf6-0567-4e85-bbad-c9e729b6e6cd" providerId="ADAL" clId="{D1A6D1D3-57CB-4F7C-B469-0B506200EAA4}" dt="2026-03-24T12:19:53.572" v="245" actId="1076"/>
        <pc:sldMkLst>
          <pc:docMk/>
          <pc:sldMk cId="1141692924" sldId="770"/>
        </pc:sldMkLst>
        <pc:spChg chg="mod">
          <ac:chgData name="Øystein Sørborg" userId="39616bf6-0567-4e85-bbad-c9e729b6e6cd" providerId="ADAL" clId="{D1A6D1D3-57CB-4F7C-B469-0B506200EAA4}" dt="2026-03-24T12:19:53.572" v="245" actId="1076"/>
          <ac:spMkLst>
            <pc:docMk/>
            <pc:sldMk cId="1141692924" sldId="770"/>
            <ac:spMk id="11" creationId="{EC0FC6D7-4FE3-79DC-CF75-34AF5C1F1E93}"/>
          </ac:spMkLst>
        </pc:spChg>
      </pc:sldChg>
      <pc:sldChg chg="modAnim">
        <pc:chgData name="Øystein Sørborg" userId="39616bf6-0567-4e85-bbad-c9e729b6e6cd" providerId="ADAL" clId="{D1A6D1D3-57CB-4F7C-B469-0B506200EAA4}" dt="2026-03-24T20:20:14.946" v="252"/>
        <pc:sldMkLst>
          <pc:docMk/>
          <pc:sldMk cId="2681688494" sldId="772"/>
        </pc:sldMkLst>
      </pc:sldChg>
      <pc:sldChg chg="modSp mod">
        <pc:chgData name="Øystein Sørborg" userId="39616bf6-0567-4e85-bbad-c9e729b6e6cd" providerId="ADAL" clId="{D1A6D1D3-57CB-4F7C-B469-0B506200EAA4}" dt="2026-03-24T13:21:29.676" v="251" actId="14100"/>
        <pc:sldMkLst>
          <pc:docMk/>
          <pc:sldMk cId="3398886738" sldId="773"/>
        </pc:sldMkLst>
        <pc:spChg chg="mod">
          <ac:chgData name="Øystein Sørborg" userId="39616bf6-0567-4e85-bbad-c9e729b6e6cd" providerId="ADAL" clId="{D1A6D1D3-57CB-4F7C-B469-0B506200EAA4}" dt="2026-03-24T13:21:29.676" v="251" actId="14100"/>
          <ac:spMkLst>
            <pc:docMk/>
            <pc:sldMk cId="3398886738" sldId="773"/>
            <ac:spMk id="14" creationId="{D8576ED8-9546-BF55-699A-92E1CFB1828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0203DF-51E7-4659-98A4-DEC9FC690D70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B65762-13D8-4139-ABDE-298C855837D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89712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598AD-2D0D-58A4-B83D-881B9B8DE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D6AE09A7-6923-9779-625B-70E2AF70DD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37DF5563-6E6E-D41D-4B68-29CC35DD2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Diskutere i grupper, oppsummere i plenum</a:t>
            </a:r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88AD7A6E-BBA6-91BE-2913-04D84CDA07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35690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https://www.nrk.no/video/en-mygg-blir-til_67835</a:t>
            </a:r>
          </a:p>
          <a:p>
            <a:r>
              <a:rPr lang="nb-NO" dirty="0"/>
              <a:t>Oppsummer i plenum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155506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Forklar hvem som spiser hvem</a:t>
            </a:r>
            <a:r>
              <a:rPr lang="nb-NO"/>
              <a:t>. </a:t>
            </a:r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39813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084080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6602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7D198A5-BC95-9D88-01C5-065542B79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Undertittel 2">
            <a:extLst>
              <a:ext uri="{FF2B5EF4-FFF2-40B4-BE49-F238E27FC236}">
                <a16:creationId xmlns:a16="http://schemas.microsoft.com/office/drawing/2014/main" id="{5644051C-93E1-B161-8F82-8A64FAB229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3FEFC756-51AF-19BA-9237-3BF9495C5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711417CE-CF15-4D39-5959-CE0B3D1F1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09A85EC2-34A2-28DE-31D0-42230625F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89201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494EAC9-1D41-9B7D-0C87-EEED16F0A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7F6004FD-9DDF-486F-0959-84E64C34D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A01F3549-2352-517C-2B72-249FD0B64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85EEC5DD-9B62-6830-B0BE-C0071C339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47421A9C-0988-9D8E-D0F0-4F2B6DB31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32428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4B07A37A-118A-F46B-72C4-E008F97F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D6CA0AE9-F965-67AF-229B-14F8F0354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7E9238DF-9677-7122-1175-F28C1AFA3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7CE8DEFE-8BC4-6D09-8714-A8AE837F1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91E02801-D02F-0131-5E67-43C0CEDCE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06783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3EC40B6-0A80-79C9-FCC1-1AB64A7DF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D770CB2A-9563-AC94-4302-5E7C95D930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3FE0AAFE-E3E6-617E-6827-4C929A7475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9EE37AAD-1FB5-B307-FC3A-C6F0CA9AF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DC3A5DE6-EAAD-B51D-58A6-6E0E2EB7C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10347EEC-A4C0-7E6F-D9F9-0A91AAE4D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34183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B9F9EA4-C85B-4CEB-A990-BE96E5816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01E61EF2-EA7B-E52B-13E8-6C31A3032A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D3F32070-A0BD-A573-DE00-FBD46D41F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8088FCC5-C263-EEF5-9C89-F8554685AE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6295B028-8505-D92A-7DCF-DCCF39B4B3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7" name="Plassholder for dato 6">
            <a:extLst>
              <a:ext uri="{FF2B5EF4-FFF2-40B4-BE49-F238E27FC236}">
                <a16:creationId xmlns:a16="http://schemas.microsoft.com/office/drawing/2014/main" id="{F3D419BA-7E87-B777-6386-A78AC3CA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8" name="Plassholder for bunntekst 7">
            <a:extLst>
              <a:ext uri="{FF2B5EF4-FFF2-40B4-BE49-F238E27FC236}">
                <a16:creationId xmlns:a16="http://schemas.microsoft.com/office/drawing/2014/main" id="{A0280D71-8A46-D19A-A9D8-0481294A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9" name="Plassholder for lysbildenummer 8">
            <a:extLst>
              <a:ext uri="{FF2B5EF4-FFF2-40B4-BE49-F238E27FC236}">
                <a16:creationId xmlns:a16="http://schemas.microsoft.com/office/drawing/2014/main" id="{6C62D09E-58E5-D95A-92FB-F9C1126C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481005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4907776-09FA-295C-6089-1F48B6DFC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dato 2">
            <a:extLst>
              <a:ext uri="{FF2B5EF4-FFF2-40B4-BE49-F238E27FC236}">
                <a16:creationId xmlns:a16="http://schemas.microsoft.com/office/drawing/2014/main" id="{EA35D9FC-279D-3FC3-A873-BB1DD241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4" name="Plassholder for bunntekst 3">
            <a:extLst>
              <a:ext uri="{FF2B5EF4-FFF2-40B4-BE49-F238E27FC236}">
                <a16:creationId xmlns:a16="http://schemas.microsoft.com/office/drawing/2014/main" id="{D08B426C-2989-8086-0181-68E14B5BB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5" name="Plassholder for lysbildenummer 4">
            <a:extLst>
              <a:ext uri="{FF2B5EF4-FFF2-40B4-BE49-F238E27FC236}">
                <a16:creationId xmlns:a16="http://schemas.microsoft.com/office/drawing/2014/main" id="{F33C8083-1029-197B-FCE5-E596F23EF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31424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dato 1">
            <a:extLst>
              <a:ext uri="{FF2B5EF4-FFF2-40B4-BE49-F238E27FC236}">
                <a16:creationId xmlns:a16="http://schemas.microsoft.com/office/drawing/2014/main" id="{1B05D15D-4554-1528-CF80-320AD31C0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3" name="Plassholder for bunntekst 2">
            <a:extLst>
              <a:ext uri="{FF2B5EF4-FFF2-40B4-BE49-F238E27FC236}">
                <a16:creationId xmlns:a16="http://schemas.microsoft.com/office/drawing/2014/main" id="{F5E21EB5-C19F-6A84-DD7B-AACA65C19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777D960C-18E3-5A07-BB77-BB697D156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91617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7D3E213-9768-52C5-8913-AB71B02F2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AE3FE5BB-613C-77B9-A455-481D56F83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377C11B-BC91-C655-E46E-AEDBDBCBD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D60179D3-4A80-9143-BD6D-7EB5573F3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FE025223-74F8-6EBE-7073-FD51A6FA9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8AA27061-3614-B6F6-0126-2D6896DE7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83316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E2DE8DA-8DB0-36CD-681B-271ECF70E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bilde 2">
            <a:extLst>
              <a:ext uri="{FF2B5EF4-FFF2-40B4-BE49-F238E27FC236}">
                <a16:creationId xmlns:a16="http://schemas.microsoft.com/office/drawing/2014/main" id="{4522EF8D-5AED-41C9-A13B-2FD9725AA8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b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B9FDAE3F-1AE8-FC18-69A1-A6144BF069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DB265B69-5479-8BE8-6091-CE8107667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3001051C-C911-608C-E899-56FF11BB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5D7EF1A1-6A7F-F965-D2F9-440DB87F1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167749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20BBED6-34B5-4F7C-5A48-1F6F40607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D1CC1AB9-A7ED-58DD-083B-D2A4D4270E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C28F1548-1D2B-82A4-07E3-9678B26A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926008B8-4774-516A-10FB-4E282E951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C0833408-D0ED-3938-29F6-7EE6749A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5923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drett tittel 1">
            <a:extLst>
              <a:ext uri="{FF2B5EF4-FFF2-40B4-BE49-F238E27FC236}">
                <a16:creationId xmlns:a16="http://schemas.microsoft.com/office/drawing/2014/main" id="{F7E977B1-F7A5-2B4E-E508-EA4B945576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5DD1FB09-E48E-6E34-4A38-561C7B8678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1AB61C66-E6CA-C537-90E4-A29C6225F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AFB4A8B3-40E5-72B0-C8D0-D77BC609A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E45A19A0-3831-45DD-AE81-83C417AA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591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ittel 1">
            <a:extLst>
              <a:ext uri="{FF2B5EF4-FFF2-40B4-BE49-F238E27FC236}">
                <a16:creationId xmlns:a16="http://schemas.microsoft.com/office/drawing/2014/main" id="{70CD3C7A-145E-950F-7B43-B1170A911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928F76D8-2B4C-EE0C-6F23-EA19FDEE5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7F29FACA-4C3F-4238-232C-7B0BB25E62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53BC1339-0841-5099-F559-34F8AC2E59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88FBEB24-9636-4F81-BF89-D738828D3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1102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rk.no/video/en-mygg-blir-til_6783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ygg på hud">
            <a:extLst>
              <a:ext uri="{FF2B5EF4-FFF2-40B4-BE49-F238E27FC236}">
                <a16:creationId xmlns:a16="http://schemas.microsoft.com/office/drawing/2014/main" id="{0592B6CC-7E76-FDF6-64BD-945B4114F6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5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00A3F3D2-B6A5-2F2E-3BCB-B85AB8F81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2" y="283537"/>
            <a:ext cx="10058400" cy="1282707"/>
          </a:xfrm>
          <a:effectLst>
            <a:glow rad="673100">
              <a:schemeClr val="tx1">
                <a:alpha val="48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nb-NO" sz="5200" b="1" dirty="0">
                <a:solidFill>
                  <a:srgbClr val="FFFFFF"/>
                </a:solidFill>
                <a:effectLst>
                  <a:glow rad="190500">
                    <a:schemeClr val="accent3">
                      <a:lumMod val="50000"/>
                      <a:alpha val="21000"/>
                    </a:schemeClr>
                  </a:glow>
                </a:effectLst>
              </a:rPr>
              <a:t>Hva og hvem trenger myggen?</a:t>
            </a:r>
          </a:p>
        </p:txBody>
      </p:sp>
    </p:spTree>
    <p:extLst>
      <p:ext uri="{BB962C8B-B14F-4D97-AF65-F5344CB8AC3E}">
        <p14:creationId xmlns:p14="http://schemas.microsoft.com/office/powerpoint/2010/main" val="1761036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EDF6D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8FC4015-ACE1-859E-452E-B6273F6E9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Individ og populasjon</a:t>
            </a:r>
            <a:endParaRPr lang="nn-NO" dirty="0"/>
          </a:p>
        </p:txBody>
      </p:sp>
      <p:pic>
        <p:nvPicPr>
          <p:cNvPr id="5" name="Plassholder for innhold 4" descr="Tegning av en mygg">
            <a:extLst>
              <a:ext uri="{FF2B5EF4-FFF2-40B4-BE49-F238E27FC236}">
                <a16:creationId xmlns:a16="http://schemas.microsoft.com/office/drawing/2014/main" id="{0CC8CD42-6C46-CC1A-D6DE-56A74BDF40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8" t="36923" r="58396" b="38872"/>
          <a:stretch/>
        </p:blipFill>
        <p:spPr>
          <a:xfrm>
            <a:off x="1870952" y="3268901"/>
            <a:ext cx="1895826" cy="1419422"/>
          </a:xfrm>
        </p:spPr>
      </p:pic>
      <p:sp>
        <p:nvSpPr>
          <p:cNvPr id="9" name="TekstSylinder 8">
            <a:extLst>
              <a:ext uri="{FF2B5EF4-FFF2-40B4-BE49-F238E27FC236}">
                <a16:creationId xmlns:a16="http://schemas.microsoft.com/office/drawing/2014/main" id="{6D34CA1B-0C80-2E53-4740-B36171B869ED}"/>
              </a:ext>
            </a:extLst>
          </p:cNvPr>
          <p:cNvSpPr txBox="1"/>
          <p:nvPr/>
        </p:nvSpPr>
        <p:spPr>
          <a:xfrm>
            <a:off x="1870952" y="2432233"/>
            <a:ext cx="259728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En mygg = et individ</a:t>
            </a:r>
          </a:p>
        </p:txBody>
      </p:sp>
      <p:pic>
        <p:nvPicPr>
          <p:cNvPr id="6" name="Plassholder for innhold 4" descr="Tegning av seks mygg.">
            <a:extLst>
              <a:ext uri="{FF2B5EF4-FFF2-40B4-BE49-F238E27FC236}">
                <a16:creationId xmlns:a16="http://schemas.microsoft.com/office/drawing/2014/main" id="{2ADD4B03-1DE8-6AE0-8848-7B54BAB25D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57" t="35143" r="19107" b="21040"/>
          <a:stretch/>
        </p:blipFill>
        <p:spPr>
          <a:xfrm>
            <a:off x="6207228" y="2884249"/>
            <a:ext cx="4073717" cy="2526737"/>
          </a:xfrm>
          <a:prstGeom prst="rect">
            <a:avLst/>
          </a:prstGeom>
        </p:spPr>
      </p:pic>
      <p:sp>
        <p:nvSpPr>
          <p:cNvPr id="10" name="TekstSylinder 9">
            <a:extLst>
              <a:ext uri="{FF2B5EF4-FFF2-40B4-BE49-F238E27FC236}">
                <a16:creationId xmlns:a16="http://schemas.microsoft.com/office/drawing/2014/main" id="{4FECCEEA-7C80-B7DF-D19C-9B0555AE0D0B}"/>
              </a:ext>
            </a:extLst>
          </p:cNvPr>
          <p:cNvSpPr txBox="1"/>
          <p:nvPr/>
        </p:nvSpPr>
        <p:spPr>
          <a:xfrm>
            <a:off x="6498879" y="2432233"/>
            <a:ext cx="40737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Flere mygg = en populasjon</a:t>
            </a:r>
          </a:p>
        </p:txBody>
      </p:sp>
      <p:sp>
        <p:nvSpPr>
          <p:cNvPr id="11" name="Snakkeboble: rektangel med avrundede hjørner 10">
            <a:extLst>
              <a:ext uri="{FF2B5EF4-FFF2-40B4-BE49-F238E27FC236}">
                <a16:creationId xmlns:a16="http://schemas.microsoft.com/office/drawing/2014/main" id="{EC0FC6D7-4FE3-79DC-CF75-34AF5C1F1E93}"/>
              </a:ext>
            </a:extLst>
          </p:cNvPr>
          <p:cNvSpPr/>
          <p:nvPr/>
        </p:nvSpPr>
        <p:spPr>
          <a:xfrm>
            <a:off x="8820932" y="5180980"/>
            <a:ext cx="2920025" cy="1208390"/>
          </a:xfrm>
          <a:prstGeom prst="wedgeRoundRectCallout">
            <a:avLst>
              <a:gd name="adj1" fmla="val -40405"/>
              <a:gd name="adj2" fmla="val -89788"/>
              <a:gd name="adj3" fmla="val 16667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Hvor mange individer består denne populasjonen av?</a:t>
            </a:r>
          </a:p>
        </p:txBody>
      </p:sp>
    </p:spTree>
    <p:extLst>
      <p:ext uri="{BB962C8B-B14F-4D97-AF65-F5344CB8AC3E}">
        <p14:creationId xmlns:p14="http://schemas.microsoft.com/office/powerpoint/2010/main" val="114169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669503-3F5D-FFB8-0B51-86F935B6B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B7AA48C2-CF53-4DA0-0E0F-F418716DB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Endringer i populasjon av mygg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F01CFEE-B036-43C6-B11E-F7554E7AE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Bilde 4" descr="Bilde av mygg på et blad.">
            <a:extLst>
              <a:ext uri="{FF2B5EF4-FFF2-40B4-BE49-F238E27FC236}">
                <a16:creationId xmlns:a16="http://schemas.microsoft.com/office/drawing/2014/main" id="{797B0D01-3763-54F0-D562-A8EFBFB0F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" r="2724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341F32B-5381-09BE-9966-7978CB010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7D61DAD4-5EE8-6E3A-69F9-13FD991C8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4319014" cy="3742762"/>
          </a:xfrm>
        </p:spPr>
        <p:txBody>
          <a:bodyPr>
            <a:noAutofit/>
          </a:bodyPr>
          <a:lstStyle/>
          <a:p>
            <a:r>
              <a:rPr lang="nb-NO" sz="2200" dirty="0"/>
              <a:t>Hva skjedde med populasjonen av mygg i uteleken?</a:t>
            </a:r>
          </a:p>
          <a:p>
            <a:r>
              <a:rPr lang="nb-NO" sz="2200" dirty="0"/>
              <a:t>Hva påvirket populasjonen av mygg?</a:t>
            </a:r>
          </a:p>
          <a:p>
            <a:r>
              <a:rPr lang="nb-NO" sz="2200" dirty="0"/>
              <a:t>Hvis alle elevene i klassen er mygg, hvor stor er populasjonen av mygg i dette rommet?</a:t>
            </a:r>
          </a:p>
        </p:txBody>
      </p:sp>
    </p:spTree>
    <p:extLst>
      <p:ext uri="{BB962C8B-B14F-4D97-AF65-F5344CB8AC3E}">
        <p14:creationId xmlns:p14="http://schemas.microsoft.com/office/powerpoint/2010/main" val="2148512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2844429-8B7B-15A4-7FF6-A2CA4641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b-NO" dirty="0"/>
              <a:t>Skriv ned spørsmålene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4ED60975-E6EE-6F8C-BA32-30764D13B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50149" cy="435133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nb-NO" sz="2200" dirty="0"/>
              <a:t>Hvilke fire livsfaser har myggen?</a:t>
            </a:r>
          </a:p>
          <a:p>
            <a:pPr marL="457200" indent="-457200">
              <a:buFont typeface="+mj-lt"/>
              <a:buAutoNum type="arabicPeriod"/>
            </a:pPr>
            <a:r>
              <a:rPr lang="nb-NO" sz="2200" dirty="0"/>
              <a:t>Hvor lever myggen i de fire livsfasene?</a:t>
            </a:r>
          </a:p>
          <a:p>
            <a:pPr marL="457200" indent="-457200">
              <a:buFont typeface="+mj-lt"/>
              <a:buAutoNum type="arabicPeriod"/>
            </a:pPr>
            <a:endParaRPr lang="nb-NO" sz="2200" dirty="0"/>
          </a:p>
          <a:p>
            <a:pPr marL="0" indent="0">
              <a:buNone/>
            </a:pPr>
            <a:r>
              <a:rPr lang="nb-NO" sz="2400" dirty="0"/>
              <a:t>Se filmen om myggen, og prøv å finne svar.</a:t>
            </a:r>
            <a:endParaRPr lang="nb-NO" sz="2200" dirty="0"/>
          </a:p>
        </p:txBody>
      </p:sp>
      <p:pic>
        <p:nvPicPr>
          <p:cNvPr id="7" name="Bilde 6" descr="Skjermdump av film.">
            <a:hlinkClick r:id="rId3"/>
            <a:extLst>
              <a:ext uri="{FF2B5EF4-FFF2-40B4-BE49-F238E27FC236}">
                <a16:creationId xmlns:a16="http://schemas.microsoft.com/office/drawing/2014/main" id="{51A76865-4E97-0544-D88D-12A0964515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7320" y="1825625"/>
            <a:ext cx="4696480" cy="2572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8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82089066-2FE8-B5ED-BE7A-098344264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nb-NO" sz="4000" dirty="0"/>
              <a:t>Hvor trives myggen best?</a:t>
            </a:r>
          </a:p>
        </p:txBody>
      </p:sp>
      <p:sp>
        <p:nvSpPr>
          <p:cNvPr id="6" name="TekstSylinder 5">
            <a:extLst>
              <a:ext uri="{FF2B5EF4-FFF2-40B4-BE49-F238E27FC236}">
                <a16:creationId xmlns:a16="http://schemas.microsoft.com/office/drawing/2014/main" id="{7E1E4F60-FF72-2F5A-1C97-BEB41DBCD0A8}"/>
              </a:ext>
            </a:extLst>
          </p:cNvPr>
          <p:cNvSpPr txBox="1"/>
          <p:nvPr/>
        </p:nvSpPr>
        <p:spPr>
          <a:xfrm>
            <a:off x="761803" y="2833062"/>
            <a:ext cx="462063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Våtmarker – områder der vann møter land og hvor det er grunt vann – er ofte gode plasser for myggen.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sz="2200" dirty="0"/>
              <a:t>Eggene trenger vann for å utvikles til larver. Mygglarvene lever i vann før de utvikles til pupper og deretter voksne mygg.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b-NO" sz="2200" dirty="0"/>
              <a:t>For eksempel er myr, innsjø, bekk og dam våtmarksområder der myggen trives.</a:t>
            </a:r>
          </a:p>
        </p:txBody>
      </p:sp>
      <p:pic>
        <p:nvPicPr>
          <p:cNvPr id="5" name="Plassholder for innhold 4" descr="Bilde av myrområde og skog.">
            <a:extLst>
              <a:ext uri="{FF2B5EF4-FFF2-40B4-BE49-F238E27FC236}">
                <a16:creationId xmlns:a16="http://schemas.microsoft.com/office/drawing/2014/main" id="{DC930DC0-A05D-1A32-D4D9-ACF51A0D30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0" r="2551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378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B254B19F-9210-E100-B508-96EE472D1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Myggen – hva eller hvem trenger den?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5FE3A7A3-B884-852C-958E-B8DD5569A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nb-NO" sz="2200" dirty="0"/>
              <a:t>Myggen trenger nektar, vann til å legge egg i og et sted å hvile. </a:t>
            </a:r>
            <a:r>
              <a:rPr lang="nb-NO" sz="2200" dirty="0" err="1"/>
              <a:t>Hunnmyggen</a:t>
            </a:r>
            <a:r>
              <a:rPr lang="nb-NO" sz="2200" dirty="0"/>
              <a:t> til </a:t>
            </a:r>
            <a:r>
              <a:rPr lang="nb-NO" sz="2200" dirty="0" err="1"/>
              <a:t>stikkmygg</a:t>
            </a:r>
            <a:r>
              <a:rPr lang="nb-NO" sz="2200" dirty="0"/>
              <a:t> trenger blod for å kunne legge egg. </a:t>
            </a:r>
          </a:p>
          <a:p>
            <a:endParaRPr lang="nb-NO" dirty="0"/>
          </a:p>
          <a:p>
            <a:endParaRPr lang="nb-NO" dirty="0"/>
          </a:p>
          <a:p>
            <a:pPr marL="0" indent="0">
              <a:buNone/>
            </a:pPr>
            <a:r>
              <a:rPr lang="nb-NO" sz="2200" dirty="0"/>
              <a:t>Hvem som spiser hva eller hvem kan illustreres i en </a:t>
            </a:r>
            <a:r>
              <a:rPr lang="nb-NO" sz="2200" b="1" dirty="0"/>
              <a:t>næringskjede</a:t>
            </a:r>
            <a:r>
              <a:rPr lang="nb-NO" dirty="0"/>
              <a:t>:</a:t>
            </a:r>
          </a:p>
        </p:txBody>
      </p:sp>
      <p:sp>
        <p:nvSpPr>
          <p:cNvPr id="6" name="Snakkeboble: rektangel med avrundede hjørner 5">
            <a:extLst>
              <a:ext uri="{FF2B5EF4-FFF2-40B4-BE49-F238E27FC236}">
                <a16:creationId xmlns:a16="http://schemas.microsoft.com/office/drawing/2014/main" id="{E486FA2F-CFB9-77F2-8DB9-68DA0C7D524F}"/>
              </a:ext>
            </a:extLst>
          </p:cNvPr>
          <p:cNvSpPr/>
          <p:nvPr/>
        </p:nvSpPr>
        <p:spPr>
          <a:xfrm>
            <a:off x="8304310" y="2365654"/>
            <a:ext cx="3300085" cy="974916"/>
          </a:xfrm>
          <a:prstGeom prst="wedgeRoundRectCallout">
            <a:avLst>
              <a:gd name="adj1" fmla="val 48315"/>
              <a:gd name="adj2" fmla="val 93829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nb-NO" sz="2200" dirty="0">
                <a:solidFill>
                  <a:schemeClr val="tx1"/>
                </a:solidFill>
              </a:rPr>
              <a:t>Men hvem trenger myggen?</a:t>
            </a:r>
          </a:p>
        </p:txBody>
      </p:sp>
      <p:pic>
        <p:nvPicPr>
          <p:cNvPr id="8" name="Bilde 7" descr="Næringskjede med mygg, fisk, fugl, rev og rovfugl.">
            <a:extLst>
              <a:ext uri="{FF2B5EF4-FFF2-40B4-BE49-F238E27FC236}">
                <a16:creationId xmlns:a16="http://schemas.microsoft.com/office/drawing/2014/main" id="{005407E7-0905-2F17-7590-69B0BD8DE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3" t="41434" r="6779" b="30089"/>
          <a:stretch/>
        </p:blipFill>
        <p:spPr>
          <a:xfrm>
            <a:off x="1879220" y="4492346"/>
            <a:ext cx="7379936" cy="1361310"/>
          </a:xfrm>
          <a:prstGeom prst="rect">
            <a:avLst/>
          </a:prstGeom>
        </p:spPr>
      </p:pic>
      <p:sp>
        <p:nvSpPr>
          <p:cNvPr id="5" name="Snakkeboble: rektangel med avrundede hjørner 4">
            <a:extLst>
              <a:ext uri="{FF2B5EF4-FFF2-40B4-BE49-F238E27FC236}">
                <a16:creationId xmlns:a16="http://schemas.microsoft.com/office/drawing/2014/main" id="{AF05921D-052F-2434-6DED-18077936CB96}"/>
              </a:ext>
            </a:extLst>
          </p:cNvPr>
          <p:cNvSpPr/>
          <p:nvPr/>
        </p:nvSpPr>
        <p:spPr>
          <a:xfrm>
            <a:off x="2395275" y="5689505"/>
            <a:ext cx="3300085" cy="974916"/>
          </a:xfrm>
          <a:prstGeom prst="wedgeRoundRectCallout">
            <a:avLst>
              <a:gd name="adj1" fmla="val -28260"/>
              <a:gd name="adj2" fmla="val -108647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nb-NO" sz="2200" dirty="0">
                <a:solidFill>
                  <a:schemeClr val="tx1"/>
                </a:solidFill>
              </a:rPr>
              <a:t>Pilens retning er mot det dyret som spiser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FC5D6E43-AB29-65C2-2F24-6EE5C56BD3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445" y="4850782"/>
            <a:ext cx="342900" cy="330200"/>
          </a:xfrm>
          <a:prstGeom prst="rect">
            <a:avLst/>
          </a:prstGeom>
        </p:spPr>
      </p:pic>
      <p:cxnSp>
        <p:nvCxnSpPr>
          <p:cNvPr id="7" name="Rett pil 6">
            <a:extLst>
              <a:ext uri="{FF2B5EF4-FFF2-40B4-BE49-F238E27FC236}">
                <a16:creationId xmlns:a16="http://schemas.microsoft.com/office/drawing/2014/main" id="{E203D954-3BB9-CF41-5412-E1DBF8B70E03}"/>
              </a:ext>
            </a:extLst>
          </p:cNvPr>
          <p:cNvCxnSpPr>
            <a:cxnSpLocks/>
          </p:cNvCxnSpPr>
          <p:nvPr/>
        </p:nvCxnSpPr>
        <p:spPr>
          <a:xfrm>
            <a:off x="1247167" y="5048933"/>
            <a:ext cx="67684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82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tel 12">
            <a:extLst>
              <a:ext uri="{FF2B5EF4-FFF2-40B4-BE49-F238E27FC236}">
                <a16:creationId xmlns:a16="http://schemas.microsoft.com/office/drawing/2014/main" id="{5360445E-BAB2-DC5F-1E7F-E0095F5C9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nb-NO" sz="3600" dirty="0"/>
              <a:t>Lag minst to ulike næringskjeder som starter med myggen</a:t>
            </a:r>
            <a:br>
              <a:rPr lang="nb-NO" sz="3600" dirty="0"/>
            </a:br>
            <a:endParaRPr lang="nb-NO" sz="3600" dirty="0"/>
          </a:p>
        </p:txBody>
      </p:sp>
      <p:pic>
        <p:nvPicPr>
          <p:cNvPr id="5" name="Plassholder for innhold 4" descr="Tabell med symboler for &quot;insekter og andre småkryp&quot;, &quot;andre dyr og/eller egg&quot;, &quot;fisk&quot; og &quot;planter og/eller frø">
            <a:extLst>
              <a:ext uri="{FF2B5EF4-FFF2-40B4-BE49-F238E27FC236}">
                <a16:creationId xmlns:a16="http://schemas.microsoft.com/office/drawing/2014/main" id="{5102BB3A-0070-066A-2554-F7269B240E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84" y="2303377"/>
            <a:ext cx="6060449" cy="3409003"/>
          </a:xfrm>
        </p:spPr>
      </p:pic>
      <p:pic>
        <p:nvPicPr>
          <p:cNvPr id="7" name="Bilde 6" descr="Bilde av buorm">
            <a:extLst>
              <a:ext uri="{FF2B5EF4-FFF2-40B4-BE49-F238E27FC236}">
                <a16:creationId xmlns:a16="http://schemas.microsoft.com/office/drawing/2014/main" id="{56FCB7D1-85B0-3C5F-6A3F-79091EDB3F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933" y="2867986"/>
            <a:ext cx="3894443" cy="2260168"/>
          </a:xfrm>
          <a:prstGeom prst="rect">
            <a:avLst/>
          </a:prstGeom>
        </p:spPr>
      </p:pic>
      <p:pic>
        <p:nvPicPr>
          <p:cNvPr id="3" name="Bilde 2" descr="Næringskjede med mygg, fisk, fugl, rev og rovfugl.">
            <a:extLst>
              <a:ext uri="{FF2B5EF4-FFF2-40B4-BE49-F238E27FC236}">
                <a16:creationId xmlns:a16="http://schemas.microsoft.com/office/drawing/2014/main" id="{CE701E30-BDB8-744E-E17D-4F3DD7B00D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3" t="41434" r="6779" b="30089"/>
          <a:stretch/>
        </p:blipFill>
        <p:spPr>
          <a:xfrm>
            <a:off x="2887046" y="5323838"/>
            <a:ext cx="7379936" cy="1361310"/>
          </a:xfrm>
          <a:prstGeom prst="rect">
            <a:avLst/>
          </a:prstGeom>
        </p:spPr>
      </p:pic>
      <p:sp>
        <p:nvSpPr>
          <p:cNvPr id="11" name="Snakkeboble: rektangel med avrundede hjørner 10">
            <a:extLst>
              <a:ext uri="{FF2B5EF4-FFF2-40B4-BE49-F238E27FC236}">
                <a16:creationId xmlns:a16="http://schemas.microsoft.com/office/drawing/2014/main" id="{8E7D7EF2-54EC-56A3-885E-4169EC9F0033}"/>
              </a:ext>
            </a:extLst>
          </p:cNvPr>
          <p:cNvSpPr/>
          <p:nvPr/>
        </p:nvSpPr>
        <p:spPr>
          <a:xfrm>
            <a:off x="450645" y="1570195"/>
            <a:ext cx="3847287" cy="838039"/>
          </a:xfrm>
          <a:prstGeom prst="wedgeRoundRectCallout">
            <a:avLst>
              <a:gd name="adj1" fmla="val -26279"/>
              <a:gd name="adj2" fmla="val 103564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Symbolene viser hva dyra spiser</a:t>
            </a:r>
          </a:p>
        </p:txBody>
      </p:sp>
      <p:sp>
        <p:nvSpPr>
          <p:cNvPr id="12" name="Snakkeboble: rektangel med avrundede hjørner 11">
            <a:extLst>
              <a:ext uri="{FF2B5EF4-FFF2-40B4-BE49-F238E27FC236}">
                <a16:creationId xmlns:a16="http://schemas.microsoft.com/office/drawing/2014/main" id="{3C68BFED-D1F0-3FA3-6F67-D6C359CB6E8E}"/>
              </a:ext>
            </a:extLst>
          </p:cNvPr>
          <p:cNvSpPr/>
          <p:nvPr/>
        </p:nvSpPr>
        <p:spPr>
          <a:xfrm>
            <a:off x="4297932" y="1562288"/>
            <a:ext cx="4047477" cy="861582"/>
          </a:xfrm>
          <a:prstGeom prst="wedgeRoundRectCallout">
            <a:avLst>
              <a:gd name="adj1" fmla="val 33304"/>
              <a:gd name="adj2" fmla="val 119605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Buormen spiser både fisk, andre dyr og egg</a:t>
            </a:r>
          </a:p>
        </p:txBody>
      </p:sp>
      <p:sp>
        <p:nvSpPr>
          <p:cNvPr id="14" name="Snakkeboble: rektangel med avrundede hjørner 13">
            <a:extLst>
              <a:ext uri="{FF2B5EF4-FFF2-40B4-BE49-F238E27FC236}">
                <a16:creationId xmlns:a16="http://schemas.microsoft.com/office/drawing/2014/main" id="{D8576ED8-9546-BF55-699A-92E1CFB1828A}"/>
              </a:ext>
            </a:extLst>
          </p:cNvPr>
          <p:cNvSpPr/>
          <p:nvPr/>
        </p:nvSpPr>
        <p:spPr>
          <a:xfrm>
            <a:off x="8731731" y="3703320"/>
            <a:ext cx="3300085" cy="1053331"/>
          </a:xfrm>
          <a:prstGeom prst="wedgeRoundRectCallout">
            <a:avLst>
              <a:gd name="adj1" fmla="val -45728"/>
              <a:gd name="adj2" fmla="val 140650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I en </a:t>
            </a:r>
            <a:r>
              <a:rPr lang="nb-NO" sz="2200" b="1" dirty="0">
                <a:solidFill>
                  <a:schemeClr val="tx1"/>
                </a:solidFill>
              </a:rPr>
              <a:t>næringskjede</a:t>
            </a:r>
            <a:r>
              <a:rPr lang="nb-NO" sz="2200" dirty="0">
                <a:solidFill>
                  <a:schemeClr val="tx1"/>
                </a:solidFill>
              </a:rPr>
              <a:t> er pilens retning </a:t>
            </a:r>
            <a:r>
              <a:rPr lang="nb-NO" sz="2200" i="1" dirty="0">
                <a:solidFill>
                  <a:schemeClr val="tx1"/>
                </a:solidFill>
              </a:rPr>
              <a:t>mot</a:t>
            </a:r>
            <a:r>
              <a:rPr lang="nb-NO" sz="2200" dirty="0">
                <a:solidFill>
                  <a:schemeClr val="tx1"/>
                </a:solidFill>
              </a:rPr>
              <a:t> det dyret som spiser</a:t>
            </a:r>
          </a:p>
        </p:txBody>
      </p:sp>
      <p:pic>
        <p:nvPicPr>
          <p:cNvPr id="2" name="Bilde 1">
            <a:extLst>
              <a:ext uri="{FF2B5EF4-FFF2-40B4-BE49-F238E27FC236}">
                <a16:creationId xmlns:a16="http://schemas.microsoft.com/office/drawing/2014/main" id="{C4D824A6-599E-A3DC-9A12-4474BE035D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6566" y="5666031"/>
            <a:ext cx="342900" cy="330200"/>
          </a:xfrm>
          <a:prstGeom prst="rect">
            <a:avLst/>
          </a:prstGeom>
        </p:spPr>
      </p:pic>
      <p:cxnSp>
        <p:nvCxnSpPr>
          <p:cNvPr id="6" name="Rett pil 5">
            <a:extLst>
              <a:ext uri="{FF2B5EF4-FFF2-40B4-BE49-F238E27FC236}">
                <a16:creationId xmlns:a16="http://schemas.microsoft.com/office/drawing/2014/main" id="{5536BD05-8D47-4EF0-B5D3-86767571AABC}"/>
              </a:ext>
            </a:extLst>
          </p:cNvPr>
          <p:cNvCxnSpPr>
            <a:cxnSpLocks/>
          </p:cNvCxnSpPr>
          <p:nvPr/>
        </p:nvCxnSpPr>
        <p:spPr>
          <a:xfrm>
            <a:off x="2374288" y="5864182"/>
            <a:ext cx="67684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888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ilde 10" descr="Illustrasjon som viser et naturområde med mange ulike dyr og planter med piler mellom.">
            <a:extLst>
              <a:ext uri="{FF2B5EF4-FFF2-40B4-BE49-F238E27FC236}">
                <a16:creationId xmlns:a16="http://schemas.microsoft.com/office/drawing/2014/main" id="{418E2B75-A620-1E80-965A-E3657027E8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36" y="749635"/>
            <a:ext cx="12188928" cy="6856272"/>
          </a:xfrm>
          <a:prstGeom prst="rect">
            <a:avLst/>
          </a:prstGeom>
        </p:spPr>
      </p:pic>
      <p:sp>
        <p:nvSpPr>
          <p:cNvPr id="3" name="Snakkeboble: rektangel med avrundede hjørner 2">
            <a:extLst>
              <a:ext uri="{FF2B5EF4-FFF2-40B4-BE49-F238E27FC236}">
                <a16:creationId xmlns:a16="http://schemas.microsoft.com/office/drawing/2014/main" id="{21C4FFB5-D185-829F-EB24-2CCB5BE8AB83}"/>
              </a:ext>
            </a:extLst>
          </p:cNvPr>
          <p:cNvSpPr/>
          <p:nvPr/>
        </p:nvSpPr>
        <p:spPr>
          <a:xfrm>
            <a:off x="1161417" y="1722918"/>
            <a:ext cx="3300085" cy="974916"/>
          </a:xfrm>
          <a:prstGeom prst="wedgeRoundRectCallout">
            <a:avLst>
              <a:gd name="adj1" fmla="val 39474"/>
              <a:gd name="adj2" fmla="val 73283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I et </a:t>
            </a:r>
            <a:r>
              <a:rPr lang="nb-NO" sz="2200" b="1" dirty="0">
                <a:solidFill>
                  <a:schemeClr val="tx1"/>
                </a:solidFill>
              </a:rPr>
              <a:t>næringsnett</a:t>
            </a:r>
            <a:r>
              <a:rPr lang="nb-NO" sz="2200" dirty="0">
                <a:solidFill>
                  <a:schemeClr val="tx1"/>
                </a:solidFill>
              </a:rPr>
              <a:t> er pilens retning </a:t>
            </a:r>
            <a:r>
              <a:rPr lang="nb-NO" sz="2200" i="1" dirty="0">
                <a:solidFill>
                  <a:schemeClr val="tx1"/>
                </a:solidFill>
              </a:rPr>
              <a:t>mot</a:t>
            </a:r>
            <a:r>
              <a:rPr lang="nb-NO" sz="2200" dirty="0">
                <a:solidFill>
                  <a:schemeClr val="tx1"/>
                </a:solidFill>
              </a:rPr>
              <a:t> det dyret som spiser</a:t>
            </a:r>
          </a:p>
        </p:txBody>
      </p:sp>
      <p:sp>
        <p:nvSpPr>
          <p:cNvPr id="4" name="Snakkeboble: rektangel med avrundede hjørner 3">
            <a:extLst>
              <a:ext uri="{FF2B5EF4-FFF2-40B4-BE49-F238E27FC236}">
                <a16:creationId xmlns:a16="http://schemas.microsoft.com/office/drawing/2014/main" id="{0DE2824D-F100-D5F4-2135-8E6D8E7912DA}"/>
              </a:ext>
            </a:extLst>
          </p:cNvPr>
          <p:cNvSpPr/>
          <p:nvPr/>
        </p:nvSpPr>
        <p:spPr>
          <a:xfrm>
            <a:off x="6851093" y="1100282"/>
            <a:ext cx="3710570" cy="974916"/>
          </a:xfrm>
          <a:prstGeom prst="wedgeRoundRectCallout">
            <a:avLst>
              <a:gd name="adj1" fmla="val 6022"/>
              <a:gd name="adj2" fmla="val 103491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chemeClr val="tx1"/>
                </a:solidFill>
              </a:rPr>
              <a:t>Flere næringskjeder kan samles i et </a:t>
            </a:r>
            <a:r>
              <a:rPr lang="nb-NO" sz="2200" b="1" dirty="0">
                <a:solidFill>
                  <a:schemeClr val="tx1"/>
                </a:solidFill>
              </a:rPr>
              <a:t>næringsnett</a:t>
            </a:r>
            <a:r>
              <a:rPr lang="nb-NO" sz="2200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9" name="Tittel 12">
            <a:extLst>
              <a:ext uri="{FF2B5EF4-FFF2-40B4-BE49-F238E27FC236}">
                <a16:creationId xmlns:a16="http://schemas.microsoft.com/office/drawing/2014/main" id="{2F57BA9F-377C-DC44-DDC9-28DE3981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nb-NO" sz="3600" dirty="0"/>
              <a:t>Lag et næringsnett med så mange av bildene som mulig</a:t>
            </a:r>
          </a:p>
        </p:txBody>
      </p:sp>
    </p:spTree>
    <p:extLst>
      <p:ext uri="{BB962C8B-B14F-4D97-AF65-F5344CB8AC3E}">
        <p14:creationId xmlns:p14="http://schemas.microsoft.com/office/powerpoint/2010/main" val="268168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340CD9-B4AC-AB47-7972-2B2647FAF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noProof="0" dirty="0"/>
          </a:p>
        </p:txBody>
      </p:sp>
      <p:sp>
        <p:nvSpPr>
          <p:cNvPr id="7" name="Tittel 2">
            <a:extLst>
              <a:ext uri="{FF2B5EF4-FFF2-40B4-BE49-F238E27FC236}">
                <a16:creationId xmlns:a16="http://schemas.microsoft.com/office/drawing/2014/main" id="{CF33A6C9-8F5C-1EF2-A968-73F716555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76473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nb-NO" noProof="0" dirty="0"/>
              <a:t>Hvem blir påvirket hvis myggen forsvinner?</a:t>
            </a:r>
          </a:p>
        </p:txBody>
      </p:sp>
      <p:pic>
        <p:nvPicPr>
          <p:cNvPr id="9" name="Bilde 8" descr="Illustrasjon som viser et naturområde med mange ulike dyr og planter med piler mellom.">
            <a:extLst>
              <a:ext uri="{FF2B5EF4-FFF2-40B4-BE49-F238E27FC236}">
                <a16:creationId xmlns:a16="http://schemas.microsoft.com/office/drawing/2014/main" id="{D90680D3-9D6A-BB33-220B-E49D77F13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513" y="767732"/>
            <a:ext cx="12188928" cy="685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699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402F8C1-CC38-7F94-02BC-2B064B590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Hva og hvem trenger myggen?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F1A649B6-541B-E803-7737-D1D66530B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b-NO" dirty="0"/>
              <a:t>Hva fant vi ut?</a:t>
            </a:r>
          </a:p>
          <a:p>
            <a:r>
              <a:rPr lang="nb-NO" dirty="0"/>
              <a:t>Hvordan fant vi det ut?</a:t>
            </a:r>
          </a:p>
        </p:txBody>
      </p:sp>
    </p:spTree>
    <p:extLst>
      <p:ext uri="{BB962C8B-B14F-4D97-AF65-F5344CB8AC3E}">
        <p14:creationId xmlns:p14="http://schemas.microsoft.com/office/powerpoint/2010/main" val="130309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546C42A1-6A7C-4EFB-BA4F-B94C919A0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Hva og hvem trenger myggen?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150C8113-0D31-773A-9131-7A47FEC7F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nb-NO" dirty="0"/>
              <a:t>Gjennom leken opplevde vi hva som skjer med myggen når ressursene, i form av nektar, vann og bolig, endrer seg.</a:t>
            </a:r>
          </a:p>
          <a:p>
            <a:pPr fontAlgn="base"/>
            <a:r>
              <a:rPr lang="nb-NO" dirty="0"/>
              <a:t>Gjennom artskortene fant vi ut hvordan myggen inngår i næringsnettet og er mat for mange arter.</a:t>
            </a:r>
          </a:p>
          <a:p>
            <a:endParaRPr lang="nb-NO" dirty="0"/>
          </a:p>
        </p:txBody>
      </p:sp>
    </p:spTree>
    <p:extLst>
      <p:ext uri="{BB962C8B-B14F-4D97-AF65-F5344CB8AC3E}">
        <p14:creationId xmlns:p14="http://schemas.microsoft.com/office/powerpoint/2010/main" val="3768367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Bilde 1">
            <a:extLst>
              <a:ext uri="{FF2B5EF4-FFF2-40B4-BE49-F238E27FC236}">
                <a16:creationId xmlns:a16="http://schemas.microsoft.com/office/drawing/2014/main" id="{9E051376-9A2F-B789-D3F7-A4D4E7FEA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ittel 3">
            <a:extLst>
              <a:ext uri="{FF2B5EF4-FFF2-40B4-BE49-F238E27FC236}">
                <a16:creationId xmlns:a16="http://schemas.microsoft.com/office/drawing/2014/main" id="{0F3FF6BE-5EA9-B978-777D-71885274E0A8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76161" y="355906"/>
            <a:ext cx="4786009" cy="5847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b-NO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Visste du at …</a:t>
            </a:r>
          </a:p>
        </p:txBody>
      </p:sp>
      <p:sp>
        <p:nvSpPr>
          <p:cNvPr id="6" name="Snakkeboble: rektangel med avrundede hjørner 5">
            <a:extLst>
              <a:ext uri="{FF2B5EF4-FFF2-40B4-BE49-F238E27FC236}">
                <a16:creationId xmlns:a16="http://schemas.microsoft.com/office/drawing/2014/main" id="{9C2CCCC8-C8C1-557D-68F0-4A13684C3546}"/>
              </a:ext>
            </a:extLst>
          </p:cNvPr>
          <p:cNvSpPr/>
          <p:nvPr/>
        </p:nvSpPr>
        <p:spPr>
          <a:xfrm>
            <a:off x="3965650" y="632818"/>
            <a:ext cx="3900203" cy="974916"/>
          </a:xfrm>
          <a:prstGeom prst="wedgeRoundRectCallout">
            <a:avLst>
              <a:gd name="adj1" fmla="val -37611"/>
              <a:gd name="adj2" fmla="val 94703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b-NO" sz="2200" dirty="0"/>
              <a:t>En flaggermus kan spise 3000 mygg i løpet av en natt!</a:t>
            </a:r>
          </a:p>
        </p:txBody>
      </p:sp>
      <p:sp>
        <p:nvSpPr>
          <p:cNvPr id="8" name="Snakkeboble: rektangel med avrundede hjørner 7">
            <a:extLst>
              <a:ext uri="{FF2B5EF4-FFF2-40B4-BE49-F238E27FC236}">
                <a16:creationId xmlns:a16="http://schemas.microsoft.com/office/drawing/2014/main" id="{12563166-DC20-4177-015E-E4860736087C}"/>
              </a:ext>
            </a:extLst>
          </p:cNvPr>
          <p:cNvSpPr/>
          <p:nvPr/>
        </p:nvSpPr>
        <p:spPr>
          <a:xfrm>
            <a:off x="7865853" y="2075502"/>
            <a:ext cx="3508276" cy="974916"/>
          </a:xfrm>
          <a:prstGeom prst="wedgeRoundRectCallout">
            <a:avLst>
              <a:gd name="adj1" fmla="val -4954"/>
              <a:gd name="adj2" fmla="val 92721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b-NO" sz="2200" dirty="0"/>
              <a:t>I Norge kjenner vi til rundt 1500 arter av mygg!</a:t>
            </a:r>
          </a:p>
        </p:txBody>
      </p:sp>
      <p:sp>
        <p:nvSpPr>
          <p:cNvPr id="9" name="Snakkeboble: rektangel med avrundede hjørner 8">
            <a:extLst>
              <a:ext uri="{FF2B5EF4-FFF2-40B4-BE49-F238E27FC236}">
                <a16:creationId xmlns:a16="http://schemas.microsoft.com/office/drawing/2014/main" id="{EF0467BF-C491-12F6-C67B-76BA39363E42}"/>
              </a:ext>
            </a:extLst>
          </p:cNvPr>
          <p:cNvSpPr/>
          <p:nvPr/>
        </p:nvSpPr>
        <p:spPr>
          <a:xfrm>
            <a:off x="717899" y="2662775"/>
            <a:ext cx="3454708" cy="1195488"/>
          </a:xfrm>
          <a:prstGeom prst="wedgeRoundRectCallout">
            <a:avLst>
              <a:gd name="adj1" fmla="val -3176"/>
              <a:gd name="adj2" fmla="val 92756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b-NO" sz="2200" dirty="0"/>
              <a:t>Hunnstikkmyggen kan drikke tre ganger sin egen kroppsvekt med blod!</a:t>
            </a:r>
          </a:p>
        </p:txBody>
      </p:sp>
      <p:sp>
        <p:nvSpPr>
          <p:cNvPr id="12" name="Snakkeboble: rektangel med avrundede hjørner 11">
            <a:extLst>
              <a:ext uri="{FF2B5EF4-FFF2-40B4-BE49-F238E27FC236}">
                <a16:creationId xmlns:a16="http://schemas.microsoft.com/office/drawing/2014/main" id="{F58A7191-B46A-C899-02CA-13C8672A1317}"/>
              </a:ext>
            </a:extLst>
          </p:cNvPr>
          <p:cNvSpPr/>
          <p:nvPr/>
        </p:nvSpPr>
        <p:spPr>
          <a:xfrm>
            <a:off x="817871" y="4962525"/>
            <a:ext cx="4176450" cy="1262657"/>
          </a:xfrm>
          <a:prstGeom prst="wedgeRoundRectCallout">
            <a:avLst>
              <a:gd name="adj1" fmla="val -39601"/>
              <a:gd name="adj2" fmla="val 82630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b-NO" sz="2200" dirty="0"/>
              <a:t>Hos flommyggen kan eggene ligge tørt i flere år i påvente av flom, før de klekker.</a:t>
            </a:r>
          </a:p>
        </p:txBody>
      </p:sp>
      <p:sp>
        <p:nvSpPr>
          <p:cNvPr id="3" name="Snakkeboble: rektangel med avrundede hjørner 2">
            <a:extLst>
              <a:ext uri="{FF2B5EF4-FFF2-40B4-BE49-F238E27FC236}">
                <a16:creationId xmlns:a16="http://schemas.microsoft.com/office/drawing/2014/main" id="{F9F19F75-D8DA-199B-F13D-0B27CEB0B3F0}"/>
              </a:ext>
            </a:extLst>
          </p:cNvPr>
          <p:cNvSpPr/>
          <p:nvPr/>
        </p:nvSpPr>
        <p:spPr>
          <a:xfrm>
            <a:off x="7865853" y="4350009"/>
            <a:ext cx="3508276" cy="1208400"/>
          </a:xfrm>
          <a:prstGeom prst="wedgeRoundRectCallout">
            <a:avLst>
              <a:gd name="adj1" fmla="val 44881"/>
              <a:gd name="adj2" fmla="val 94773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/>
              <a:t>Det er en type mygg (kakaoknotten) som sørger for at vi får sjokolade!</a:t>
            </a:r>
          </a:p>
        </p:txBody>
      </p:sp>
    </p:spTree>
    <p:extLst>
      <p:ext uri="{BB962C8B-B14F-4D97-AF65-F5344CB8AC3E}">
        <p14:creationId xmlns:p14="http://schemas.microsoft.com/office/powerpoint/2010/main" val="154540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2" grpId="0" animBg="1"/>
      <p:bldP spid="3" grpId="0" animBg="1"/>
    </p:bldLst>
  </p:timing>
</p:sld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463b6811-b0a4-4b2a-b932-72c4c970c5d2}" enabled="0" method="" siteId="{463b6811-b0a4-4b2a-b932-72c4c970c5d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7856</TotalTime>
  <Words>458</Words>
  <Application>Microsoft Macintosh PowerPoint</Application>
  <PresentationFormat>Widescreen</PresentationFormat>
  <Paragraphs>54</Paragraphs>
  <Slides>12</Slides>
  <Notes>5</Notes>
  <HiddenSlides>0</HiddenSlides>
  <MMClips>0</MMClips>
  <ScaleCrop>false</ScaleCrop>
  <HeadingPairs>
    <vt:vector size="6" baseType="variant">
      <vt:variant>
        <vt:lpstr>Brukte skrifter</vt:lpstr>
      </vt:variant>
      <vt:variant>
        <vt:i4>3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12</vt:i4>
      </vt:variant>
    </vt:vector>
  </HeadingPairs>
  <TitlesOfParts>
    <vt:vector size="16" baseType="lpstr">
      <vt:lpstr>Aptos Display</vt:lpstr>
      <vt:lpstr>Arial</vt:lpstr>
      <vt:lpstr>Aptos</vt:lpstr>
      <vt:lpstr>Office-tema</vt:lpstr>
      <vt:lpstr>Hva og hvem trenger myggen?</vt:lpstr>
      <vt:lpstr>Individ og populasjon</vt:lpstr>
      <vt:lpstr>Endringer i populasjon av mygg</vt:lpstr>
      <vt:lpstr>Skriv ned spørsmålene</vt:lpstr>
      <vt:lpstr>Hvor trives myggen best?</vt:lpstr>
      <vt:lpstr>Myggen – hva eller hvem trenger den?</vt:lpstr>
      <vt:lpstr>Lag minst to ulike næringskjeder som starter med myggen </vt:lpstr>
      <vt:lpstr>Lag et næringsnett med så mange av bildene som mulig</vt:lpstr>
      <vt:lpstr>Hvem blir påvirket hvis myggen forsvinner?</vt:lpstr>
      <vt:lpstr>Hva og hvem trenger myggen?</vt:lpstr>
      <vt:lpstr>Hva og hvem trenger myggen?</vt:lpstr>
      <vt:lpstr>Visste du at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Berit Reitan</dc:creator>
  <cp:lastModifiedBy>Rim Tusvik</cp:lastModifiedBy>
  <cp:revision>61</cp:revision>
  <dcterms:created xsi:type="dcterms:W3CDTF">2025-09-09T10:31:25Z</dcterms:created>
  <dcterms:modified xsi:type="dcterms:W3CDTF">2026-05-21T12:39:46Z</dcterms:modified>
</cp:coreProperties>
</file>