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29" r:id="rId2"/>
    <p:sldId id="336" r:id="rId3"/>
    <p:sldId id="332" r:id="rId4"/>
    <p:sldId id="358" r:id="rId5"/>
    <p:sldId id="365" r:id="rId6"/>
    <p:sldId id="364" r:id="rId7"/>
    <p:sldId id="351" r:id="rId8"/>
    <p:sldId id="348" r:id="rId9"/>
    <p:sldId id="359" r:id="rId10"/>
    <p:sldId id="352" r:id="rId11"/>
    <p:sldId id="357" r:id="rId12"/>
    <p:sldId id="362" r:id="rId13"/>
  </p:sldIdLst>
  <p:sldSz cx="12192000" cy="6858000"/>
  <p:notesSz cx="6858000" cy="9144000"/>
  <p:defaultTextStyle>
    <a:defPPr>
      <a:defRPr lang="nb-N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EF5080E-A7E6-FADB-7044-88AA1AB73D31}" name="Maria Vetleseter Bøe" initials="MVB" userId="S::mariavet@uio.no::49aa581f-0e31-4414-bc2e-bf3ee4c490a6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erit Reitan" initials="BR" lastIdx="2" clrIdx="0">
    <p:extLst>
      <p:ext uri="{19B8F6BF-5375-455C-9EA6-DF929625EA0E}">
        <p15:presenceInfo xmlns:p15="http://schemas.microsoft.com/office/powerpoint/2012/main" userId="S-1-5-21-1927809936-1189766144-1318725885-426714" providerId="AD"/>
      </p:ext>
    </p:extLst>
  </p:cmAuthor>
  <p:cmAuthor id="2" name="Celine Aas" initials="CA" lastIdx="5" clrIdx="1">
    <p:extLst>
      <p:ext uri="{19B8F6BF-5375-455C-9EA6-DF929625EA0E}">
        <p15:presenceInfo xmlns:p15="http://schemas.microsoft.com/office/powerpoint/2012/main" userId="S::celineaa@uio.no::f9465f8d-bd98-4bd9-90d5-11deb68f070f" providerId="AD"/>
      </p:ext>
    </p:extLst>
  </p:cmAuthor>
  <p:cmAuthor id="3" name="Aud Ragnhild Skår" initials="ARS" lastIdx="4" clrIdx="2">
    <p:extLst>
      <p:ext uri="{19B8F6BF-5375-455C-9EA6-DF929625EA0E}">
        <p15:presenceInfo xmlns:p15="http://schemas.microsoft.com/office/powerpoint/2012/main" userId="S::audsk@uio.no::7388df45-53e5-46d9-9978-03708b9b2ae9" providerId="AD"/>
      </p:ext>
    </p:extLst>
  </p:cmAuthor>
  <p:cmAuthor id="4" name="Majken Korsager" initials="MK" lastIdx="1" clrIdx="3">
    <p:extLst>
      <p:ext uri="{19B8F6BF-5375-455C-9EA6-DF929625EA0E}">
        <p15:presenceInfo xmlns:p15="http://schemas.microsoft.com/office/powerpoint/2012/main" userId="S-1-5-21-1927809936-1189766144-1318725885-32297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05D98"/>
    <a:srgbClr val="00599D"/>
    <a:srgbClr val="3A71B9"/>
    <a:srgbClr val="000000"/>
    <a:srgbClr val="E638A8"/>
    <a:srgbClr val="FD6151"/>
    <a:srgbClr val="82320E"/>
    <a:srgbClr val="7E43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826" autoAdjust="0"/>
    <p:restoredTop sz="88256" autoAdjust="0"/>
  </p:normalViewPr>
  <p:slideViewPr>
    <p:cSldViewPr snapToGrid="0">
      <p:cViewPr varScale="1">
        <p:scale>
          <a:sx n="65" d="100"/>
          <a:sy n="65" d="100"/>
        </p:scale>
        <p:origin x="116" y="56"/>
      </p:cViewPr>
      <p:guideLst/>
    </p:cSldViewPr>
  </p:slideViewPr>
  <p:outlineViewPr>
    <p:cViewPr>
      <p:scale>
        <a:sx n="33" d="100"/>
        <a:sy n="33" d="100"/>
      </p:scale>
      <p:origin x="0" y="-168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1B7FDD-528D-47C5-8054-40D30C210A7B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b-N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67E091-2504-4499-A49A-C966FD9579DD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580248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yqHiShYGkZQ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67E091-2504-4499-A49A-C966FD9579DD}" type="slidenum">
              <a:rPr lang="nb-NO" smtClean="0"/>
              <a:t>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0572018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67E091-2504-4499-A49A-C966FD9579DD}" type="slidenum">
              <a:rPr lang="nb-NO" smtClean="0"/>
              <a:t>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2372662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 </a:t>
            </a:r>
            <a:r>
              <a:rPr lang="en-US" dirty="0" err="1"/>
              <a:t>filmen</a:t>
            </a:r>
            <a:r>
              <a:rPr lang="en-US" dirty="0"/>
              <a:t> </a:t>
            </a:r>
            <a:r>
              <a:rPr lang="en-US" dirty="0" err="1"/>
              <a:t>fram</a:t>
            </a:r>
            <a:r>
              <a:rPr lang="en-US" dirty="0"/>
              <a:t> </a:t>
            </a:r>
            <a:r>
              <a:rPr lang="en-US" dirty="0" err="1"/>
              <a:t>til</a:t>
            </a:r>
            <a:r>
              <a:rPr lang="en-US" dirty="0"/>
              <a:t> 2min </a:t>
            </a:r>
            <a:r>
              <a:rPr lang="en-US" dirty="0" err="1"/>
              <a:t>og</a:t>
            </a:r>
            <a:r>
              <a:rPr lang="en-US" dirty="0"/>
              <a:t> 19s. </a:t>
            </a:r>
            <a:r>
              <a:rPr lang="nb-NO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3"/>
              </a:rPr>
              <a:t>https://youtu.be/yqHiShYGkZQ</a:t>
            </a:r>
            <a:endParaRPr lang="nb-N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67E091-2504-4499-A49A-C966FD9579DD}" type="slidenum">
              <a:rPr lang="nb-NO" smtClean="0"/>
              <a:t>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3035271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BBFBC1-611F-58B8-0CE8-DD0E9A6E0E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9C5CDABD-2AEF-FC06-DB12-3A24EA5350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21BE8110-7AC4-1A68-917B-1BD9B6155E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B5AA2C16-D960-D03F-91EE-22F4899A87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67E091-2504-4499-A49A-C966FD9579DD}" type="slidenum">
              <a:rPr lang="nb-NO" smtClean="0"/>
              <a:t>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8247244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67E091-2504-4499-A49A-C966FD9579DD}" type="slidenum">
              <a:rPr lang="nb-NO" smtClean="0"/>
              <a:t>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915701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noProof="0" dirty="0"/>
              <a:t>Du krymper mens du står oppreist. Når du ligger i noen timer, fylles lommene mellom ryggvirvlene seg opp igjen med væske. </a:t>
            </a:r>
          </a:p>
          <a:p>
            <a:r>
              <a:rPr lang="nb-NO" noProof="0" dirty="0"/>
              <a:t>Astronautene får tilbake sin vanlige høyde (krymper), etter en tid nede på jorda igjen.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67E091-2504-4499-A49A-C966FD9579DD}" type="slidenum">
              <a:rPr lang="nb-NO" smtClean="0"/>
              <a:t>10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3438371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67E091-2504-4499-A49A-C966FD9579DD}" type="slidenum">
              <a:rPr lang="nb-NO" smtClean="0"/>
              <a:t>11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809997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nb-N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755127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002350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815058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928141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743252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742055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971058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761892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nb-NO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349240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94615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665474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nb-NO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b-N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14D16-A8A6-43E2-99A0-A9232FCD87FE}" type="datetimeFigureOut">
              <a:rPr lang="nb-NO" smtClean="0"/>
              <a:t>04.05.2026</a:t>
            </a:fld>
            <a:endParaRPr lang="nb-N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b-N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E52E0-D1B2-4178-862A-A8FAD0B1D72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55328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yqHiShYGkZQ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iUvXmRDwEQ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90337" y="640080"/>
            <a:ext cx="4271971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nb-NO" sz="4800" dirty="0"/>
              <a:t>Hvordan trener astronauter etter en romferd?</a:t>
            </a:r>
            <a:endParaRPr lang="en-US" sz="48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stronaut som går på månen. Foto">
            <a:extLst>
              <a:ext uri="{FF2B5EF4-FFF2-40B4-BE49-F238E27FC236}">
                <a16:creationId xmlns:a16="http://schemas.microsoft.com/office/drawing/2014/main" id="{FC0596B3-B8B5-F1EF-B4C8-AAC8235948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777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5A24797A-2F2A-73C3-F7FB-255D692AF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105" y="-1464824"/>
            <a:ext cx="10515600" cy="1325563"/>
          </a:xfrm>
        </p:spPr>
        <p:txBody>
          <a:bodyPr/>
          <a:lstStyle/>
          <a:p>
            <a:r>
              <a:rPr lang="nb-NO" dirty="0"/>
              <a:t>Hvorfor trene?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som gjør yoga på stranda.">
            <a:extLst>
              <a:ext uri="{FF2B5EF4-FFF2-40B4-BE49-F238E27FC236}">
                <a16:creationId xmlns:a16="http://schemas.microsoft.com/office/drawing/2014/main" id="{EBE17AD9-1FCD-A8D5-2218-FA528EECFD3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02" r="3440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6" name="Plasshaldar for innhald 5">
            <a:extLst>
              <a:ext uri="{FF2B5EF4-FFF2-40B4-BE49-F238E27FC236}">
                <a16:creationId xmlns:a16="http://schemas.microsoft.com/office/drawing/2014/main" id="{1A83DB0E-2AF2-4807-B5C2-C723082AD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3679" y="666044"/>
            <a:ext cx="4393209" cy="31268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nb-NO" sz="2200">
                <a:ea typeface="Calibri" panose="020F0502020204030204" pitchFamily="34" charset="0"/>
              </a:rPr>
              <a:t>Nå har dere prøvd noen av øvelsene som astronauter gjør når de kommer tilbake fra verdensrommet.</a:t>
            </a:r>
            <a:br>
              <a:rPr lang="nb-NO" sz="2200">
                <a:ea typeface="Calibri" panose="020F0502020204030204" pitchFamily="34" charset="0"/>
              </a:rPr>
            </a:br>
            <a:endParaRPr lang="nb-NO" sz="2200"/>
          </a:p>
          <a:p>
            <a:pPr marL="0" indent="0">
              <a:buNone/>
            </a:pPr>
            <a:r>
              <a:rPr lang="nb-NO" sz="2200">
                <a:ea typeface="Calibri" panose="020F0502020204030204" pitchFamily="34" charset="0"/>
              </a:rPr>
              <a:t>Tenk-par-del:</a:t>
            </a:r>
          </a:p>
          <a:p>
            <a:pPr marL="0" indent="0">
              <a:buNone/>
            </a:pPr>
            <a:r>
              <a:rPr lang="nb-NO" sz="2200">
                <a:ea typeface="Calibri" panose="020F0502020204030204" pitchFamily="34" charset="0"/>
              </a:rPr>
              <a:t>Hva skjedde da dere gjorde samme øvelse flere ganger?</a:t>
            </a:r>
            <a:endParaRPr lang="nb-NO" sz="2200"/>
          </a:p>
          <a:p>
            <a:pPr marL="0" indent="0">
              <a:buNone/>
            </a:pPr>
            <a:r>
              <a:rPr lang="nb-NO" sz="2200"/>
              <a:t>Se på tidene dere noterte ute.</a:t>
            </a:r>
            <a:endParaRPr lang="nb-NO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087B91-B21F-4FE7-D1B1-B78B530C7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3923" y="4071397"/>
            <a:ext cx="2445782" cy="2240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68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b-NO" dirty="0"/>
          </a:p>
        </p:txBody>
      </p:sp>
      <p:sp>
        <p:nvSpPr>
          <p:cNvPr id="2" name="Tittel 1">
            <a:extLst>
              <a:ext uri="{FF2B5EF4-FFF2-40B4-BE49-F238E27FC236}">
                <a16:creationId xmlns:a16="http://schemas.microsoft.com/office/drawing/2014/main" id="{FCD474C2-ADF4-4E33-AFEA-FAAC1DA17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4264150" cy="1899912"/>
          </a:xfrm>
        </p:spPr>
        <p:txBody>
          <a:bodyPr>
            <a:noAutofit/>
          </a:bodyPr>
          <a:lstStyle/>
          <a:p>
            <a:r>
              <a:rPr lang="nb-NO" sz="3400" dirty="0">
                <a:effectLst/>
              </a:rPr>
              <a:t>Hvorfor er det viktig for astronauter å trene opp balansen igjen?</a:t>
            </a:r>
          </a:p>
        </p:txBody>
      </p:sp>
      <p:pic>
        <p:nvPicPr>
          <p:cNvPr id="9" name="Picture 8" descr="Bilde fra et kjøkken der personen svever sammen med katter, matskåler og mikrobølgeovner.">
            <a:extLst>
              <a:ext uri="{FF2B5EF4-FFF2-40B4-BE49-F238E27FC236}">
                <a16:creationId xmlns:a16="http://schemas.microsoft.com/office/drawing/2014/main" id="{65021EF1-0B3C-EA8F-2D04-4B8CB881B80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54" b="11150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DDDE6-7A53-DDB7-253A-E00D907D9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b-NO" sz="2200" dirty="0"/>
              <a:t>Først må vi se litt nærmere på begrepet «vektløshet» (mikrogravitasjon).</a:t>
            </a:r>
            <a:endParaRPr lang="nb-NO" sz="22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8222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omstasjonen med jorda i bakgrunnen under. Foto">
            <a:hlinkClick r:id="rId3"/>
            <a:extLst>
              <a:ext uri="{FF2B5EF4-FFF2-40B4-BE49-F238E27FC236}">
                <a16:creationId xmlns:a16="http://schemas.microsoft.com/office/drawing/2014/main" id="{DA06FA30-106F-F6FC-DA80-2A075ECC97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71" t="2939" r="122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471032-88BC-114E-CBEE-4DB520084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67900"/>
            <a:ext cx="10515600" cy="1325563"/>
          </a:xfrm>
        </p:spPr>
        <p:txBody>
          <a:bodyPr/>
          <a:lstStyle/>
          <a:p>
            <a:pPr algn="ctr"/>
            <a:r>
              <a:rPr lang="nb-NO" dirty="0">
                <a:solidFill>
                  <a:schemeClr val="bg1"/>
                </a:solidFill>
              </a:rPr>
              <a:t>Hva er mikrogravitasjon («vektløshet»)?</a:t>
            </a:r>
          </a:p>
        </p:txBody>
      </p:sp>
      <p:grpSp>
        <p:nvGrpSpPr>
          <p:cNvPr id="8" name="Group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254906" y="4893463"/>
            <a:ext cx="1736203" cy="1495762"/>
            <a:chOff x="5254906" y="4893463"/>
            <a:chExt cx="1736203" cy="1495762"/>
          </a:xfrm>
        </p:grpSpPr>
        <p:sp>
          <p:nvSpPr>
            <p:cNvPr id="6" name="Oval 5">
              <a:hlinkClick r:id="rId3"/>
            </p:cNvPr>
            <p:cNvSpPr/>
            <p:nvPr/>
          </p:nvSpPr>
          <p:spPr>
            <a:xfrm>
              <a:off x="5254906" y="4893463"/>
              <a:ext cx="1736203" cy="1495762"/>
            </a:xfrm>
            <a:prstGeom prst="ellipse">
              <a:avLst/>
            </a:prstGeom>
            <a:solidFill>
              <a:srgbClr val="000000">
                <a:alpha val="27843"/>
              </a:srgb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n-NO"/>
            </a:p>
          </p:txBody>
        </p:sp>
        <p:sp>
          <p:nvSpPr>
            <p:cNvPr id="7" name="Isosceles Triangle 6"/>
            <p:cNvSpPr/>
            <p:nvPr/>
          </p:nvSpPr>
          <p:spPr>
            <a:xfrm rot="5400000">
              <a:off x="5858500" y="5246358"/>
              <a:ext cx="806807" cy="789972"/>
            </a:xfrm>
            <a:prstGeom prst="triangl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n-NO"/>
            </a:p>
          </p:txBody>
        </p:sp>
      </p:grpSp>
    </p:spTree>
    <p:extLst>
      <p:ext uri="{BB962C8B-B14F-4D97-AF65-F5344CB8AC3E}">
        <p14:creationId xmlns:p14="http://schemas.microsoft.com/office/powerpoint/2010/main" val="1768910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lassholder for innhold 4" descr="Astronaut utenfor romstasjonen med jorda i bakgrunnen.">
            <a:extLst>
              <a:ext uri="{FF2B5EF4-FFF2-40B4-BE49-F238E27FC236}">
                <a16:creationId xmlns:a16="http://schemas.microsoft.com/office/drawing/2014/main" id="{5EDD88EE-176D-7579-8849-C07A80B007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ittel 1">
            <a:extLst>
              <a:ext uri="{FF2B5EF4-FFF2-40B4-BE49-F238E27FC236}">
                <a16:creationId xmlns:a16="http://schemas.microsoft.com/office/drawing/2014/main" id="{145F73AF-A8CA-9557-8C33-13805992F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78" y="179574"/>
            <a:ext cx="7196322" cy="1899912"/>
          </a:xfrm>
        </p:spPr>
        <p:txBody>
          <a:bodyPr>
            <a:normAutofit/>
          </a:bodyPr>
          <a:lstStyle/>
          <a:p>
            <a:r>
              <a:rPr lang="nb-NO" sz="4000" dirty="0">
                <a:solidFill>
                  <a:schemeClr val="bg1"/>
                </a:solidFill>
                <a:effectLst/>
              </a:rPr>
              <a:t>Hvorfor kjenner vi ikke tyngdekraften når vi er i fritt fall</a:t>
            </a:r>
            <a:r>
              <a:rPr lang="en-US" sz="4000" dirty="0">
                <a:solidFill>
                  <a:schemeClr val="bg1"/>
                </a:solidFill>
                <a:effectLst/>
              </a:rPr>
              <a:t>?</a:t>
            </a:r>
            <a:endParaRPr lang="nb-NO" sz="4000" dirty="0">
              <a:solidFill>
                <a:schemeClr val="bg1"/>
              </a:solidFill>
              <a:effectLst>
                <a:glow rad="101600">
                  <a:schemeClr val="accent1">
                    <a:lumMod val="20000"/>
                    <a:lumOff val="80000"/>
                    <a:alpha val="60000"/>
                  </a:schemeClr>
                </a:glow>
              </a:effectLst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A02B7ED-A082-CF1D-7499-4EF6F05A63D5}"/>
              </a:ext>
            </a:extLst>
          </p:cNvPr>
          <p:cNvSpPr txBox="1">
            <a:spLocks/>
          </p:cNvSpPr>
          <p:nvPr/>
        </p:nvSpPr>
        <p:spPr>
          <a:xfrm>
            <a:off x="218954" y="1975556"/>
            <a:ext cx="6947966" cy="40301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nb-NO" sz="2200" dirty="0">
                <a:solidFill>
                  <a:schemeClr val="bg1"/>
                </a:solidFill>
              </a:rPr>
              <a:t>Fritt fall betyr at vi faller hele tiden (på grunn av tyngdekraften), men vi merker det ikke, fordi alt annet rundt oss faller også.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nb-NO" sz="2200" dirty="0">
                <a:solidFill>
                  <a:schemeClr val="bg1"/>
                </a:solidFill>
              </a:rPr>
              <a:t>Dette kan sammenlignes med at vi opplever at vi er i ro inne i et fly, selv om det går fort framover. Fordi alt rundt oss går like fort framover.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nb-NO" sz="2200" dirty="0">
                <a:solidFill>
                  <a:schemeClr val="bg1"/>
                </a:solidFill>
              </a:rPr>
              <a:t>Når det flyet er et romskip som ikke går framover med konstant fart, men hele tiden faller nedover i fritt fall, kjennes det ut som om tyngdekraften er borte.</a:t>
            </a:r>
          </a:p>
        </p:txBody>
      </p:sp>
    </p:spTree>
    <p:extLst>
      <p:ext uri="{BB962C8B-B14F-4D97-AF65-F5344CB8AC3E}">
        <p14:creationId xmlns:p14="http://schemas.microsoft.com/office/powerpoint/2010/main" val="3114655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EEE4DA-6465-1BEA-002E-FA7A3F5755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F69036C-A474-1776-8CE8-32BDB81C4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stronaut utenfor romstasjonen med jorda i bakgrunnen.">
            <a:extLst>
              <a:ext uri="{FF2B5EF4-FFF2-40B4-BE49-F238E27FC236}">
                <a16:creationId xmlns:a16="http://schemas.microsoft.com/office/drawing/2014/main" id="{099FB252-3CDD-F239-5449-9729F88A11B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14" b="23314"/>
          <a:stretch/>
        </p:blipFill>
        <p:spPr>
          <a:xfrm>
            <a:off x="3240910" y="10"/>
            <a:ext cx="8951087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198FB73B-6767-8705-E0A5-2C6024598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tel 1">
            <a:extLst>
              <a:ext uri="{FF2B5EF4-FFF2-40B4-BE49-F238E27FC236}">
                <a16:creationId xmlns:a16="http://schemas.microsoft.com/office/drawing/2014/main" id="{72309467-DAED-2356-D491-14CB83B82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166" y="243980"/>
            <a:ext cx="5704834" cy="1899912"/>
          </a:xfrm>
        </p:spPr>
        <p:txBody>
          <a:bodyPr>
            <a:normAutofit/>
          </a:bodyPr>
          <a:lstStyle/>
          <a:p>
            <a:r>
              <a:rPr lang="nb-NO" sz="4000" dirty="0">
                <a:effectLst/>
              </a:rPr>
              <a:t>Hva skjer med balansen i verdensrommet</a:t>
            </a:r>
            <a:r>
              <a:rPr lang="en-US" sz="4000" dirty="0">
                <a:effectLst/>
              </a:rPr>
              <a:t>?</a:t>
            </a:r>
            <a:endParaRPr lang="nb-NO" sz="4000" dirty="0">
              <a:effectLst>
                <a:glow rad="101600">
                  <a:schemeClr val="accent1">
                    <a:lumMod val="20000"/>
                    <a:lumOff val="80000"/>
                    <a:alpha val="6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5C1A6-38A3-D573-E982-D65011804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825" y="1985848"/>
            <a:ext cx="5557296" cy="37427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nb-NO" sz="2200" dirty="0"/>
              <a:t>Når vi er på jorda, bruker balanseorganet i øret tyngdekraften til å finne ut hva som er opp og ned. I tillegg får vi også informasjon gjennom synet. </a:t>
            </a:r>
          </a:p>
          <a:p>
            <a:pPr marL="0" indent="0">
              <a:buNone/>
            </a:pPr>
            <a:r>
              <a:rPr lang="nb-NO" sz="2200" dirty="0"/>
              <a:t>I vektløshet merker ikke balanseorganet tyngdekraften lenger, og hjernen blir forvirret. Etter en stund vil hjernen bare bruke synet til å orientere seg.    </a:t>
            </a:r>
          </a:p>
          <a:p>
            <a:pPr marL="0" indent="0">
              <a:buNone/>
            </a:pPr>
            <a:r>
              <a:rPr lang="nb-NO" sz="2200" dirty="0"/>
              <a:t>Når astronautene kommer tilbake til jorda, bruker hjernen litt tid på å tilpasse seg signalene fra balanseorganet igjen. De blir svimle og mister ofte balansen. Derfor må astronautene trene balanseøvelser. </a:t>
            </a:r>
          </a:p>
        </p:txBody>
      </p:sp>
      <p:sp>
        <p:nvSpPr>
          <p:cNvPr id="4" name="Snakkeboble: oval 3">
            <a:extLst>
              <a:ext uri="{FF2B5EF4-FFF2-40B4-BE49-F238E27FC236}">
                <a16:creationId xmlns:a16="http://schemas.microsoft.com/office/drawing/2014/main" id="{F7E9898E-9599-BE2A-71AF-3322BF306EEF}"/>
              </a:ext>
            </a:extLst>
          </p:cNvPr>
          <p:cNvSpPr/>
          <p:nvPr/>
        </p:nvSpPr>
        <p:spPr>
          <a:xfrm>
            <a:off x="9063319" y="793102"/>
            <a:ext cx="2913078" cy="1810139"/>
          </a:xfrm>
          <a:prstGeom prst="wedgeEllipseCallout">
            <a:avLst/>
          </a:prstGeom>
          <a:solidFill>
            <a:srgbClr val="305D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nb-NO" dirty="0"/>
              <a:t>Har du vært om bord i båt og opplevd å bli svimmel/ustø når du kommer på land igjen?</a:t>
            </a:r>
          </a:p>
        </p:txBody>
      </p:sp>
      <p:sp>
        <p:nvSpPr>
          <p:cNvPr id="5" name="Snakkeboble: oval 4">
            <a:extLst>
              <a:ext uri="{FF2B5EF4-FFF2-40B4-BE49-F238E27FC236}">
                <a16:creationId xmlns:a16="http://schemas.microsoft.com/office/drawing/2014/main" id="{C465F212-EEFF-D2B4-0F0E-4F9EFEB593AB}"/>
              </a:ext>
            </a:extLst>
          </p:cNvPr>
          <p:cNvSpPr/>
          <p:nvPr/>
        </p:nvSpPr>
        <p:spPr>
          <a:xfrm>
            <a:off x="8864397" y="3110204"/>
            <a:ext cx="2913078" cy="1810139"/>
          </a:xfrm>
          <a:prstGeom prst="wedgeEllipseCallout">
            <a:avLst/>
          </a:prstGeom>
          <a:solidFill>
            <a:srgbClr val="305D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nb-NO" dirty="0"/>
              <a:t>Det ligner på følelsen astronautene får når de kommer tilbake til jorda.</a:t>
            </a:r>
          </a:p>
        </p:txBody>
      </p:sp>
    </p:spTree>
    <p:extLst>
      <p:ext uri="{BB962C8B-B14F-4D97-AF65-F5344CB8AC3E}">
        <p14:creationId xmlns:p14="http://schemas.microsoft.com/office/powerpoint/2010/main" val="1293444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B9CE0-47D4-49D2-3AAA-D19032852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nb-NO" sz="3600" dirty="0"/>
              <a:t>Hvordan er følelsen av å være vektløs?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03ED778-12C2-8E5E-C7AD-FF942762D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319286" cy="35912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b-NO" sz="2200" dirty="0"/>
              <a:t>Jobb i par.</a:t>
            </a:r>
          </a:p>
          <a:p>
            <a:pPr marL="0" indent="0">
              <a:buNone/>
            </a:pPr>
            <a:r>
              <a:rPr lang="nb-NO" sz="2200" dirty="0"/>
              <a:t>Den ene skal stå med armene ned langs siden og prøve å presse armene oppover, mens den andre holder igjen i 30 sekunder. </a:t>
            </a:r>
          </a:p>
          <a:p>
            <a:pPr marL="0" indent="0">
              <a:buNone/>
            </a:pPr>
            <a:r>
              <a:rPr lang="nb-NO" sz="2200" dirty="0"/>
              <a:t>Hva skjer når armene «slippes fri»?</a:t>
            </a:r>
          </a:p>
          <a:p>
            <a:pPr marL="0" indent="0">
              <a:buNone/>
            </a:pPr>
            <a:r>
              <a:rPr lang="nb-NO" sz="2200" dirty="0"/>
              <a:t>Bytt roller og gjenta.</a:t>
            </a:r>
          </a:p>
        </p:txBody>
      </p:sp>
      <p:pic>
        <p:nvPicPr>
          <p:cNvPr id="5" name="Content Placeholder 4" descr="Såpebobler som svever i lufta">
            <a:extLst>
              <a:ext uri="{FF2B5EF4-FFF2-40B4-BE49-F238E27FC236}">
                <a16:creationId xmlns:a16="http://schemas.microsoft.com/office/drawing/2014/main" id="{E4C9C636-1051-FDD8-B57A-33E1DD97EC5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09" r="26825" b="-1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953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or fallskjermgruppe i luften">
            <a:extLst>
              <a:ext uri="{FF2B5EF4-FFF2-40B4-BE49-F238E27FC236}">
                <a16:creationId xmlns:a16="http://schemas.microsoft.com/office/drawing/2014/main" id="{6F57D526-C54D-A118-0A4D-4DAEEDD51C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07" r="2730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08EB7-6DA7-63AA-7A28-0296D7D05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Tyngdekraften</a:t>
            </a:r>
            <a:r>
              <a:rPr lang="en-US" sz="4000" dirty="0"/>
              <a:t> trekker </a:t>
            </a:r>
            <a:r>
              <a:rPr lang="en-US" sz="4000"/>
              <a:t>oss</a:t>
            </a:r>
            <a:r>
              <a:rPr lang="en-US" sz="4000" dirty="0"/>
              <a:t> </a:t>
            </a:r>
            <a:r>
              <a:rPr lang="en-US" sz="4000"/>
              <a:t>ned</a:t>
            </a:r>
            <a:r>
              <a:rPr lang="en-US" sz="4000" dirty="0"/>
              <a:t> mot </a:t>
            </a:r>
            <a:r>
              <a:rPr lang="en-US" sz="4000"/>
              <a:t>jorda</a:t>
            </a:r>
            <a:endParaRPr lang="nb-NO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E6337-E440-45A6-077B-6E661E60C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b-NO" sz="2200" dirty="0"/>
              <a:t>Dere opplevde nå følelsen av at armene var «vektløse». Det kan likne følelsen astronautene har når de er på romstasjonen.</a:t>
            </a:r>
          </a:p>
          <a:p>
            <a:pPr marL="0" indent="0">
              <a:buNone/>
            </a:pPr>
            <a:r>
              <a:rPr lang="nb-NO" sz="2200" dirty="0"/>
              <a:t>Når astronautene kommer tilbake til jorda, føles enhver bevegelse veldig tung, helt til de har vent seg til å kjenne tyngdekraften på vanlig måte </a:t>
            </a:r>
            <a:r>
              <a:rPr lang="nb-NO" sz="2000" dirty="0"/>
              <a:t>igjen.  </a:t>
            </a:r>
          </a:p>
          <a:p>
            <a:endParaRPr lang="nb-NO" sz="2000" dirty="0"/>
          </a:p>
        </p:txBody>
      </p:sp>
    </p:spTree>
    <p:extLst>
      <p:ext uri="{BB962C8B-B14F-4D97-AF65-F5344CB8AC3E}">
        <p14:creationId xmlns:p14="http://schemas.microsoft.com/office/powerpoint/2010/main" val="413239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Person som trener balanse på et berg ved sjøen.">
            <a:extLst>
              <a:ext uri="{FF2B5EF4-FFF2-40B4-BE49-F238E27FC236}">
                <a16:creationId xmlns:a16="http://schemas.microsoft.com/office/drawing/2014/main" id="{610DE139-4EA6-28C5-4312-5D44AC83EE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32"/>
            <a:ext cx="12192000" cy="6881279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6C5E78-41A6-35C6-EEA4-89C827BCA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>
                <a:solidFill>
                  <a:schemeClr val="bg1"/>
                </a:solidFill>
                <a:effectLst/>
              </a:rPr>
              <a:t>Hvordan kan man trene balanse?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ADC0-7363-6434-9063-B2A171B00F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480384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b-NO" sz="2200" dirty="0">
                <a:solidFill>
                  <a:schemeClr val="bg1"/>
                </a:solidFill>
                <a:effectLst>
                  <a:glow rad="101600">
                    <a:srgbClr val="00599D"/>
                  </a:glow>
                </a:effectLst>
              </a:rPr>
              <a:t>Når astronautene kommer tilbake til jorda, må hjernen deres på nytt lære hvordan den skal bruke informasjonen fra øynene, balanseorganet i det indre øret og musklene, for å kontrollere kroppsbevegelsene. </a:t>
            </a:r>
          </a:p>
        </p:txBody>
      </p:sp>
      <p:sp>
        <p:nvSpPr>
          <p:cNvPr id="5" name="Speech Bubble: Oval 9">
            <a:extLst>
              <a:ext uri="{FF2B5EF4-FFF2-40B4-BE49-F238E27FC236}">
                <a16:creationId xmlns:a16="http://schemas.microsoft.com/office/drawing/2014/main" id="{0E9B6458-B4F3-F803-4C58-3B60D0E53C43}"/>
              </a:ext>
            </a:extLst>
          </p:cNvPr>
          <p:cNvSpPr/>
          <p:nvPr/>
        </p:nvSpPr>
        <p:spPr>
          <a:xfrm>
            <a:off x="456255" y="4505412"/>
            <a:ext cx="4114067" cy="1987463"/>
          </a:xfrm>
          <a:prstGeom prst="wedgeEllipseCallout">
            <a:avLst>
              <a:gd name="adj1" fmla="val 60188"/>
              <a:gd name="adj2" fmla="val 1737"/>
            </a:avLst>
          </a:prstGeom>
          <a:solidFill>
            <a:srgbClr val="305D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nb-NO" sz="2200" dirty="0"/>
              <a:t>Det gjør de ved å trene ulike balanseøvelser, slike som dere prøvde ute i starten av økta.</a:t>
            </a:r>
          </a:p>
        </p:txBody>
      </p:sp>
    </p:spTree>
    <p:extLst>
      <p:ext uri="{BB962C8B-B14F-4D97-AF65-F5344CB8AC3E}">
        <p14:creationId xmlns:p14="http://schemas.microsoft.com/office/powerpoint/2010/main" val="270919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b-NO" dirty="0"/>
          </a:p>
        </p:txBody>
      </p:sp>
      <p:pic>
        <p:nvPicPr>
          <p:cNvPr id="6" name="Picture 5" descr="Astronaut som jobber utenfor romstasjonen.">
            <a:extLst>
              <a:ext uri="{FF2B5EF4-FFF2-40B4-BE49-F238E27FC236}">
                <a16:creationId xmlns:a16="http://schemas.microsoft.com/office/drawing/2014/main" id="{2C271A7B-8DBB-6D51-BF32-B64590FA5B7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69" b="1"/>
          <a:stretch/>
        </p:blipFill>
        <p:spPr>
          <a:xfrm>
            <a:off x="1" y="9"/>
            <a:ext cx="9980026" cy="707812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b-NO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08EB7-6DA7-63AA-7A28-0296D7D05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nb-NO" sz="4000" dirty="0"/>
              <a:t>Visste du at …</a:t>
            </a:r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0E9B6458-B4F3-F803-4C58-3B60D0E53C43}"/>
              </a:ext>
            </a:extLst>
          </p:cNvPr>
          <p:cNvSpPr/>
          <p:nvPr/>
        </p:nvSpPr>
        <p:spPr>
          <a:xfrm>
            <a:off x="7168443" y="3521515"/>
            <a:ext cx="4850765" cy="1987463"/>
          </a:xfrm>
          <a:prstGeom prst="wedgeEllipseCallout">
            <a:avLst>
              <a:gd name="adj1" fmla="val -1581"/>
              <a:gd name="adj2" fmla="val -77505"/>
            </a:avLst>
          </a:prstGeom>
          <a:solidFill>
            <a:srgbClr val="305D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nb-NO" sz="2200" dirty="0"/>
              <a:t>Det er fordi de små lommene mellom ryggvirvlene ikke presses sammen slik de gjør nede på jorda.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BB08ADAE-93EE-6570-FB0D-B36D49C9EC2F}"/>
              </a:ext>
            </a:extLst>
          </p:cNvPr>
          <p:cNvSpPr/>
          <p:nvPr/>
        </p:nvSpPr>
        <p:spPr>
          <a:xfrm>
            <a:off x="880533" y="4680220"/>
            <a:ext cx="4074744" cy="1485961"/>
          </a:xfrm>
          <a:prstGeom prst="wedgeEllipseCallou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2200" dirty="0">
                <a:solidFill>
                  <a:srgbClr val="0070C0"/>
                </a:solidFill>
              </a:rPr>
              <a:t>Hva mer undersøker astronautene mens de er på romstasjonen?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284719" y="2011680"/>
            <a:ext cx="455401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sz="2200" dirty="0"/>
              <a:t>Astronauter kan bli flere centimeter lengre mens de er i verdensrommet.</a:t>
            </a:r>
          </a:p>
          <a:p>
            <a:endParaRPr lang="nn-NO" sz="2200" dirty="0"/>
          </a:p>
        </p:txBody>
      </p:sp>
    </p:spTree>
    <p:extLst>
      <p:ext uri="{BB962C8B-B14F-4D97-AF65-F5344CB8AC3E}">
        <p14:creationId xmlns:p14="http://schemas.microsoft.com/office/powerpoint/2010/main" val="28295726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DE2B4-8EB2-915B-0E6A-072BA1DDF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Forskning i verdensrommet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7C982-5505-11A5-3637-9AF6E0D28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95957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b-NO" sz="2200" b="0" i="0" dirty="0">
                <a:solidFill>
                  <a:srgbClr val="333333"/>
                </a:solidFill>
                <a:effectLst/>
              </a:rPr>
              <a:t>Se filmen A Laboratory in Space.</a:t>
            </a:r>
          </a:p>
          <a:p>
            <a:pPr marL="0" indent="0">
              <a:buNone/>
            </a:pPr>
            <a:r>
              <a:rPr lang="nb-NO" sz="2200" b="0" i="0" dirty="0">
                <a:solidFill>
                  <a:srgbClr val="333333"/>
                </a:solidFill>
                <a:effectLst/>
              </a:rPr>
              <a:t>Finn minst ett eksempel på</a:t>
            </a:r>
            <a:r>
              <a:rPr lang="nb-NO" sz="2200" dirty="0">
                <a:solidFill>
                  <a:srgbClr val="333333"/>
                </a:solidFill>
              </a:rPr>
              <a:t>:</a:t>
            </a:r>
            <a:endParaRPr lang="nb-NO" sz="2200" b="0" i="0" dirty="0">
              <a:solidFill>
                <a:srgbClr val="333333"/>
              </a:solidFill>
              <a:effectLst/>
            </a:endParaRPr>
          </a:p>
          <a:p>
            <a:r>
              <a:rPr lang="nb-NO" sz="2200" dirty="0">
                <a:solidFill>
                  <a:srgbClr val="333333"/>
                </a:solidFill>
              </a:rPr>
              <a:t>hva astronautene undersøker mens de er på romstasjonen</a:t>
            </a:r>
          </a:p>
          <a:p>
            <a:r>
              <a:rPr lang="nb-NO" sz="2200" dirty="0">
                <a:solidFill>
                  <a:srgbClr val="333333"/>
                </a:solidFill>
              </a:rPr>
              <a:t>hva forskningen på stasjonen har bidratt til </a:t>
            </a:r>
            <a:endParaRPr lang="nb-NO" sz="2200" b="0" i="0" dirty="0">
              <a:solidFill>
                <a:srgbClr val="333333"/>
              </a:solidFill>
              <a:effectLst/>
            </a:endParaRPr>
          </a:p>
          <a:p>
            <a:pPr marL="0" indent="0">
              <a:buNone/>
            </a:pPr>
            <a:br>
              <a:rPr lang="nb-NO" sz="2200" b="0" i="0" dirty="0">
                <a:solidFill>
                  <a:srgbClr val="333333"/>
                </a:solidFill>
                <a:effectLst/>
                <a:latin typeface="__Roboto_9cc70f"/>
              </a:rPr>
            </a:br>
            <a:endParaRPr lang="nb-NO" sz="2200" dirty="0"/>
          </a:p>
        </p:txBody>
      </p:sp>
      <p:pic>
        <p:nvPicPr>
          <p:cNvPr id="6" name="Picture 5" descr="Skjermdump fra video som viser romstasjonen som svever over jorda. Foto">
            <a:hlinkClick r:id="rId3"/>
            <a:extLst>
              <a:ext uri="{FF2B5EF4-FFF2-40B4-BE49-F238E27FC236}">
                <a16:creationId xmlns:a16="http://schemas.microsoft.com/office/drawing/2014/main" id="{697C8CF1-C69C-27C6-E158-931F447B5D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7661" y="1825625"/>
            <a:ext cx="6381296" cy="3602460"/>
          </a:xfrm>
          <a:prstGeom prst="rect">
            <a:avLst/>
          </a:prstGeom>
        </p:spPr>
      </p:pic>
      <p:grpSp>
        <p:nvGrpSpPr>
          <p:cNvPr id="5" name="Group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20773" y="2878974"/>
            <a:ext cx="1736203" cy="1495762"/>
            <a:chOff x="5254906" y="4893463"/>
            <a:chExt cx="1736203" cy="1495762"/>
          </a:xfrm>
        </p:grpSpPr>
        <p:sp>
          <p:nvSpPr>
            <p:cNvPr id="7" name="Oval 6">
              <a:hlinkClick r:id="rId3"/>
            </p:cNvPr>
            <p:cNvSpPr/>
            <p:nvPr/>
          </p:nvSpPr>
          <p:spPr>
            <a:xfrm>
              <a:off x="5254906" y="4893463"/>
              <a:ext cx="1736203" cy="1495762"/>
            </a:xfrm>
            <a:prstGeom prst="ellipse">
              <a:avLst/>
            </a:prstGeom>
            <a:solidFill>
              <a:srgbClr val="000000">
                <a:alpha val="27843"/>
              </a:srgb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b-NO" dirty="0"/>
            </a:p>
          </p:txBody>
        </p:sp>
        <p:sp>
          <p:nvSpPr>
            <p:cNvPr id="8" name="Isosceles Triangle 7"/>
            <p:cNvSpPr/>
            <p:nvPr/>
          </p:nvSpPr>
          <p:spPr>
            <a:xfrm rot="5400000">
              <a:off x="5858500" y="5246358"/>
              <a:ext cx="806807" cy="789972"/>
            </a:xfrm>
            <a:prstGeom prst="triangl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b-NO" dirty="0"/>
            </a:p>
          </p:txBody>
        </p:sp>
      </p:grpSp>
    </p:spTree>
    <p:extLst>
      <p:ext uri="{BB962C8B-B14F-4D97-AF65-F5344CB8AC3E}">
        <p14:creationId xmlns:p14="http://schemas.microsoft.com/office/powerpoint/2010/main" val="3870840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A10449-C806-6722-AE2D-D5BDF5DBA2EA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958640" y="2441193"/>
            <a:ext cx="6549081" cy="107721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b-NO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Hva er det viktigste eller mest spennende du har lært i denne økta?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9E53B94-E6EE-9781-9D5F-DCAAFD2ED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2803" y="1859608"/>
            <a:ext cx="2444060" cy="2240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741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7096</TotalTime>
  <Words>635</Words>
  <Application>Microsoft Office PowerPoint</Application>
  <PresentationFormat>Widescreen</PresentationFormat>
  <Paragraphs>51</Paragraphs>
  <Slides>12</Slides>
  <Notes>7</Notes>
  <HiddenSlides>0</HiddenSlides>
  <MMClips>0</MMClips>
  <ScaleCrop>false</ScaleCrop>
  <HeadingPairs>
    <vt:vector size="6" baseType="variant">
      <vt:variant>
        <vt:lpstr>Brukte skrifter</vt:lpstr>
      </vt:variant>
      <vt:variant>
        <vt:i4>5</vt:i4>
      </vt:variant>
      <vt:variant>
        <vt:lpstr>Tema</vt:lpstr>
      </vt:variant>
      <vt:variant>
        <vt:i4>1</vt:i4>
      </vt:variant>
      <vt:variant>
        <vt:lpstr>Lysbildetitler</vt:lpstr>
      </vt:variant>
      <vt:variant>
        <vt:i4>12</vt:i4>
      </vt:variant>
    </vt:vector>
  </HeadingPairs>
  <TitlesOfParts>
    <vt:vector size="18" baseType="lpstr">
      <vt:lpstr>__Roboto_9cc70f</vt:lpstr>
      <vt:lpstr>Arial</vt:lpstr>
      <vt:lpstr>Calibri</vt:lpstr>
      <vt:lpstr>Calibri Light</vt:lpstr>
      <vt:lpstr>Times New Roman</vt:lpstr>
      <vt:lpstr>Office Theme</vt:lpstr>
      <vt:lpstr>Hvordan trener astronauter etter en romferd?</vt:lpstr>
      <vt:lpstr>Hvorfor trene?</vt:lpstr>
      <vt:lpstr>Hvorfor er det viktig for astronauter å trene opp balansen igjen?</vt:lpstr>
      <vt:lpstr>Hva er mikrogravitasjon («vektløshet»)?</vt:lpstr>
      <vt:lpstr>Hvorfor kjenner vi ikke tyngdekraften når vi er i fritt fall?</vt:lpstr>
      <vt:lpstr>Hva skjer med balansen i verdensrommet?</vt:lpstr>
      <vt:lpstr>Hvordan er følelsen av å være vektløs?</vt:lpstr>
      <vt:lpstr>Tyngdekraften trekker oss ned mot jorda</vt:lpstr>
      <vt:lpstr>Hvordan kan man trene balanse?</vt:lpstr>
      <vt:lpstr>Visste du at …</vt:lpstr>
      <vt:lpstr>Forskning i verdensrommet</vt:lpstr>
      <vt:lpstr>Hva er det viktigste eller mest spennende du har lært i denne økta?</vt:lpstr>
    </vt:vector>
  </TitlesOfParts>
  <Company>Universitetet i Oslo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Livsløpsanalyse</dc:title>
  <dc:creator>Berit Reitan</dc:creator>
  <cp:lastModifiedBy>Aud Ragnhild Skår</cp:lastModifiedBy>
  <cp:revision>255</cp:revision>
  <dcterms:created xsi:type="dcterms:W3CDTF">2020-07-27T11:27:57Z</dcterms:created>
  <dcterms:modified xsi:type="dcterms:W3CDTF">2026-05-04T08:20:14Z</dcterms:modified>
</cp:coreProperties>
</file>