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329" r:id="rId2"/>
    <p:sldId id="343" r:id="rId3"/>
    <p:sldId id="339" r:id="rId4"/>
    <p:sldId id="332" r:id="rId5"/>
    <p:sldId id="340" r:id="rId6"/>
    <p:sldId id="306" r:id="rId7"/>
    <p:sldId id="366" r:id="rId8"/>
    <p:sldId id="336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it Reitan" initials="BR" lastIdx="2" clrIdx="0">
    <p:extLst>
      <p:ext uri="{19B8F6BF-5375-455C-9EA6-DF929625EA0E}">
        <p15:presenceInfo xmlns:p15="http://schemas.microsoft.com/office/powerpoint/2012/main" userId="S-1-5-21-1927809936-1189766144-1318725885-426714" providerId="AD"/>
      </p:ext>
    </p:extLst>
  </p:cmAuthor>
  <p:cmAuthor id="2" name="Celine Aas" initials="CA" lastIdx="5" clrIdx="1">
    <p:extLst>
      <p:ext uri="{19B8F6BF-5375-455C-9EA6-DF929625EA0E}">
        <p15:presenceInfo xmlns:p15="http://schemas.microsoft.com/office/powerpoint/2012/main" userId="S::celineaa@uio.no::f9465f8d-bd98-4bd9-90d5-11deb68f070f" providerId="AD"/>
      </p:ext>
    </p:extLst>
  </p:cmAuthor>
  <p:cmAuthor id="3" name="Aud Ragnhild Skår" initials="ARS" lastIdx="4" clrIdx="2">
    <p:extLst>
      <p:ext uri="{19B8F6BF-5375-455C-9EA6-DF929625EA0E}">
        <p15:presenceInfo xmlns:p15="http://schemas.microsoft.com/office/powerpoint/2012/main" userId="S::audsk@uio.no::7388df45-53e5-46d9-9978-03708b9b2ae9" providerId="AD"/>
      </p:ext>
    </p:extLst>
  </p:cmAuthor>
  <p:cmAuthor id="4" name="Majken Korsager" initials="MK" lastIdx="1" clrIdx="3">
    <p:extLst>
      <p:ext uri="{19B8F6BF-5375-455C-9EA6-DF929625EA0E}">
        <p15:presenceInfo xmlns:p15="http://schemas.microsoft.com/office/powerpoint/2012/main" userId="S-1-5-21-1927809936-1189766144-1318725885-32297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8A8"/>
    <a:srgbClr val="FD6151"/>
    <a:srgbClr val="82320E"/>
    <a:srgbClr val="7E43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1" autoAdjust="0"/>
    <p:restoredTop sz="95847" autoAdjust="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1B7FDD-528D-47C5-8054-40D30C210A7B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7E091-2504-4499-A49A-C966FD957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0248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7E091-2504-4499-A49A-C966FD9579D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7201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https://tv.nrk.no/se?v=MSUE11000513</a:t>
            </a:r>
            <a:br>
              <a:rPr lang="nb-NO" dirty="0"/>
            </a:br>
            <a:r>
              <a:rPr lang="nb-NO" dirty="0"/>
              <a:t>Se til 09:55.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67E091-2504-4499-A49A-C966FD9579D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7266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80378-39F3-41DF-9B80-3683BC24C52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7421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12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2350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5058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8141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325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205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1058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189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9240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4615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5474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14D16-A8A6-43E2-99A0-A9232FCD87FE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E52E0-D1B2-4178-862A-A8FAD0B1D7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32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v.nrk.no/se?v=MSUE1100051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Cminz-X52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5711" y="809856"/>
            <a:ext cx="8794013" cy="906650"/>
          </a:xfrm>
        </p:spPr>
        <p:txBody>
          <a:bodyPr>
            <a:noAutofit/>
          </a:bodyPr>
          <a:lstStyle/>
          <a:p>
            <a:r>
              <a:rPr lang="nb-NO" sz="4800" dirty="0"/>
              <a:t>Hvordan virker musklene våre?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99881" y="2045369"/>
            <a:ext cx="3372405" cy="1169310"/>
          </a:xfrm>
        </p:spPr>
        <p:txBody>
          <a:bodyPr>
            <a:normAutofit/>
          </a:bodyPr>
          <a:lstStyle/>
          <a:p>
            <a:r>
              <a:rPr lang="nb-NO" sz="28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Utforsk kroppen  </a:t>
            </a:r>
          </a:p>
        </p:txBody>
      </p:sp>
      <p:pic>
        <p:nvPicPr>
          <p:cNvPr id="1026" name="Picture 2" descr="Fire barn som hopper ute, ser dem bakfra. Foto">
            <a:extLst>
              <a:ext uri="{FF2B5EF4-FFF2-40B4-BE49-F238E27FC236}">
                <a16:creationId xmlns:a16="http://schemas.microsoft.com/office/drawing/2014/main" id="{76B0EA78-9CA6-481F-BBEC-09B768908F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" t="15838" r="10630" b="11914"/>
          <a:stretch/>
        </p:blipFill>
        <p:spPr bwMode="auto">
          <a:xfrm>
            <a:off x="3250817" y="2045369"/>
            <a:ext cx="8930960" cy="481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77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6ED86-B773-59C8-25C7-AC7893906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2" descr="Fire barn som hopper ute, ser dem bakfra. Foto">
            <a:extLst>
              <a:ext uri="{FF2B5EF4-FFF2-40B4-BE49-F238E27FC236}">
                <a16:creationId xmlns:a16="http://schemas.microsoft.com/office/drawing/2014/main" id="{625C2492-79ED-8FF5-03AF-E0712117F6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" t="15838" r="10630" b="11914"/>
          <a:stretch/>
        </p:blipFill>
        <p:spPr bwMode="auto">
          <a:xfrm>
            <a:off x="0" y="2339975"/>
            <a:ext cx="807474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DB417144-05C6-C775-5A44-16C5E13F3860}"/>
              </a:ext>
            </a:extLst>
          </p:cNvPr>
          <p:cNvSpPr/>
          <p:nvPr/>
        </p:nvSpPr>
        <p:spPr>
          <a:xfrm>
            <a:off x="8286751" y="1828799"/>
            <a:ext cx="3067049" cy="2528888"/>
          </a:xfrm>
          <a:prstGeom prst="wedgeRoundRectCallout">
            <a:avLst>
              <a:gd name="adj1" fmla="val -74822"/>
              <a:gd name="adj2" fmla="val 2238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dirty="0">
                <a:solidFill>
                  <a:schemeClr val="tx1"/>
                </a:solidFill>
              </a:rPr>
              <a:t>Pek på hvilke muskler som jobbet da vi gjorde de ulike kommandoene.</a:t>
            </a:r>
          </a:p>
        </p:txBody>
      </p:sp>
    </p:spTree>
    <p:extLst>
      <p:ext uri="{BB962C8B-B14F-4D97-AF65-F5344CB8AC3E}">
        <p14:creationId xmlns:p14="http://schemas.microsoft.com/office/powerpoint/2010/main" val="1398711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A00049-4D1D-4958-91F4-0E2ACA891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0"/>
            <a:ext cx="10515600" cy="1325563"/>
          </a:xfrm>
        </p:spPr>
        <p:txBody>
          <a:bodyPr/>
          <a:lstStyle/>
          <a:p>
            <a:r>
              <a:rPr lang="nb-NO" dirty="0"/>
              <a:t>Grubletegning: Muskler</a:t>
            </a:r>
          </a:p>
        </p:txBody>
      </p:sp>
      <p:pic>
        <p:nvPicPr>
          <p:cNvPr id="4" name="Plassholder for innhold 7" descr="Tegning av fem ungdommer der den ene bøyer armen. Hver ungdom kommer med hvert sitt synspunkt skrevet inn snakkebobler. Snakkeboble 1: En muskel beveger armen min opp og dytter den ned igjen. Snakkeboble 2: Armen din faller bare ned. Snakkeboble 3: Det er en fjær i albueleddet. Snakkeboble 4: En annen muskel dytter den ned. Snakkeboble 5: En annen muskel drar den ned. ">
            <a:extLst>
              <a:ext uri="{FF2B5EF4-FFF2-40B4-BE49-F238E27FC236}">
                <a16:creationId xmlns:a16="http://schemas.microsoft.com/office/drawing/2014/main" id="{DE9D7362-33D7-4560-9C59-8ED74E06C4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60" b="11515"/>
          <a:stretch/>
        </p:blipFill>
        <p:spPr>
          <a:xfrm>
            <a:off x="711200" y="1443356"/>
            <a:ext cx="7914640" cy="5893592"/>
          </a:xfrm>
          <a:prstGeom prst="rect">
            <a:avLst/>
          </a:prstGeom>
          <a:ln>
            <a:noFill/>
          </a:ln>
        </p:spPr>
      </p:pic>
      <p:sp>
        <p:nvSpPr>
          <p:cNvPr id="5" name="Snakkeboble: rektangel med avrundede hjørner 8">
            <a:extLst>
              <a:ext uri="{FF2B5EF4-FFF2-40B4-BE49-F238E27FC236}">
                <a16:creationId xmlns:a16="http://schemas.microsoft.com/office/drawing/2014/main" id="{A0E7E2A9-74E1-4CD5-8C7C-07AD33EEE8BA}"/>
              </a:ext>
            </a:extLst>
          </p:cNvPr>
          <p:cNvSpPr/>
          <p:nvPr/>
        </p:nvSpPr>
        <p:spPr>
          <a:xfrm>
            <a:off x="9763774" y="1711120"/>
            <a:ext cx="1981082" cy="1395663"/>
          </a:xfrm>
          <a:prstGeom prst="wedgeRoundRectCallout">
            <a:avLst>
              <a:gd name="adj1" fmla="val -65976"/>
              <a:gd name="adj2" fmla="val 30352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Hvem er dere mest </a:t>
            </a:r>
            <a:r>
              <a:rPr lang="nb-NO" sz="22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enige</a:t>
            </a:r>
            <a:r>
              <a:rPr lang="nb-NO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med? </a:t>
            </a:r>
            <a:r>
              <a:rPr lang="nb-NO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Hvorfor?</a:t>
            </a:r>
          </a:p>
        </p:txBody>
      </p:sp>
      <p:sp>
        <p:nvSpPr>
          <p:cNvPr id="6" name="Snakkeboble: rektangel med avrundede hjørner 8">
            <a:extLst>
              <a:ext uri="{FF2B5EF4-FFF2-40B4-BE49-F238E27FC236}">
                <a16:creationId xmlns:a16="http://schemas.microsoft.com/office/drawing/2014/main" id="{1FC86C8F-0E3B-42FA-959A-00307E891C09}"/>
              </a:ext>
            </a:extLst>
          </p:cNvPr>
          <p:cNvSpPr/>
          <p:nvPr/>
        </p:nvSpPr>
        <p:spPr>
          <a:xfrm>
            <a:off x="9763774" y="3692321"/>
            <a:ext cx="1981082" cy="1395663"/>
          </a:xfrm>
          <a:prstGeom prst="wedgeRoundRectCallout">
            <a:avLst>
              <a:gd name="adj1" fmla="val -65976"/>
              <a:gd name="adj2" fmla="val 30352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Hvem er dere mest </a:t>
            </a:r>
            <a:r>
              <a:rPr lang="nb-NO" sz="22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uenige</a:t>
            </a:r>
            <a:r>
              <a:rPr lang="nb-NO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med? </a:t>
            </a:r>
            <a:r>
              <a:rPr lang="nb-NO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Hvorfor?</a:t>
            </a:r>
          </a:p>
        </p:txBody>
      </p:sp>
    </p:spTree>
    <p:extLst>
      <p:ext uri="{BB962C8B-B14F-4D97-AF65-F5344CB8AC3E}">
        <p14:creationId xmlns:p14="http://schemas.microsoft.com/office/powerpoint/2010/main" val="3891028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4" descr="Skjermdump av NRK-film.">
            <a:hlinkClick r:id="rId3"/>
            <a:extLst>
              <a:ext uri="{FF2B5EF4-FFF2-40B4-BE49-F238E27FC236}">
                <a16:creationId xmlns:a16="http://schemas.microsoft.com/office/drawing/2014/main" id="{CFB45F57-2F48-492A-A0C5-9BB3284D1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58" y="438274"/>
            <a:ext cx="11899787" cy="583436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FCD474C2-ADF4-4E33-AFEA-FAAC1DA17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>
                <a:effectLst>
                  <a:glow rad="101600">
                    <a:schemeClr val="accent1">
                      <a:lumMod val="20000"/>
                      <a:lumOff val="80000"/>
                      <a:alpha val="60000"/>
                    </a:schemeClr>
                  </a:glow>
                </a:effectLst>
              </a:rPr>
              <a:t>Den magiske kroppen</a:t>
            </a:r>
          </a:p>
        </p:txBody>
      </p:sp>
    </p:spTree>
    <p:extLst>
      <p:ext uri="{BB962C8B-B14F-4D97-AF65-F5344CB8AC3E}">
        <p14:creationId xmlns:p14="http://schemas.microsoft.com/office/powerpoint/2010/main" val="2482229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E1F762-1B8C-4EA0-A2AF-EC66F831B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00" y="-182050"/>
            <a:ext cx="10515600" cy="1325563"/>
          </a:xfrm>
        </p:spPr>
        <p:txBody>
          <a:bodyPr/>
          <a:lstStyle/>
          <a:p>
            <a:r>
              <a:rPr lang="nb-NO" dirty="0"/>
              <a:t>Grubletegning – oppsummering</a:t>
            </a:r>
          </a:p>
        </p:txBody>
      </p:sp>
      <p:pic>
        <p:nvPicPr>
          <p:cNvPr id="4" name="Plassholder for innhold 7" descr="Repetisjon av grubletegning. Tegning av fem ungdommer der den ene bøyer armen. Hver ungdom kommer med hvert sitt synspunkt skrevet inn snakkebobler. Snakkeboble 1: En muskel beveger armen min opp og dytter den ned igjen. Snakkeboble 2: Armen din faller bare ned. Snakkeboble 3: Det er en fjær i albueleddet. Snakkeboble 4: En annen muskel dytter den ned. Snakkeboble 5: En annen muskel drar den ned. ">
            <a:extLst>
              <a:ext uri="{FF2B5EF4-FFF2-40B4-BE49-F238E27FC236}">
                <a16:creationId xmlns:a16="http://schemas.microsoft.com/office/drawing/2014/main" id="{DE9D7362-33D7-4560-9C59-8ED74E06C4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60" b="11515"/>
          <a:stretch/>
        </p:blipFill>
        <p:spPr>
          <a:xfrm>
            <a:off x="0" y="916297"/>
            <a:ext cx="8406707" cy="6260008"/>
          </a:xfrm>
          <a:prstGeom prst="rect">
            <a:avLst/>
          </a:prstGeom>
          <a:ln>
            <a:noFill/>
          </a:ln>
        </p:spPr>
      </p:pic>
      <p:sp>
        <p:nvSpPr>
          <p:cNvPr id="5" name="Snakkeboble: rektangel med avrundede hjørner 8">
            <a:extLst>
              <a:ext uri="{FF2B5EF4-FFF2-40B4-BE49-F238E27FC236}">
                <a16:creationId xmlns:a16="http://schemas.microsoft.com/office/drawing/2014/main" id="{A0E7E2A9-74E1-4CD5-8C7C-07AD33EEE8BA}"/>
              </a:ext>
            </a:extLst>
          </p:cNvPr>
          <p:cNvSpPr/>
          <p:nvPr/>
        </p:nvSpPr>
        <p:spPr>
          <a:xfrm>
            <a:off x="9092443" y="1711120"/>
            <a:ext cx="1981082" cy="1395663"/>
          </a:xfrm>
          <a:prstGeom prst="wedgeRoundRectCallout">
            <a:avLst>
              <a:gd name="adj1" fmla="val -65976"/>
              <a:gd name="adj2" fmla="val 30352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Hvem er dere mest </a:t>
            </a:r>
            <a:r>
              <a:rPr lang="nb-NO" sz="22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enige</a:t>
            </a:r>
            <a:r>
              <a:rPr lang="nb-NO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med? </a:t>
            </a:r>
            <a:r>
              <a:rPr lang="nb-NO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Hvorfor?</a:t>
            </a:r>
          </a:p>
        </p:txBody>
      </p:sp>
      <p:sp>
        <p:nvSpPr>
          <p:cNvPr id="6" name="Snakkeboble: rektangel med avrundede hjørner 8">
            <a:extLst>
              <a:ext uri="{FF2B5EF4-FFF2-40B4-BE49-F238E27FC236}">
                <a16:creationId xmlns:a16="http://schemas.microsoft.com/office/drawing/2014/main" id="{1FC86C8F-0E3B-42FA-959A-00307E891C09}"/>
              </a:ext>
            </a:extLst>
          </p:cNvPr>
          <p:cNvSpPr/>
          <p:nvPr/>
        </p:nvSpPr>
        <p:spPr>
          <a:xfrm>
            <a:off x="9092443" y="3692321"/>
            <a:ext cx="1981082" cy="1395663"/>
          </a:xfrm>
          <a:prstGeom prst="wedgeRoundRectCallout">
            <a:avLst>
              <a:gd name="adj1" fmla="val -65976"/>
              <a:gd name="adj2" fmla="val 30352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Hvem er dere mest </a:t>
            </a:r>
            <a:r>
              <a:rPr lang="nb-NO" sz="22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uenige</a:t>
            </a:r>
            <a:r>
              <a:rPr lang="nb-NO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med? </a:t>
            </a:r>
            <a:r>
              <a:rPr lang="nb-NO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Hvorfor?</a:t>
            </a:r>
          </a:p>
        </p:txBody>
      </p:sp>
    </p:spTree>
    <p:extLst>
      <p:ext uri="{BB962C8B-B14F-4D97-AF65-F5344CB8AC3E}">
        <p14:creationId xmlns:p14="http://schemas.microsoft.com/office/powerpoint/2010/main" val="1684902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virker musklene?</a:t>
            </a:r>
          </a:p>
        </p:txBody>
      </p:sp>
      <p:pic>
        <p:nvPicPr>
          <p:cNvPr id="4" name="Bilde 3" descr="Skjermdump av animasjon om hvordan muskler virker. 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749" y="1908508"/>
            <a:ext cx="7742408" cy="4350328"/>
          </a:xfrm>
          <a:prstGeom prst="rect">
            <a:avLst/>
          </a:prstGeom>
        </p:spPr>
      </p:pic>
      <p:sp>
        <p:nvSpPr>
          <p:cNvPr id="5" name="Snakkeboble: rektangel med avrundede hjørner 8">
            <a:extLst>
              <a:ext uri="{FF2B5EF4-FFF2-40B4-BE49-F238E27FC236}">
                <a16:creationId xmlns:a16="http://schemas.microsoft.com/office/drawing/2014/main" id="{C5599123-1166-4865-9A8F-674558CB1971}"/>
              </a:ext>
            </a:extLst>
          </p:cNvPr>
          <p:cNvSpPr/>
          <p:nvPr/>
        </p:nvSpPr>
        <p:spPr>
          <a:xfrm>
            <a:off x="9704752" y="308785"/>
            <a:ext cx="2118604" cy="1666508"/>
          </a:xfrm>
          <a:prstGeom prst="wedgeRoundRectCallout">
            <a:avLst>
              <a:gd name="adj1" fmla="val -76112"/>
              <a:gd name="adj2" fmla="val 28162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nb-NO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Muskler kan bare trekke seg sammen eller slappe av. </a:t>
            </a:r>
          </a:p>
        </p:txBody>
      </p:sp>
      <p:sp>
        <p:nvSpPr>
          <p:cNvPr id="6" name="Snakkeboble: rektangel med avrundede hjørner 6">
            <a:extLst>
              <a:ext uri="{FF2B5EF4-FFF2-40B4-BE49-F238E27FC236}">
                <a16:creationId xmlns:a16="http://schemas.microsoft.com/office/drawing/2014/main" id="{AB39A41D-1DA5-43E5-87CE-2FCAD72859F0}"/>
              </a:ext>
            </a:extLst>
          </p:cNvPr>
          <p:cNvSpPr/>
          <p:nvPr/>
        </p:nvSpPr>
        <p:spPr>
          <a:xfrm>
            <a:off x="7574973" y="2132530"/>
            <a:ext cx="4248383" cy="1798479"/>
          </a:xfrm>
          <a:prstGeom prst="wedgeRoundRectCallout">
            <a:avLst>
              <a:gd name="adj1" fmla="val -61234"/>
              <a:gd name="adj2" fmla="val -20420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nb-NO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Når musklene trekker seg sammen, er de harde og stramme, </a:t>
            </a:r>
            <a:br>
              <a:rPr lang="nb-NO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mens når de er </a:t>
            </a:r>
            <a:r>
              <a:rPr lang="nb-NO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avslappa, </a:t>
            </a:r>
            <a:br>
              <a:rPr lang="nb-NO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 de mykere. </a:t>
            </a:r>
            <a:endParaRPr lang="nb-NO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nakkeboble: rektangel med avrundede hjørner 7">
            <a:extLst>
              <a:ext uri="{FF2B5EF4-FFF2-40B4-BE49-F238E27FC236}">
                <a16:creationId xmlns:a16="http://schemas.microsoft.com/office/drawing/2014/main" id="{DEA05300-EC33-455E-AEB1-873B491C6F6C}"/>
              </a:ext>
            </a:extLst>
          </p:cNvPr>
          <p:cNvSpPr/>
          <p:nvPr/>
        </p:nvSpPr>
        <p:spPr>
          <a:xfrm>
            <a:off x="7946682" y="4083707"/>
            <a:ext cx="3876675" cy="1798479"/>
          </a:xfrm>
          <a:prstGeom prst="wedgeRoundRectCallout">
            <a:avLst>
              <a:gd name="adj1" fmla="val -60512"/>
              <a:gd name="adj2" fmla="val -22019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nb-NO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Musklene er organisert i par,</a:t>
            </a:r>
            <a:br>
              <a:rPr lang="nb-NO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slik at noen muskler trekker armen i den ene retningen, og andre muskler trekker armen i den motsatte retningen.</a:t>
            </a:r>
          </a:p>
        </p:txBody>
      </p:sp>
    </p:spTree>
    <p:extLst>
      <p:ext uri="{BB962C8B-B14F-4D97-AF65-F5344CB8AC3E}">
        <p14:creationId xmlns:p14="http://schemas.microsoft.com/office/powerpoint/2010/main" val="348887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8BA9B0-1AFF-0F56-D578-60B82B5D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svarer på spørsmålet sammen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1962A2-D720-2CCB-1528-7F91A0F5D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81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Hvordan virker musklene våre?</a:t>
            </a:r>
          </a:p>
          <a:p>
            <a:pPr marL="0" indent="0">
              <a:buNone/>
            </a:pPr>
            <a:r>
              <a:rPr lang="nb-NO" dirty="0"/>
              <a:t>1. Øv i par: </a:t>
            </a:r>
          </a:p>
          <a:p>
            <a:r>
              <a:rPr lang="nb-NO" dirty="0"/>
              <a:t>Velg en av bevegelsene dere gjorde ute.</a:t>
            </a:r>
          </a:p>
          <a:p>
            <a:r>
              <a:rPr lang="nb-NO" dirty="0"/>
              <a:t>Bruk kroppen som modell for å vise hvilke muskler som jobber, og forklar hvordan de virker når dere gjør bevegelsen. </a:t>
            </a:r>
          </a:p>
          <a:p>
            <a:pPr marL="0" indent="0">
              <a:buNone/>
            </a:pPr>
            <a:r>
              <a:rPr lang="nb-NO" dirty="0"/>
              <a:t>2. Presenter for et annet elevpar. 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8" name="Grafikk 7" descr="Styrerom med heldekkende fyll">
            <a:extLst>
              <a:ext uri="{FF2B5EF4-FFF2-40B4-BE49-F238E27FC236}">
                <a16:creationId xmlns:a16="http://schemas.microsoft.com/office/drawing/2014/main" id="{0F8C80DB-68C4-813F-677D-F4C6EB08C8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79026" y="1690688"/>
            <a:ext cx="3896139" cy="3896139"/>
          </a:xfrm>
          <a:prstGeom prst="rect">
            <a:avLst/>
          </a:prstGeom>
        </p:spPr>
      </p:pic>
      <p:sp>
        <p:nvSpPr>
          <p:cNvPr id="9" name="Snakkeboble: oval 8">
            <a:extLst>
              <a:ext uri="{FF2B5EF4-FFF2-40B4-BE49-F238E27FC236}">
                <a16:creationId xmlns:a16="http://schemas.microsoft.com/office/drawing/2014/main" id="{624F3D19-DF35-985F-7539-41D9EDF28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58470" y="2226365"/>
            <a:ext cx="808382" cy="371061"/>
          </a:xfrm>
          <a:prstGeom prst="wedgeEllipseCallout">
            <a:avLst>
              <a:gd name="adj1" fmla="val -51240"/>
              <a:gd name="adj2" fmla="val 78399"/>
            </a:avLst>
          </a:prstGeom>
          <a:solidFill>
            <a:srgbClr val="305D98"/>
          </a:solidFill>
          <a:ln>
            <a:solidFill>
              <a:srgbClr val="305D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Snakkeboble: oval 9">
            <a:extLst>
              <a:ext uri="{FF2B5EF4-FFF2-40B4-BE49-F238E27FC236}">
                <a16:creationId xmlns:a16="http://schemas.microsoft.com/office/drawing/2014/main" id="{29D2E76F-DD11-D307-12C7-6DCACA72A7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66852" y="1959719"/>
            <a:ext cx="808382" cy="371061"/>
          </a:xfrm>
          <a:prstGeom prst="wedgeEllipseCallout">
            <a:avLst>
              <a:gd name="adj1" fmla="val 41197"/>
              <a:gd name="adj2" fmla="val 99598"/>
            </a:avLst>
          </a:prstGeom>
          <a:solidFill>
            <a:srgbClr val="305D98"/>
          </a:solidFill>
          <a:ln>
            <a:solidFill>
              <a:srgbClr val="305D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638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14688D-B524-4D63-9CDD-FC348D070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Hvordan virker musklene våre?</a:t>
            </a:r>
            <a:br>
              <a:rPr lang="nb-NO" b="1" dirty="0"/>
            </a:br>
            <a:endParaRPr lang="nb-NO" dirty="0">
              <a:latin typeface="+mn-lt"/>
            </a:endParaRPr>
          </a:p>
        </p:txBody>
      </p:sp>
      <p:sp>
        <p:nvSpPr>
          <p:cNvPr id="6" name="Plasshaldar for innhald 5">
            <a:extLst>
              <a:ext uri="{FF2B5EF4-FFF2-40B4-BE49-F238E27FC236}">
                <a16:creationId xmlns:a16="http://schemas.microsoft.com/office/drawing/2014/main" id="{1A83DB0E-2AF2-4807-B5C2-C723082AD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353"/>
            <a:ext cx="5907658" cy="4170610"/>
          </a:xfrm>
        </p:spPr>
        <p:txBody>
          <a:bodyPr>
            <a:normAutofit/>
          </a:bodyPr>
          <a:lstStyle/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Musklene er organisert i par. Når vi beveger oss, vil noen muskler trekke seg sammen i den ene retningen, og andre muskler vil trekke seg sammen i den andre retningen.</a:t>
            </a:r>
          </a:p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Når musklene jobber, trekker de seg sammen og blir kortere. </a:t>
            </a:r>
          </a:p>
          <a:p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Når musklene trekker seg sammen, er de harde og stramme. Når de ikke trekker </a:t>
            </a:r>
            <a:r>
              <a:rPr lang="nb-NO" sz="2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 sammen, er 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mykere. </a:t>
            </a:r>
          </a:p>
          <a:p>
            <a:endParaRPr lang="nb-NO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b-NO" sz="2200" dirty="0"/>
          </a:p>
        </p:txBody>
      </p:sp>
      <p:pic>
        <p:nvPicPr>
          <p:cNvPr id="9" name="Picture 2" descr="Fire barn som hopper ute, ser dem bakfra. Foto">
            <a:extLst>
              <a:ext uri="{FF2B5EF4-FFF2-40B4-BE49-F238E27FC236}">
                <a16:creationId xmlns:a16="http://schemas.microsoft.com/office/drawing/2014/main" id="{58AA1691-02BC-4880-B7BB-B10C02D7E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6" r="-754"/>
          <a:stretch/>
        </p:blipFill>
        <p:spPr bwMode="auto">
          <a:xfrm>
            <a:off x="6869108" y="2166010"/>
            <a:ext cx="4689227" cy="308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360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4982</TotalTime>
  <Words>281</Words>
  <Application>Microsoft Office PowerPoint</Application>
  <PresentationFormat>Widescreen</PresentationFormat>
  <Paragraphs>28</Paragraphs>
  <Slides>8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Hvordan virker musklene våre?</vt:lpstr>
      <vt:lpstr>PowerPoint-presentasjon</vt:lpstr>
      <vt:lpstr>Grubletegning: Muskler</vt:lpstr>
      <vt:lpstr>Den magiske kroppen</vt:lpstr>
      <vt:lpstr>Grubletegning – oppsummering</vt:lpstr>
      <vt:lpstr>Hvordan virker musklene?</vt:lpstr>
      <vt:lpstr>Vi svarer på spørsmålet sammen</vt:lpstr>
      <vt:lpstr>Hvordan virker musklene våre?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Livsløpsanalyse</dc:title>
  <dc:creator>Berit Reitan</dc:creator>
  <cp:lastModifiedBy>Maria Gaare Dahl</cp:lastModifiedBy>
  <cp:revision>166</cp:revision>
  <dcterms:created xsi:type="dcterms:W3CDTF">2020-07-27T11:27:57Z</dcterms:created>
  <dcterms:modified xsi:type="dcterms:W3CDTF">2026-08-26T12:15:17Z</dcterms:modified>
</cp:coreProperties>
</file>